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MYNynrvdivoN/gSugElL0UtB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1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1. Maailmankatsomukset kohtaavat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Uskonnollinen yleissivistys </a:t>
            </a: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välttämätöntä kulttuurisesti moninaisissa toimintaympäristöissä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antaa näkökulmia ihmisenä olemisen kysymyksiin 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kyky tunnistaa ja ymmärtää uskonnollisia symboleja ja kertomuksia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kyky olla yli- tai aliarvioimatta uskonnon merkitystä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kyky arvioida sitä, mitkä uskontoon liittyvät ilmiöt edistävät yksilön ja yhteisön hyvinvointia.</a:t>
            </a:r>
            <a:endParaRPr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 descr="Kuva, joka sisältää kohteen henkilö, ulko, vaatetus, mies&#10;&#10;Kuvaus luotu automaattisesti"/>
          <p:cNvPicPr preferRelativeResize="0"/>
          <p:nvPr/>
        </p:nvPicPr>
        <p:blipFill rotWithShape="1">
          <a:blip r:embed="rId3">
            <a:alphaModFix/>
          </a:blip>
          <a:srcRect l="23794" r="23045"/>
          <a:stretch/>
        </p:blipFill>
        <p:spPr>
          <a:xfrm>
            <a:off x="1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Uskonnonvapaus</a:t>
            </a: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ihmisoikeus, jonka toteuttaminen vaihtelee eri maissa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 dirty="0"/>
              <a:t>positiivinen uskonnonvapaus </a:t>
            </a:r>
            <a:br>
              <a:rPr lang="fi-FI" sz="6000" b="1" dirty="0"/>
            </a:br>
            <a:r>
              <a:rPr lang="fi-FI" sz="6000" dirty="0"/>
              <a:t>= oikeus harjoittaa uskontoa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 dirty="0"/>
              <a:t>negatiivinen uskonnonvapaus </a:t>
            </a:r>
            <a:br>
              <a:rPr lang="fi-FI" sz="6000" b="1" dirty="0"/>
            </a:br>
            <a:r>
              <a:rPr lang="fi-FI" sz="6000" dirty="0"/>
              <a:t>= oikeus olla tunnustamatta ja harjoittamatta uskontoa</a:t>
            </a:r>
            <a:endParaRPr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1618288" y="2785026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Valtio voi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suhtautua uskontoihin puolueettomasti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rakentua yhdelle uskonnolle ja suosia sitä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rajoittaa ja häiritä uskonnonvapautta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kieltää uskonnot kokonaan.</a:t>
            </a:r>
            <a:endParaRPr dirty="0"/>
          </a:p>
          <a:p>
            <a:pPr marL="2228850" lvl="1" indent="-476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Uushenkisyys</a:t>
            </a:r>
            <a:r>
              <a:rPr lang="fi-FI" dirty="0"/>
              <a:t> on kasvava ilmiö länsimaissa.</a:t>
            </a:r>
            <a:endParaRPr dirty="0"/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Uskontojen maailma nyt</a:t>
            </a: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Kristinusko</a:t>
            </a:r>
            <a:r>
              <a:rPr lang="fi-FI"/>
              <a:t> ja </a:t>
            </a:r>
            <a:r>
              <a:rPr lang="fi-FI" b="1"/>
              <a:t>islam</a:t>
            </a:r>
            <a:r>
              <a:rPr lang="fi-FI"/>
              <a:t> ovat maailman suurimmat uskonnot.</a:t>
            </a:r>
            <a:endParaRPr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Uskontojen kannattajamäärien arvioiminen on vaikeaa.</a:t>
            </a:r>
            <a:endParaRPr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Monissa maissa voi kuulua useampaan uskontokuntaan.</a:t>
            </a:r>
            <a:endParaRPr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Kaikkialla ei rekisteröidä uskontokuntiin kuuluvia.</a:t>
            </a:r>
            <a:endParaRPr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Uskontotilanteen muutoksiin vaikuttavat eniten erot eri alueiden syntyvyydessä sekä nuorten kannattajien määrät.</a:t>
            </a:r>
            <a:endParaRPr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synkretismi</a:t>
            </a:r>
            <a:r>
              <a:rPr lang="fi-FI"/>
              <a:t> = uskontojen sekoittuminen</a:t>
            </a:r>
            <a:endParaRPr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sekularisaatio</a:t>
            </a:r>
            <a:r>
              <a:rPr lang="fi-FI"/>
              <a:t> = maallistuminen, uskonnon merkityksen väheneminen</a:t>
            </a:r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DE47FF03-9841-AA4B-9CB5-47DE08EE4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75" y="1452038"/>
            <a:ext cx="22625050" cy="1080346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 hidden="1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6</a:t>
            </a:fld>
            <a:endParaRPr lang="fi-FI"/>
          </a:p>
        </p:txBody>
      </p:sp>
      <p:sp>
        <p:nvSpPr>
          <p:cNvPr id="126" name="Google Shape;126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/>
              <a:t>Lumo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Uskontojen sisäinen monimuotoisuus</a:t>
            </a:r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Kulttuurit ja yhteiskunnat muokkaavat uskontoja.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Eletty uskonto </a:t>
            </a:r>
            <a:r>
              <a:rPr lang="fi-FI"/>
              <a:t>tarkoittaa sitä, miten uskonto toteutuu ihmisten elämässä.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Saman uskonnon sisällä myös erilaisia suhtautumistapoja ympäröivän maailman muuttumiseen: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b="1"/>
              <a:t>fundamentalismi</a:t>
            </a:r>
            <a:r>
              <a:rPr lang="fi-FI"/>
              <a:t>, </a:t>
            </a:r>
            <a:r>
              <a:rPr lang="fi-FI" b="1"/>
              <a:t>liberalismi</a:t>
            </a:r>
            <a:r>
              <a:rPr lang="fi-FI"/>
              <a:t>, </a:t>
            </a:r>
            <a:r>
              <a:rPr lang="fi-FI" b="1"/>
              <a:t>konservatismi.</a:t>
            </a:r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Uskonnot kestävän kehityksen rakentajina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40" name="Google Shape;140;p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Kestävä</a:t>
            </a:r>
            <a:r>
              <a:rPr lang="fi-FI" dirty="0"/>
              <a:t> </a:t>
            </a:r>
            <a:r>
              <a:rPr lang="fi-FI" b="1" dirty="0"/>
              <a:t>kehitys</a:t>
            </a:r>
            <a:r>
              <a:rPr lang="fi-FI" dirty="0"/>
              <a:t> = maailmanlaajuinen, ohjattu yhteiskunnallinen muutos, joka tavoitteena on säilyttää nykyisille ja tuleville sukupolville hyvät elämisen mahdollisuudet.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osa-alueita: ekologinen, taloudellinen, sosiaalinen ja kulttuurinen kestävyys</a:t>
            </a:r>
            <a:endParaRPr dirty="0"/>
          </a:p>
        </p:txBody>
      </p:sp>
      <p:sp>
        <p:nvSpPr>
          <p:cNvPr id="141" name="Google Shape;141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body" idx="1"/>
          </p:nvPr>
        </p:nvSpPr>
        <p:spPr>
          <a:xfrm>
            <a:off x="745609" y="2630404"/>
            <a:ext cx="11819196" cy="893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Uskonnot osallistuvat rauhan rakentamiseen ja käyvät vuoropuhelua keskenään.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Uskonnot toimivat aktiivisesti rauhan ja sovinnon edistämiseksi.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Uskontodialogin tarkoituksena on luoda erilaisia yhteistyön muotoja ja lisätä ymmärrystä eri uskontojen ja katsomusten välillä.</a:t>
            </a:r>
            <a:endParaRPr sz="6000"/>
          </a:p>
        </p:txBody>
      </p:sp>
      <p:pic>
        <p:nvPicPr>
          <p:cNvPr id="148" name="Google Shape;148;p9" descr="Kuva, joka sisältää kohteen henkilö, mies, ratsastus, henkilöt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64804" y="2630403"/>
            <a:ext cx="11819196" cy="78597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278</Words>
  <Application>Microsoft Office PowerPoint</Application>
  <PresentationFormat>Mukautettu</PresentationFormat>
  <Paragraphs>56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1. Maailmankatsomukset kohtaavat</vt:lpstr>
      <vt:lpstr>Uskonnollinen yleissivistys </vt:lpstr>
      <vt:lpstr>Uskonnonvapaus</vt:lpstr>
      <vt:lpstr>PowerPoint-esitys</vt:lpstr>
      <vt:lpstr>Uskontojen maailma nyt</vt:lpstr>
      <vt:lpstr>PowerPoint-esitys</vt:lpstr>
      <vt:lpstr>Uskontojen sisäinen monimuotoisuus</vt:lpstr>
      <vt:lpstr>Uskonnot kestävän kehityksen rakentajina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Maailmankatsomukset kohtaavat</dc:title>
  <dc:creator>Tolonen, Hilda M</dc:creator>
  <cp:lastModifiedBy>Roms Jochen</cp:lastModifiedBy>
  <cp:revision>3</cp:revision>
  <cp:lastPrinted>2023-11-29T12:07:22Z</cp:lastPrinted>
  <dcterms:created xsi:type="dcterms:W3CDTF">2020-10-29T08:40:52Z</dcterms:created>
  <dcterms:modified xsi:type="dcterms:W3CDTF">2023-11-29T12:09:11Z</dcterms:modified>
</cp:coreProperties>
</file>