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iGz3xhR141BdDi25NW+3En4UkW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1621943" y="3160738"/>
            <a:ext cx="10942861" cy="839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>
            <a:spLocks noGrp="1"/>
          </p:cNvSpPr>
          <p:nvPr>
            <p:ph type="pic" idx="2"/>
          </p:nvPr>
        </p:nvSpPr>
        <p:spPr>
          <a:xfrm>
            <a:off x="13460186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1621944" y="730251"/>
            <a:ext cx="10997318" cy="213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/>
              <a:t>12. Islamin synty, kehitys ja leviäminen</a:t>
            </a:r>
            <a:endParaRPr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 dirty="0">
                <a:solidFill>
                  <a:schemeClr val="accent2"/>
                </a:solidFill>
              </a:rPr>
              <a:t>Lähi-idästä maailmanlaajuiseksi uskonnoksi </a:t>
            </a:r>
            <a:endParaRPr dirty="0"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Islam on toiseksi suurin ja nuorin maailmanuskonto.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kannattajia n. 25 %  maailman väestöstä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Syntyi Arabian niemimaalla, nyt väestöllinen painopiste on Aasiassa.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keskeistä oppi yhdestä Jumalasta ja </a:t>
            </a:r>
            <a:r>
              <a:rPr lang="fi-FI" b="1" dirty="0"/>
              <a:t>Muhammadista</a:t>
            </a:r>
            <a:r>
              <a:rPr lang="fi-FI" dirty="0"/>
              <a:t> Jumalan profeettana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sunnalaisia</a:t>
            </a:r>
            <a:r>
              <a:rPr lang="fi-FI" dirty="0"/>
              <a:t> n. 90 %, erilaisia </a:t>
            </a:r>
            <a:r>
              <a:rPr lang="fi-FI" b="1" dirty="0"/>
              <a:t>šiialaisia</a:t>
            </a:r>
            <a:r>
              <a:rPr lang="fi-FI" dirty="0"/>
              <a:t> ryhmiä n. 10 % 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erilaisia muotoja eri puolilla maailmaa</a:t>
            </a:r>
            <a:endParaRPr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  <p:pic>
        <p:nvPicPr>
          <p:cNvPr id="100" name="Google Shape;10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4231600" cy="11763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Islamin synty </a:t>
            </a: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Islam syntyi Arabian niemimaalla 600-luvulla profeetta Muhammadin julistuksen seurauksena. 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Muhammad syntyi </a:t>
            </a:r>
            <a:r>
              <a:rPr lang="fi-FI" dirty="0" err="1"/>
              <a:t>Mekassa</a:t>
            </a:r>
            <a:r>
              <a:rPr lang="fi-FI" dirty="0"/>
              <a:t> vuonna 570.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Avioitui kauppias </a:t>
            </a:r>
            <a:r>
              <a:rPr lang="fi-FI" dirty="0" err="1"/>
              <a:t>Khadijan</a:t>
            </a:r>
            <a:r>
              <a:rPr lang="fi-FI" dirty="0"/>
              <a:t> kanssa.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ensimmäiset ilmestykset 40-vuotiaana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 err="1"/>
              <a:t>Hijra</a:t>
            </a:r>
            <a:r>
              <a:rPr lang="fi-FI" dirty="0"/>
              <a:t> Mekasta Medinaan vuonna 622, josta muslimit aloittavat ajanlaskun.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dirty="0"/>
              <a:t>Medinassa ensimmäinen islamin yhteisö eli </a:t>
            </a:r>
            <a:r>
              <a:rPr lang="fi-FI" b="1" dirty="0" err="1"/>
              <a:t>umma</a:t>
            </a:r>
            <a:r>
              <a:rPr lang="fi-FI" b="1" dirty="0"/>
              <a:t>.</a:t>
            </a:r>
            <a:r>
              <a:rPr lang="fi-FI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 descr="Kuva, joka sisältää kohteen kameli, nisäkäs, ulko, seisominen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920989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7920986" y="730250"/>
            <a:ext cx="15192073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Medinan vaihe</a:t>
            </a:r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7920989" y="3536295"/>
            <a:ext cx="15192073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Ilmestysten joukkoon enemmän yhteiskuntaa ja yksityiselämää koskevia säädöksiä.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Muslimit valloittivat Mekan vuonna 630, islamin valtakunta laajeni koko Arabian niemimaalle.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Muhammad kuoli vuonna 632.</a:t>
            </a: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/>
              <a:t>Viimeinen ja täydellinen ilmoitus, </a:t>
            </a:r>
            <a:r>
              <a:rPr lang="fi-FI" sz="6000" b="1"/>
              <a:t>Koraani</a:t>
            </a:r>
            <a:r>
              <a:rPr lang="fi-FI" sz="6000"/>
              <a:t>, lähetettiin profeetta Muhammadin välityksellä.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6000"/>
          </a:p>
        </p:txBody>
      </p:sp>
      <p:sp>
        <p:nvSpPr>
          <p:cNvPr id="115" name="Google Shape;115;p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Muslimien historiaa Muhammadin jälkeen</a:t>
            </a:r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1676400" y="3381377"/>
            <a:ext cx="21031199" cy="841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/>
              <a:t>Neljän oikeaan johdetun kalifin aika </a:t>
            </a:r>
            <a:r>
              <a:rPr lang="fi-FI" dirty="0"/>
              <a:t>(632–661)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b="1" dirty="0"/>
              <a:t>Kalifit</a:t>
            </a:r>
            <a:r>
              <a:rPr lang="fi-FI" dirty="0"/>
              <a:t> ovat islamin yhteisön uskonnollisia ja maallisia johtajia eli profeetan seuraajia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Islamilainen valtakunta levisi nopeasti Irakiin, Persiaan, Syyriaan, Palestiinaan ja Pohjois-Afrikkaan. </a:t>
            </a:r>
            <a:endParaRPr dirty="0"/>
          </a:p>
          <a:p>
            <a:pPr marL="137160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b="1" dirty="0" err="1"/>
              <a:t>Umaijadien</a:t>
            </a:r>
            <a:r>
              <a:rPr lang="fi-FI" b="1" dirty="0"/>
              <a:t> dynastian aika </a:t>
            </a:r>
            <a:r>
              <a:rPr lang="fi-FI" dirty="0"/>
              <a:t>(661–750) 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Islamin poliittinen keskus siirtyi Arabian niemimaalta Syyriaan.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dirty="0"/>
              <a:t>Valta ulottui myös Gibraltarin niemimaalle. </a:t>
            </a:r>
            <a:endParaRPr dirty="0"/>
          </a:p>
          <a:p>
            <a:pPr marL="2228850" lvl="1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dirty="0"/>
          </a:p>
        </p:txBody>
      </p:sp>
      <p:sp>
        <p:nvSpPr>
          <p:cNvPr id="122" name="Google Shape;122;p6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7" descr="Kuva, joka sisältää kohteen rakennus, pöytä, täytetty, suuri&#10;&#10;Kuvaus luotu automaattisesti"/>
          <p:cNvPicPr preferRelativeResize="0"/>
          <p:nvPr/>
        </p:nvPicPr>
        <p:blipFill rotWithShape="1">
          <a:blip r:embed="rId3">
            <a:alphaModFix/>
          </a:blip>
          <a:srcRect l="23522" r="23317"/>
          <a:stretch/>
        </p:blipFill>
        <p:spPr>
          <a:xfrm>
            <a:off x="1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11381014" y="987553"/>
            <a:ext cx="12064201" cy="1126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b="1" dirty="0" err="1"/>
              <a:t>Abbasidien</a:t>
            </a:r>
            <a:r>
              <a:rPr lang="fi-FI" sz="6000" b="1" dirty="0"/>
              <a:t> dynastian aika </a:t>
            </a:r>
            <a:r>
              <a:rPr lang="fi-FI" sz="6000" dirty="0"/>
              <a:t>(750–1258)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Valtakunta hajosi keskenään </a:t>
            </a:r>
            <a:r>
              <a:rPr lang="fi-FI" sz="5400"/>
              <a:t>kilpaileviksi paikallisdynastioiksi.</a:t>
            </a:r>
            <a:endParaRPr dirty="0"/>
          </a:p>
          <a:p>
            <a:pPr marL="2228850" lvl="1" indent="-857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fi-FI" sz="5400" dirty="0"/>
              <a:t>Kalifaatti tuhoutui lopullisesti </a:t>
            </a:r>
            <a:r>
              <a:rPr lang="fi-FI" sz="5400" b="1" dirty="0"/>
              <a:t>mongolien</a:t>
            </a:r>
            <a:r>
              <a:rPr lang="fi-FI" sz="5400" dirty="0"/>
              <a:t> hyökättyä Bagdadiin vuonna 1258.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fi-FI" sz="5000" dirty="0"/>
              <a:t> </a:t>
            </a:r>
            <a:endParaRPr dirty="0"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 sz="6000" dirty="0"/>
              <a:t>1200–1800-luvuilla maailman johtaviksi islamilaisiksi valtioiksi nousivat Egypti, Iran, Pohjois-Intian islamilaiset valtiot ja osmanien valtakunta.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endParaRPr sz="5000" dirty="0"/>
          </a:p>
        </p:txBody>
      </p:sp>
      <p:sp>
        <p:nvSpPr>
          <p:cNvPr id="129" name="Google Shape;129;p7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Calibri"/>
              <a:buNone/>
            </a:pPr>
            <a:r>
              <a:rPr lang="fi-FI">
                <a:solidFill>
                  <a:schemeClr val="accent2"/>
                </a:solidFill>
              </a:rPr>
              <a:t>Islam uudella ajalla</a:t>
            </a:r>
            <a:endParaRPr/>
          </a:p>
        </p:txBody>
      </p:sp>
      <p:sp>
        <p:nvSpPr>
          <p:cNvPr id="135" name="Google Shape;135;p8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1850-luvun puolivälissä alkoi monissa muslimimaissa läntinen siirtomaa-aika, jota kesti aina toisen maailmansodan loppuun asti.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  <a:p>
            <a:pPr marL="857250" lvl="0" indent="-85725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Char char="•"/>
            </a:pPr>
            <a:r>
              <a:rPr lang="fi-FI"/>
              <a:t>Monet islamilaiset maat itsenäistyivät vuoden 1945 jälkeen. Monet valtioista rakennettiin hyvinkin mielivaltaisesti niin, että samanlaiset kansanosat päätyivät eri valtioihin tai saman valtion alueelle päätyi hyvin erilaisia kansanosia.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body" idx="1"/>
          </p:nvPr>
        </p:nvSpPr>
        <p:spPr>
          <a:xfrm>
            <a:off x="1475850" y="1818675"/>
            <a:ext cx="11838300" cy="105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65"/>
              <a:buFont typeface="Arial"/>
              <a:buChar char="•"/>
            </a:pPr>
            <a:r>
              <a:rPr lang="fi-FI" sz="5365"/>
              <a:t>Israelin perustaminen vuonna 1948 muokkasi merkittävästi Lähi-idän poliittista tilannetta.</a:t>
            </a:r>
            <a:endParaRPr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65"/>
              <a:buFont typeface="Arial"/>
              <a:buChar char="•"/>
            </a:pPr>
            <a:r>
              <a:rPr lang="fi-FI" sz="5365"/>
              <a:t>Israelin ja Yhdysvaltojen yhteistyö sai arabimaat turvautumaan Neuvostoliittoon. Useissa arabimaissa kehitys kulki konservatiivisesta kuningasvallasta sosialismiin ja nationalismiin.</a:t>
            </a:r>
            <a:endParaRPr/>
          </a:p>
          <a:p>
            <a:pPr marL="857250" lvl="0" indent="-85725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65"/>
              <a:buFont typeface="Arial"/>
              <a:buChar char="•"/>
            </a:pPr>
            <a:r>
              <a:rPr lang="fi-FI" sz="5365"/>
              <a:t>Vuoden 2010 lopulla alkaneen </a:t>
            </a:r>
            <a:r>
              <a:rPr lang="fi-FI" sz="5365" b="1"/>
              <a:t>arabi­kevääksi </a:t>
            </a:r>
            <a:r>
              <a:rPr lang="fi-FI" sz="5365"/>
              <a:t>kutsutun kansannousujen sarjan taustalla oli pettymys itsevaltaisten vallanpitäjien toimiin ja kansan huonoihin elinoloihin.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885"/>
              <a:buFont typeface="Calibri"/>
              <a:buNone/>
            </a:pPr>
            <a:endParaRPr sz="3884"/>
          </a:p>
        </p:txBody>
      </p:sp>
      <p:pic>
        <p:nvPicPr>
          <p:cNvPr id="142" name="Google Shape;142;p9" descr="Kuva, joka sisältää kohteen henkilö, ulko, mies, lumi&#10;&#10;Kuvaus luotu automaattisesti"/>
          <p:cNvPicPr preferRelativeResize="0"/>
          <p:nvPr/>
        </p:nvPicPr>
        <p:blipFill rotWithShape="1">
          <a:blip r:embed="rId3">
            <a:alphaModFix/>
          </a:blip>
          <a:srcRect l="24644" r="22394"/>
          <a:stretch/>
        </p:blipFill>
        <p:spPr>
          <a:xfrm>
            <a:off x="13460186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9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Lumo 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359</Words>
  <Application>Microsoft Office PowerPoint</Application>
  <PresentationFormat>Mukautettu</PresentationFormat>
  <Paragraphs>50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12. Islamin synty, kehitys ja leviäminen</vt:lpstr>
      <vt:lpstr>Lähi-idästä maailmanlaajuiseksi uskonnoksi </vt:lpstr>
      <vt:lpstr>PowerPoint-esitys</vt:lpstr>
      <vt:lpstr>Islamin synty </vt:lpstr>
      <vt:lpstr>Medinan vaihe</vt:lpstr>
      <vt:lpstr>Muslimien historiaa Muhammadin jälkeen</vt:lpstr>
      <vt:lpstr>PowerPoint-esitys</vt:lpstr>
      <vt:lpstr>Islam uudella ajalla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Islamin synty, kehitys ja leviäminen</dc:title>
  <dc:creator>Tolonen, Hilda M</dc:creator>
  <cp:lastModifiedBy>Roms Jochen</cp:lastModifiedBy>
  <cp:revision>5</cp:revision>
  <dcterms:created xsi:type="dcterms:W3CDTF">2020-09-10T11:54:24Z</dcterms:created>
  <dcterms:modified xsi:type="dcterms:W3CDTF">2024-01-18T10:15:35Z</dcterms:modified>
</cp:coreProperties>
</file>