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KwTkAY4Vnx1obvwqN6XVPHZxU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11. Raamattu on kristittyjen pyhä kirja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0" descr="Kuva, joka sisältää kohteen ruoho, ulko, henkilö, nainen&#10;&#10;Kuvaus luotu automaattisesti"/>
          <p:cNvPicPr preferRelativeResize="0"/>
          <p:nvPr/>
        </p:nvPicPr>
        <p:blipFill rotWithShape="1">
          <a:blip r:embed="rId3">
            <a:alphaModFix/>
          </a:blip>
          <a:srcRect t="9292" r="1" b="5956"/>
          <a:stretch/>
        </p:blipFill>
        <p:spPr>
          <a:xfrm>
            <a:off x="0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 txBox="1">
            <a:spLocks noGrp="1"/>
          </p:cNvSpPr>
          <p:nvPr>
            <p:ph type="body" idx="1"/>
          </p:nvPr>
        </p:nvSpPr>
        <p:spPr>
          <a:xfrm>
            <a:off x="11758189" y="3615235"/>
            <a:ext cx="11732048" cy="648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/>
              <a:t>kieli</a:t>
            </a:r>
            <a:r>
              <a:rPr lang="fi-FI" sz="6000"/>
              <a:t>: etunimet, sanonnat, raamatunkäännökset, kirjakielen synty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b="1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/>
              <a:t>taide</a:t>
            </a:r>
            <a:r>
              <a:rPr lang="fi-FI" sz="6000"/>
              <a:t>: symbolit, kuvataide, musiikki, kirjallisuus, elokuva, teatteri, populaarikulttuuri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Raamatun muotoutuminen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grammata (kreik.), biblos (lat.) = kirjoitukset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Raamattu = pyhien kirjojen kokoelma (66 erillistä kirjaa)</a:t>
            </a:r>
            <a:endParaRPr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Syntynyt satojen vuosien kuluessa suullisista kertomuksista </a:t>
            </a:r>
            <a:r>
              <a:rPr lang="fi-FI" b="1"/>
              <a:t>kirjakokoelmaksi.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Vanha testamentti </a:t>
            </a:r>
            <a:r>
              <a:rPr lang="fi-FI"/>
              <a:t>alun perin hepreaksi ja </a:t>
            </a:r>
            <a:r>
              <a:rPr lang="fi-FI" b="1"/>
              <a:t>Uusi testamentti </a:t>
            </a:r>
            <a:r>
              <a:rPr lang="fi-FI"/>
              <a:t>kreikaksi</a:t>
            </a:r>
            <a:endParaRPr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Vanhan testamentin synty kesti useita vuosisatoja: varhaisimmat katkelmat noin 1000-luvulta eKr, nuorimmat 160-luvulta eKr.</a:t>
            </a:r>
            <a:endParaRPr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Uusi testamentti on kirjoitettu noin vuosina 50–150 jKr, kirjakokoelma vakiintui 400-luvulla.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256183" y="3304462"/>
            <a:ext cx="12313512" cy="850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eksegetiikka</a:t>
            </a:r>
            <a:r>
              <a:rPr lang="fi-FI" sz="6000" dirty="0"/>
              <a:t> = Raamatun tieteellistä tutkimusta</a:t>
            </a:r>
            <a:endParaRPr dirty="0"/>
          </a:p>
          <a:p>
            <a:pPr marL="2057400" lvl="1" indent="-685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fi-FI" sz="5400" dirty="0"/>
              <a:t>Tavoitteena on ymmärtää, miten ja millaisessa tilanteessa Raamatun kirjoitukset ovat syntyneet ja kenelle ne on alun perin suunnattu.</a:t>
            </a:r>
            <a:endParaRPr dirty="0"/>
          </a:p>
          <a:p>
            <a:pPr marL="2057400" lvl="1" indent="-685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fi-FI" sz="5400" dirty="0"/>
              <a:t>Hyödynnetään eri tieteenalojen, kuten kielitieteen, kirjallisuustieteen, historian­tutkimuksen, arkeologian ja uskontotieteen menetelmiä ja tuloksia.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endParaRPr sz="4600" dirty="0"/>
          </a:p>
        </p:txBody>
      </p:sp>
      <p:pic>
        <p:nvPicPr>
          <p:cNvPr id="101" name="Google Shape;101;p3" descr="Kuva, joka sisältää kohteen ruoka, tiili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35456" y="428127"/>
            <a:ext cx="10448544" cy="12859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Raamattu tieteellisen tutkimuksenkohteena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88" y="1660136"/>
            <a:ext cx="23898225" cy="1039572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Evankeliumien synty ja erityispiirteet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Markus</a:t>
            </a:r>
            <a:r>
              <a:rPr lang="fi-FI" dirty="0"/>
              <a:t>: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Jeesus on Messias, Jumalan Poika.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Jeesuksen ihmeteot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Matteus</a:t>
            </a:r>
            <a:r>
              <a:rPr lang="fi-FI" dirty="0"/>
              <a:t>: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kysymys kristinuskon ja juutalaisuuden suhteesta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paljon Jeesuksen puheita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Pyrkii opettamaan ennen kaikkea ei-juutalaisia kristittyjä.</a:t>
            </a:r>
            <a:endParaRPr dirty="0"/>
          </a:p>
        </p:txBody>
      </p:sp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621944" y="1480058"/>
            <a:ext cx="10488506" cy="1075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Luukas</a:t>
            </a:r>
            <a:r>
              <a:rPr lang="fi-FI" sz="4200" dirty="0"/>
              <a:t>: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Jeesus sorrettujen ja vähäosaisten puolustajana, esim. vertaukset Tuhlaajapojasta ja Laupiaasta samarialaisesta</a:t>
            </a: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Johannes</a:t>
            </a:r>
            <a:r>
              <a:rPr lang="fi-FI" sz="4200" dirty="0"/>
              <a:t>: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Kuvailee </a:t>
            </a:r>
            <a:r>
              <a:rPr lang="fi-FI" dirty="0"/>
              <a:t>Jeesusta vertauskuvilla ja sanoilla jotka olivat tuttuja </a:t>
            </a:r>
            <a:r>
              <a:rPr lang="fi-FI"/>
              <a:t>gnostilaisessa filosofiassa.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Jeesus on Jumalan Poika, joka tuo valon pimeään maailmaan.</a:t>
            </a:r>
            <a:endParaRPr dirty="0"/>
          </a:p>
        </p:txBody>
      </p:sp>
      <p:pic>
        <p:nvPicPr>
          <p:cNvPr id="124" name="Google Shape;124;p6" descr="Kuva, joka sisältää kohteen sisä, pöytä, istuminen, kirja&#10;&#10;Kuvaus luotu automaattisesti"/>
          <p:cNvPicPr preferRelativeResize="0"/>
          <p:nvPr/>
        </p:nvPicPr>
        <p:blipFill rotWithShape="1">
          <a:blip r:embed="rId3">
            <a:alphaModFix/>
          </a:blip>
          <a:srcRect l="7319" r="12062" b="1"/>
          <a:stretch/>
        </p:blipFill>
        <p:spPr>
          <a:xfrm>
            <a:off x="12164906" y="2357974"/>
            <a:ext cx="10918613" cy="904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Monta tapaa tulkita</a:t>
            </a:r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humanistinen tulkintatapa</a:t>
            </a:r>
            <a:r>
              <a:rPr lang="fi-FI"/>
              <a:t> = Raamattu on ihmisen elämänkysymyksiä pohtiva tekstikokoelma.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pelastushistoriallinen tulkintatapa</a:t>
            </a:r>
            <a:r>
              <a:rPr lang="fi-FI"/>
              <a:t> = Raamattu kertoo Jumalan pelastustoiminnasta ihmiskunnan historiassa. Raamatussa on keskeistä ja vähemmän tärkeää ainesta.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kontekstuaalinen tulkintatapa =</a:t>
            </a:r>
            <a:r>
              <a:rPr lang="fi-FI"/>
              <a:t> Tekstin lukija tulkitsee lukemaansa aina omasta taustastaan ja elämäntilanteestaan käsin.</a:t>
            </a:r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1850409" y="4085825"/>
            <a:ext cx="16002271" cy="528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/>
              <a:t>fundamentalistinen tulkintatapa</a:t>
            </a:r>
            <a:r>
              <a:rPr lang="fi-FI" sz="6000"/>
              <a:t> = Raamattu on virheetöntä Jumalan sanaa, johon kirjoittajat eivät ole vaikuttaneet.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/>
              <a:t>konservatiivinen tulkintatapa</a:t>
            </a:r>
            <a:r>
              <a:rPr lang="fi-FI" sz="6000"/>
              <a:t> = Pidetään mahdollisimman pitkälle kiinni Raamatun kirjaimellisesta totuudesta.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</p:txBody>
      </p:sp>
      <p:pic>
        <p:nvPicPr>
          <p:cNvPr id="140" name="Google Shape;140;p8" descr="Kuva, joka sisältää kohteen valokuva, kohteet, ruoka, erila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24664" t="-1878" r="29018" b="934"/>
          <a:stretch/>
        </p:blipFill>
        <p:spPr>
          <a:xfrm>
            <a:off x="18141981" y="-256032"/>
            <a:ext cx="4968632" cy="1397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Raamatun vaikutus kulttuuriin ja yhteiskuntaan</a:t>
            </a:r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1621944" y="4260984"/>
            <a:ext cx="21031199" cy="519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arvot ja normit</a:t>
            </a:r>
            <a:r>
              <a:rPr lang="fi-FI"/>
              <a:t>: lainsäädäntö ja yleinen moraalitaju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10 käskyä, ihmisarvo, lähimmäisenrakkaus, kultainen sääntö</a:t>
            </a:r>
            <a:endParaRPr/>
          </a:p>
          <a:p>
            <a:pPr marL="13716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ajanlasku</a:t>
            </a:r>
            <a:r>
              <a:rPr lang="fi-FI"/>
              <a:t>: lineaarinen aikakäsitys, vuosi 2020 jKr., vuotuiset juhlat, seitsemänpäiväinen viikko, lepopäivä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Mukautettu</PresentationFormat>
  <Paragraphs>58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11. Raamattu on kristittyjen pyhä kirja</vt:lpstr>
      <vt:lpstr>Raamatun muotoutuminen</vt:lpstr>
      <vt:lpstr>Raamattu tieteellisen tutkimuksenkohteena</vt:lpstr>
      <vt:lpstr>PowerPoint-esitys</vt:lpstr>
      <vt:lpstr>Evankeliumien synty ja erityispiirteet</vt:lpstr>
      <vt:lpstr>PowerPoint-esitys</vt:lpstr>
      <vt:lpstr>Monta tapaa tulkita</vt:lpstr>
      <vt:lpstr>PowerPoint-esitys</vt:lpstr>
      <vt:lpstr>Raamatun vaikutus kulttuuriin ja yhteiskuntaan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Raamattu on kristittyjen pyhä kirja</dc:title>
  <dc:creator>Tolonen, Hilda M</dc:creator>
  <cp:lastModifiedBy>Roms Jochen</cp:lastModifiedBy>
  <cp:revision>2</cp:revision>
  <dcterms:created xsi:type="dcterms:W3CDTF">2020-10-29T09:27:15Z</dcterms:created>
  <dcterms:modified xsi:type="dcterms:W3CDTF">2024-01-18T10:09:18Z</dcterms:modified>
</cp:coreProperties>
</file>