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73" r:id="rId6"/>
    <p:sldId id="281" r:id="rId7"/>
    <p:sldId id="279" r:id="rId8"/>
    <p:sldId id="280" r:id="rId9"/>
    <p:sldId id="274" r:id="rId10"/>
    <p:sldId id="284" r:id="rId11"/>
    <p:sldId id="285" r:id="rId12"/>
    <p:sldId id="286" r:id="rId13"/>
    <p:sldId id="287" r:id="rId14"/>
    <p:sldId id="288" r:id="rId15"/>
    <p:sldId id="289" r:id="rId16"/>
    <p:sldId id="282" r:id="rId1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5A3C4-B029-44D9-A733-8865884B55B5}" v="15" dt="2023-05-22T16:16:31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EEE5A3C4-B029-44D9-A733-8865884B55B5}"/>
    <pc:docChg chg="modSld modNotesMaster">
      <pc:chgData name="Roms Jochen" userId="6c7e881b-e3eb-4c36-82b5-49636a4b2079" providerId="ADAL" clId="{EEE5A3C4-B029-44D9-A733-8865884B55B5}" dt="2023-05-22T16:16:31.868" v="14"/>
      <pc:docMkLst>
        <pc:docMk/>
      </pc:docMkLst>
      <pc:sldChg chg="modAnim">
        <pc:chgData name="Roms Jochen" userId="6c7e881b-e3eb-4c36-82b5-49636a4b2079" providerId="ADAL" clId="{EEE5A3C4-B029-44D9-A733-8865884B55B5}" dt="2023-05-22T15:22:29.954" v="6"/>
        <pc:sldMkLst>
          <pc:docMk/>
          <pc:sldMk cId="2176725611" sldId="274"/>
        </pc:sldMkLst>
      </pc:sldChg>
      <pc:sldChg chg="modAnim">
        <pc:chgData name="Roms Jochen" userId="6c7e881b-e3eb-4c36-82b5-49636a4b2079" providerId="ADAL" clId="{EEE5A3C4-B029-44D9-A733-8865884B55B5}" dt="2023-05-22T15:22:13.603" v="4"/>
        <pc:sldMkLst>
          <pc:docMk/>
          <pc:sldMk cId="2225753626" sldId="280"/>
        </pc:sldMkLst>
      </pc:sldChg>
      <pc:sldChg chg="modAnim">
        <pc:chgData name="Roms Jochen" userId="6c7e881b-e3eb-4c36-82b5-49636a4b2079" providerId="ADAL" clId="{EEE5A3C4-B029-44D9-A733-8865884B55B5}" dt="2023-05-22T15:21:59.522" v="2"/>
        <pc:sldMkLst>
          <pc:docMk/>
          <pc:sldMk cId="3833394218" sldId="281"/>
        </pc:sldMkLst>
      </pc:sldChg>
      <pc:sldChg chg="modAnim">
        <pc:chgData name="Roms Jochen" userId="6c7e881b-e3eb-4c36-82b5-49636a4b2079" providerId="ADAL" clId="{EEE5A3C4-B029-44D9-A733-8865884B55B5}" dt="2023-05-22T15:22:55.423" v="8"/>
        <pc:sldMkLst>
          <pc:docMk/>
          <pc:sldMk cId="1993079140" sldId="284"/>
        </pc:sldMkLst>
      </pc:sldChg>
      <pc:sldChg chg="modAnim">
        <pc:chgData name="Roms Jochen" userId="6c7e881b-e3eb-4c36-82b5-49636a4b2079" providerId="ADAL" clId="{EEE5A3C4-B029-44D9-A733-8865884B55B5}" dt="2023-05-22T15:23:28.074" v="10"/>
        <pc:sldMkLst>
          <pc:docMk/>
          <pc:sldMk cId="4033643920" sldId="285"/>
        </pc:sldMkLst>
      </pc:sldChg>
      <pc:sldChg chg="modAnim">
        <pc:chgData name="Roms Jochen" userId="6c7e881b-e3eb-4c36-82b5-49636a4b2079" providerId="ADAL" clId="{EEE5A3C4-B029-44D9-A733-8865884B55B5}" dt="2023-05-22T15:23:48.132" v="12"/>
        <pc:sldMkLst>
          <pc:docMk/>
          <pc:sldMk cId="2148031524" sldId="286"/>
        </pc:sldMkLst>
      </pc:sldChg>
      <pc:sldChg chg="modAnim">
        <pc:chgData name="Roms Jochen" userId="6c7e881b-e3eb-4c36-82b5-49636a4b2079" providerId="ADAL" clId="{EEE5A3C4-B029-44D9-A733-8865884B55B5}" dt="2023-05-22T16:16:31.868" v="14"/>
        <pc:sldMkLst>
          <pc:docMk/>
          <pc:sldMk cId="1329925693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575800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12. </a:t>
            </a:r>
            <a:r>
              <a:rPr lang="fi-FI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Ryhmän toiminta ja ryhmien väliset suhteet  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/>
              <a:t>Ennakkoluulot ja syrjintä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Ennakkoluulo</a:t>
            </a:r>
            <a:r>
              <a:rPr lang="fi-FI" sz="2400" dirty="0">
                <a:ea typeface="+mn-lt"/>
                <a:cs typeface="+mn-lt"/>
              </a:rPr>
              <a:t>: sisäryhmän jakamia kielteisiä tai jopa halventavia asenteita ulkoryhmää kohtaan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ea typeface="+mn-lt"/>
                <a:cs typeface="+mn-lt"/>
              </a:rPr>
              <a:t>ennakkoluuloisten asenteiden kohteeseen liitetään sekä kielteisiä tunteita että stereotypioita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Syrjintä</a:t>
            </a:r>
            <a:r>
              <a:rPr lang="fi-FI" sz="2400" dirty="0">
                <a:ea typeface="+mn-lt"/>
                <a:cs typeface="+mn-lt"/>
              </a:rPr>
              <a:t>: ihmistä kohdellaan vertailukelpoisessa tilanteessa huonommin kuin toisia yhden tai useamman henkilökohtaisen ominaisuutensa takia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9" name="Kuva 8" descr="Kuva, joka sisältää kohteen ulko, maa, henkilö, urheilu&#10;&#10;Kuvaus luotu automaattisesti">
            <a:extLst>
              <a:ext uri="{FF2B5EF4-FFF2-40B4-BE49-F238E27FC236}">
                <a16:creationId xmlns:a16="http://schemas.microsoft.com/office/drawing/2014/main" id="{A195A44E-C77E-7F31-8748-8A5425F40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84" y="599810"/>
            <a:ext cx="8120287" cy="1499616"/>
          </a:xfrm>
        </p:spPr>
        <p:txBody>
          <a:bodyPr>
            <a:normAutofit/>
          </a:bodyPr>
          <a:lstStyle/>
          <a:p>
            <a:r>
              <a:rPr lang="fi-FI" dirty="0"/>
              <a:t>Rasismi ja etnosentrismi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099426"/>
            <a:ext cx="7258780" cy="4492233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Rasismi</a:t>
            </a:r>
            <a:r>
              <a:rPr lang="fi-FI" sz="2400" dirty="0">
                <a:ea typeface="+mn-lt"/>
                <a:cs typeface="+mn-lt"/>
              </a:rPr>
              <a:t>: oletetun ihmisryhmän arvottamista esim. etnisen alkuperän, ihonvärin, kansalaisuuden, kulttuurin, äidinkielen tai uskonnon perusteella alempiarvoiseksi kuin muut ihmisryhmät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yksi keskeisimpiä ennakkoluuloisuuteen perustuvia ryhmäilmiöitä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Etnosentrismi</a:t>
            </a:r>
            <a:r>
              <a:rPr lang="fi-FI" sz="2400" dirty="0">
                <a:ea typeface="+mn-lt"/>
                <a:cs typeface="+mn-lt"/>
              </a:rPr>
              <a:t>: taipumusta pitää omaa kulttuurista ryhmää mittapuuna, jonka perusteella toisia ryhmiä arvioidaan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rasismia laajemmin kuvaava käsite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liittyy usein myös ajatukseen oman sisäryhmän kulttuurin ja tapojen paremmuudesta muihin verrattuna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11" name="Kuva 10" descr="Kuva, joka sisältää kohteen teksti, puu, henkilö, ulko&#10;&#10;Kuvaus luotu automaattisesti">
            <a:extLst>
              <a:ext uri="{FF2B5EF4-FFF2-40B4-BE49-F238E27FC236}">
                <a16:creationId xmlns:a16="http://schemas.microsoft.com/office/drawing/2014/main" id="{3C637678-A1A9-7953-54A2-480EBAE27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" y="1841400"/>
            <a:ext cx="3257973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04" y="599810"/>
            <a:ext cx="10857839" cy="1499616"/>
          </a:xfrm>
        </p:spPr>
        <p:txBody>
          <a:bodyPr>
            <a:normAutofit/>
          </a:bodyPr>
          <a:lstStyle/>
          <a:p>
            <a:r>
              <a:rPr lang="fi-FI" sz="4500" dirty="0"/>
              <a:t>Ryhmäajattelu ja </a:t>
            </a:r>
            <a:r>
              <a:rPr lang="fi-FI" sz="4500" dirty="0" err="1"/>
              <a:t>deindividuaatio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099426"/>
            <a:ext cx="7258780" cy="4492233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Ryhmäajattelu</a:t>
            </a:r>
            <a:r>
              <a:rPr lang="fi-FI" sz="2400" dirty="0">
                <a:ea typeface="+mn-lt"/>
                <a:cs typeface="+mn-lt"/>
              </a:rPr>
              <a:t>: ilmiö, jossa ryhmän yhtenäisyyden ja yksimielisyyden ylläpitämisestä tulee tärkeämpi tavoite kuin oikeiden päätösten tekemisestä tai vaihtoehtojen punnitsemisesta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syntyy etenkin sellaisissa olosuhteissa, joissa ryhmä on eristetty ja siihen kohdistuu vahva ulkoinen paine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voi johtaa esimerkiksi siihen, että ryhmä ottaa enemmän riskejä kuin mitä yksilöt ottaisivat</a:t>
            </a: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Deindividuaatio</a:t>
            </a:r>
            <a:r>
              <a:rPr lang="fi-FI" sz="2400" dirty="0">
                <a:ea typeface="+mn-lt"/>
                <a:cs typeface="+mn-lt"/>
              </a:rPr>
              <a:t>: oman yksilöllisyyden menettämistä ryhmän tai väkijoukon vaikutuksesta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sosiaalinen tilanne tempaa mukaansa ja ihminen saattaa käyttäytyä itselleen poikkeuksellisella tavalla ryhmässä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kyynelkaasu, savu, väkijoukko&#10;&#10;Kuvaus luotu automaattisesti">
            <a:extLst>
              <a:ext uri="{FF2B5EF4-FFF2-40B4-BE49-F238E27FC236}">
                <a16:creationId xmlns:a16="http://schemas.microsoft.com/office/drawing/2014/main" id="{E83B395D-9345-F0BA-9684-67A86990A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4" y="1824273"/>
            <a:ext cx="3269391" cy="49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500" dirty="0"/>
              <a:t>Yhteenveto Ryhmäajattelusta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BA23D14E-B207-E643-B6C3-04B11032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961944"/>
            <a:ext cx="8129670" cy="36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331712" cy="1499616"/>
          </a:xfrm>
        </p:spPr>
        <p:txBody>
          <a:bodyPr>
            <a:normAutofit/>
          </a:bodyPr>
          <a:lstStyle/>
          <a:p>
            <a:r>
              <a:rPr lang="fi-FI" dirty="0"/>
              <a:t>Ryhmän 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8" cy="4224528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700" b="1" dirty="0">
                <a:ea typeface="+mn-lt"/>
                <a:cs typeface="+mn-lt"/>
              </a:rPr>
              <a:t> </a:t>
            </a:r>
            <a:r>
              <a:rPr lang="fi-FI" sz="1900" b="1" dirty="0">
                <a:ea typeface="+mn-lt"/>
                <a:cs typeface="+mn-lt"/>
              </a:rPr>
              <a:t>Ryhmä</a:t>
            </a:r>
            <a:r>
              <a:rPr lang="fi-FI" sz="1900" dirty="0">
                <a:ea typeface="+mn-lt"/>
                <a:cs typeface="+mn-lt"/>
              </a:rPr>
              <a:t> muodostuu, kun vähintään kaksi ihmistä tuntee ja ilmoittaa kuuluvansa yhteen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 Ryhmän toiminta rakentuu etenkin kahden keskeisen tekijän ympärille:</a:t>
            </a:r>
          </a:p>
          <a:p>
            <a:pPr marL="585216" lvl="1" indent="-457200">
              <a:buFont typeface="+mj-lt"/>
              <a:buAutoNum type="arabicPeriod"/>
            </a:pPr>
            <a:r>
              <a:rPr lang="fi-FI" sz="1900" dirty="0">
                <a:ea typeface="+mn-lt"/>
                <a:cs typeface="+mn-lt"/>
              </a:rPr>
              <a:t>ryhmän jäsenten välinen </a:t>
            </a:r>
            <a:r>
              <a:rPr lang="fi-FI" sz="1900" b="1" dirty="0">
                <a:ea typeface="+mn-lt"/>
                <a:cs typeface="+mn-lt"/>
              </a:rPr>
              <a:t>vuorovaikutus</a:t>
            </a:r>
          </a:p>
          <a:p>
            <a:pPr marL="585216" lvl="1" indent="-457200">
              <a:buFont typeface="+mj-lt"/>
              <a:buAutoNum type="arabicPeriod"/>
            </a:pPr>
            <a:r>
              <a:rPr lang="fi-FI" sz="1900" dirty="0">
                <a:ea typeface="+mn-lt"/>
                <a:cs typeface="+mn-lt"/>
              </a:rPr>
              <a:t>ryhmän yhteisesti jakama </a:t>
            </a:r>
            <a:r>
              <a:rPr lang="fi-FI" sz="1900" b="1" dirty="0">
                <a:ea typeface="+mn-lt"/>
                <a:cs typeface="+mn-lt"/>
              </a:rPr>
              <a:t>perustehtävä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 </a:t>
            </a:r>
            <a:r>
              <a:rPr lang="fi-FI" sz="1900" b="1" dirty="0">
                <a:ea typeface="+mn-lt"/>
                <a:cs typeface="+mn-lt"/>
              </a:rPr>
              <a:t>Perustehtävä</a:t>
            </a:r>
            <a:r>
              <a:rPr lang="fi-FI" sz="1900" dirty="0">
                <a:ea typeface="+mn-lt"/>
                <a:cs typeface="+mn-lt"/>
              </a:rPr>
              <a:t>: miksi ryhmä on alun perin muodostunut ja mitä tavoitteita se pyrkii täyttämään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esim. opiskeluryhmän perustehtävä on oppiminen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perustehtävä vaikuttaa siihen, millaista vuorovaikutus ryhmässä on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13" name="Kuva 12" descr="Kuva, joka sisältää kohteen lattia, sisä, urheilu, puinen&#10;&#10;Kuvaus luotu automaattisesti">
            <a:extLst>
              <a:ext uri="{FF2B5EF4-FFF2-40B4-BE49-F238E27FC236}">
                <a16:creationId xmlns:a16="http://schemas.microsoft.com/office/drawing/2014/main" id="{4810ED00-1C4D-6982-29A6-700798CDC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08000"/>
            <a:ext cx="9656124" cy="1499616"/>
          </a:xfrm>
        </p:spPr>
        <p:txBody>
          <a:bodyPr>
            <a:normAutofit/>
          </a:bodyPr>
          <a:lstStyle/>
          <a:p>
            <a:r>
              <a:rPr lang="fi-FI" dirty="0"/>
              <a:t>Primaari- ja sekundaariryhmä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107" y="1935332"/>
            <a:ext cx="7258780" cy="451870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Primaariryhmä</a:t>
            </a:r>
            <a:r>
              <a:rPr lang="fi-FI" dirty="0">
                <a:ea typeface="+mn-lt"/>
                <a:cs typeface="+mn-lt"/>
              </a:rPr>
              <a:t>: suhteellisen kiinteä joukko ihmisiä, joille ryhmään kuuluminen on merkityksellistä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Tyypillistä välitön vuorovaikutus, yhteenkuuluvuuden tunne ja tiivis yhdessäolo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esim. perhe ja ystävät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Sekundaariryhmä</a:t>
            </a:r>
            <a:r>
              <a:rPr lang="fi-FI" dirty="0">
                <a:ea typeface="+mn-lt"/>
                <a:cs typeface="+mn-lt"/>
              </a:rPr>
              <a:t>: väljempi verkosto ihmisiä, jotka ovat kokoontuneet yhteen suorittamaan jotakin valmiiksi asetettua tehtävää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toimintaa ohjaa selkeä tavoite, eivätkä jäsenet välttämättä tunne toisiaan kovin hyvin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esim. usein työ- tai opiskeluryhmät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Ihmisen oma kokemus ryhmästä määrittelee sen, onko kyseessä enemmän primaari- vai sekundaariryhmä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89D1D751-BF0E-5932-62D1-03EE162EE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785820"/>
            <a:ext cx="3239743" cy="48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68" y="585217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Erilaisia ryhmiä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7" name="Kuva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3FB6FD7-A20F-5941-C73F-F541F8EE3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44" y="1773104"/>
            <a:ext cx="6817036" cy="39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Ryhmädynamiikka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Ryhmädynamiikka</a:t>
            </a:r>
            <a:r>
              <a:rPr lang="fi-FI" dirty="0">
                <a:ea typeface="+mn-lt"/>
                <a:cs typeface="+mn-lt"/>
              </a:rPr>
              <a:t>: ryhmän jäsenten jatkuvasti muotoutuva vuorovaikutus, joka rakentuu ryhmässä olevien yksilöiden välille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joukko ihmisiä pyrkii järjestäytymään ja löytämään ryhmälle ominaisen tavan toimia ja välittää viestejä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Keskeisiä tekijöitä ovat koheesio, normi, rooli, status ja johtajuus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henkilö, maa, seisominen, ulko&#10;&#10;Kuvaus luotu automaattisesti">
            <a:extLst>
              <a:ext uri="{FF2B5EF4-FFF2-40B4-BE49-F238E27FC236}">
                <a16:creationId xmlns:a16="http://schemas.microsoft.com/office/drawing/2014/main" id="{1C4E2647-C7C3-4632-9F6C-70847234B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Koheesio ja normit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1900" b="1" dirty="0">
                <a:ea typeface="+mn-lt"/>
                <a:cs typeface="+mn-lt"/>
              </a:rPr>
              <a:t> Koheesio</a:t>
            </a:r>
            <a:r>
              <a:rPr lang="fi-FI" sz="1900" dirty="0">
                <a:ea typeface="+mn-lt"/>
                <a:cs typeface="+mn-lt"/>
              </a:rPr>
              <a:t>: ryhmän kiinteyttä ja jäsenten halua pysyä ryhmässä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jäsenet haluavat kuulua ryhmään ja ovat todennäköisemmin sitoutuneita ryhmän tavoitteeseen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esim. ryhmähenki tai me-henki ovat rinnakkaisnimityksiä koheesiolle</a:t>
            </a:r>
            <a:endParaRPr lang="fi-FI" sz="17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1700" b="1" dirty="0">
                <a:ea typeface="+mn-lt"/>
                <a:cs typeface="+mn-lt"/>
              </a:rPr>
              <a:t> </a:t>
            </a:r>
            <a:r>
              <a:rPr lang="fi-FI" sz="1900" b="1" dirty="0">
                <a:ea typeface="+mn-lt"/>
                <a:cs typeface="+mn-lt"/>
              </a:rPr>
              <a:t>Normi</a:t>
            </a:r>
            <a:r>
              <a:rPr lang="fi-FI" sz="1900" dirty="0">
                <a:ea typeface="+mn-lt"/>
                <a:cs typeface="+mn-lt"/>
              </a:rPr>
              <a:t>: sääntö, ohje tai hyväksytty käyttäytymismalli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asettavat rajoja ryhmän jäsenten sopivalle ja sopimattomalle käyttäytymiselle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eksplisiittiset normit: kirjoitettuja tai ääneen lausuttuja sääntöjä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implisiittiset normit: ääneen sanomattomia tapoja</a:t>
            </a:r>
          </a:p>
          <a:p>
            <a:pPr marL="0" indent="0">
              <a:buNone/>
            </a:pPr>
            <a:endParaRPr lang="fi-FI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13" name="Kuva 12" descr="Kuva, joka sisältää kohteen taivas, luonto, ulko, vesi&#10;&#10;Kuvaus luotu automaattisesti">
            <a:extLst>
              <a:ext uri="{FF2B5EF4-FFF2-40B4-BE49-F238E27FC236}">
                <a16:creationId xmlns:a16="http://schemas.microsoft.com/office/drawing/2014/main" id="{EF8983FA-8A1A-9D02-9811-0C5E91DCB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77" y="502182"/>
            <a:ext cx="8330096" cy="1499616"/>
          </a:xfrm>
        </p:spPr>
        <p:txBody>
          <a:bodyPr>
            <a:normAutofit/>
          </a:bodyPr>
          <a:lstStyle/>
          <a:p>
            <a:r>
              <a:rPr lang="fi-FI" dirty="0"/>
              <a:t>Rooli, status ja johtajuus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618" y="2099426"/>
            <a:ext cx="7258780" cy="4256986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Rooli: </a:t>
            </a:r>
            <a:r>
              <a:rPr lang="fi-FI" sz="2000" dirty="0">
                <a:ea typeface="+mn-lt"/>
                <a:cs typeface="+mn-lt"/>
              </a:rPr>
              <a:t>ryhmän odotuksia siitä, miten tietyssä asemassa olevan yksilön tulisi käyttäytyä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vakiintuneita kaavoja ryhmän jäsenen käyttäytymisessä tai vaihdella tilanteesta toiseen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virallisia tai epävirallisia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Status</a:t>
            </a:r>
            <a:r>
              <a:rPr lang="fi-FI" sz="2000" dirty="0">
                <a:ea typeface="+mn-lt"/>
                <a:cs typeface="+mn-lt"/>
              </a:rPr>
              <a:t>: sosiaalisen järjestelmän mukainen arvoasema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vaikuttaa yksilön rooliin ryhmässä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korkein status on usein ryhmän johtajalla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Johtajuus</a:t>
            </a:r>
            <a:r>
              <a:rPr lang="fi-FI" sz="2000" dirty="0">
                <a:ea typeface="+mn-lt"/>
                <a:cs typeface="+mn-lt"/>
              </a:rPr>
              <a:t>: rooli, joka rakentuu erityisesti kahdesta ulottuvuudesta eli tehtävän ja ihmisten johtamisesta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asiajohtaminen ja ihmisjohtaminen</a:t>
            </a: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9" name="Kuva 8" descr="Kuva, joka sisältää kohteen henkilö, sisä, kannettava, henkilöt&#10;&#10;Kuvaus luotu automaattisesti">
            <a:extLst>
              <a:ext uri="{FF2B5EF4-FFF2-40B4-BE49-F238E27FC236}">
                <a16:creationId xmlns:a16="http://schemas.microsoft.com/office/drawing/2014/main" id="{8F831844-89DB-95FC-C93A-6B137F047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0" y="1760120"/>
            <a:ext cx="3311958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Tilannetekijät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325950"/>
            <a:ext cx="7258780" cy="426570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Tilannetekijät</a:t>
            </a:r>
            <a:r>
              <a:rPr lang="fi-FI" sz="2000" dirty="0">
                <a:ea typeface="+mn-lt"/>
                <a:cs typeface="+mn-lt"/>
              </a:rPr>
              <a:t>: liittyvät ihmisen sosiaalisiin ympäristöihin sekä niissä tapahtuvaan sosiaaliseen vuorovaikutukseen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Konformisuus</a:t>
            </a:r>
            <a:r>
              <a:rPr lang="fi-FI" sz="2000" dirty="0">
                <a:ea typeface="+mn-lt"/>
                <a:cs typeface="+mn-lt"/>
              </a:rPr>
              <a:t>: mukautumista ryhmäpaineelle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yksilö seuraa muita omaehtoisesti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konformisuutta ryhmässä lisää mm. tunne ryhmän tärkeydestä sekä ryhmän yhtenäisyys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Myöntyvyys</a:t>
            </a:r>
            <a:r>
              <a:rPr lang="fi-FI" sz="2000" dirty="0"/>
              <a:t>: yksilö taipuu toisen pyyntöihin eli suostutteluun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esim. ryhmässä yksilö suostuu toisten ryhmän jäsenten pyyntöihin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Tottelevaisuus</a:t>
            </a:r>
            <a:r>
              <a:rPr lang="fi-FI" sz="2000" dirty="0"/>
              <a:t>: käskyjen noudattamista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erityisen vaikuttavia ovat auktoriteetin eli valta-asemassa olevan henkilön käskyt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ruoho, ulko, henkilö&#10;&#10;Kuvaus luotu automaattisesti">
            <a:extLst>
              <a:ext uri="{FF2B5EF4-FFF2-40B4-BE49-F238E27FC236}">
                <a16:creationId xmlns:a16="http://schemas.microsoft.com/office/drawing/2014/main" id="{799416E0-0290-677B-203F-1535C2393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" y="1824888"/>
            <a:ext cx="3269391" cy="4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Sosiaalisen identiteetin teoria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48144"/>
            <a:ext cx="6066818" cy="4023360"/>
          </a:xfrm>
        </p:spPr>
        <p:txBody>
          <a:bodyPr vert="horz" lIns="45720" tIns="45720" rIns="4572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Sosiaalisen identiteetin teoria</a:t>
            </a:r>
            <a:r>
              <a:rPr lang="fi-FI" sz="2000" dirty="0">
                <a:ea typeface="+mn-lt"/>
                <a:cs typeface="+mn-lt"/>
              </a:rPr>
              <a:t>: tarkastelee ryhmään kuulumisen vaikutusta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yksilöön</a:t>
            </a:r>
            <a:r>
              <a:rPr lang="fi-FI" dirty="0">
                <a:ea typeface="+mn-lt"/>
                <a:cs typeface="+mn-lt"/>
              </a:rPr>
              <a:t> eli sitä, kuinka ryhmäjäsenyys vaikuttaa yksilön identiteettiin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ryhmiin</a:t>
            </a:r>
            <a:r>
              <a:rPr lang="fi-FI" dirty="0">
                <a:ea typeface="+mn-lt"/>
                <a:cs typeface="+mn-lt"/>
              </a:rPr>
              <a:t> eli siihen, kuinka ryhmäjäsenyydet korostuvat ryhmien välisissä prosesseissa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Ihmisellä on taipumus suosia sisäryhmään kuuluvia ihmisiä ja väheksyä ulkoryhmään kuuluvia ihmisiä</a:t>
            </a:r>
            <a:endParaRPr lang="fi-FI" sz="2000" b="0" i="0" dirty="0">
              <a:effectLst/>
              <a:latin typeface="WordVisi_MSFontServic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sisäryhmä</a:t>
            </a:r>
            <a:r>
              <a:rPr lang="fi-FI" dirty="0">
                <a:ea typeface="+mn-lt"/>
                <a:cs typeface="+mn-lt"/>
              </a:rPr>
              <a:t>: ihmisiä, jotka katsotaan kuuluvaksi omaan ryhmään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ulkoryhmä</a:t>
            </a:r>
            <a:r>
              <a:rPr lang="fi-FI" dirty="0">
                <a:ea typeface="+mn-lt"/>
                <a:cs typeface="+mn-lt"/>
              </a:rPr>
              <a:t>: ihmisiä, jotka koetaan olevan oman ryhmän ulkopuolella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9" name="Kuva 8" descr="Kuva, joka sisältää kohteen seinä, sisä, lattia, shakkinappula&#10;&#10;Kuvaus luotu automaattisesti">
            <a:extLst>
              <a:ext uri="{FF2B5EF4-FFF2-40B4-BE49-F238E27FC236}">
                <a16:creationId xmlns:a16="http://schemas.microsoft.com/office/drawing/2014/main" id="{154DE09D-EDE7-0333-F3BC-9CCF5E1E9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AACAE-6EB8-45E6-9D80-77184C5DED6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f0974581-4bbf-443e-902f-14073e9fb4f6"/>
    <ds:schemaRef ds:uri="http://schemas.openxmlformats.org/package/2006/metadata/core-properties"/>
    <ds:schemaRef ds:uri="807aa635-cdf8-4f87-acc5-eeaafee58acb"/>
    <ds:schemaRef ds:uri="42116817-7e29-4aa7-b7a6-c483eebecbb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18224</TotalTime>
  <Words>830</Words>
  <Application>Microsoft Office PowerPoint</Application>
  <PresentationFormat>Laajakuva</PresentationFormat>
  <Paragraphs>86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 3</vt:lpstr>
      <vt:lpstr>WordVisi_MSFontService</vt:lpstr>
      <vt:lpstr>Integraali</vt:lpstr>
      <vt:lpstr>12. Ryhmän toiminta ja ryhmien väliset suhteet  </vt:lpstr>
      <vt:lpstr>Ryhmän määrittely</vt:lpstr>
      <vt:lpstr>Primaari- ja sekundaariryhmä</vt:lpstr>
      <vt:lpstr>Erilaisia ryhmiä</vt:lpstr>
      <vt:lpstr>Ryhmädynamiikka</vt:lpstr>
      <vt:lpstr>Koheesio ja normit</vt:lpstr>
      <vt:lpstr>Rooli, status ja johtajuus</vt:lpstr>
      <vt:lpstr>Tilannetekijät</vt:lpstr>
      <vt:lpstr>Sosiaalisen identiteetin teoria</vt:lpstr>
      <vt:lpstr>Ennakkoluulot ja syrjintä</vt:lpstr>
      <vt:lpstr>Rasismi ja etnosentrismi </vt:lpstr>
      <vt:lpstr>Ryhmäajattelu ja deindividuaatio</vt:lpstr>
      <vt:lpstr>Yhteenveto Ryhmäajattelusta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676</cp:revision>
  <cp:lastPrinted>2023-05-22T14:50:41Z</cp:lastPrinted>
  <dcterms:created xsi:type="dcterms:W3CDTF">2021-05-18T05:21:46Z</dcterms:created>
  <dcterms:modified xsi:type="dcterms:W3CDTF">2023-05-22T16:16:38Z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