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1"/>
  </p:notesMasterIdLst>
  <p:sldIdLst>
    <p:sldId id="256" r:id="rId5"/>
    <p:sldId id="279" r:id="rId6"/>
    <p:sldId id="277" r:id="rId7"/>
    <p:sldId id="273" r:id="rId8"/>
    <p:sldId id="280" r:id="rId9"/>
    <p:sldId id="28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56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15.6.2023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568B4C40-6553-C726-E1C2-BFF6F36678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0" b="34903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  <a:cs typeface="Calibri Light"/>
              </a:rPr>
              <a:t>3 taipumukselliset piirteet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EA901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502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Mcadamsin kokonaismalli persoonallisuudesta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59736"/>
            <a:ext cx="6345354" cy="4023360"/>
          </a:xfrm>
        </p:spPr>
        <p:txBody>
          <a:bodyPr vert="horz" lIns="45720" tIns="45720" rIns="45720" bIns="45720" rtlCol="0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800" b="1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fi-FI" sz="2800" dirty="0">
                <a:solidFill>
                  <a:srgbClr val="FFFFFF"/>
                </a:solidFill>
                <a:ea typeface="+mn-lt"/>
                <a:cs typeface="+mn-lt"/>
              </a:rPr>
              <a:t>Ensimmäinen taso: </a:t>
            </a:r>
            <a:r>
              <a:rPr lang="fi-FI" sz="2800" b="1" dirty="0">
                <a:solidFill>
                  <a:srgbClr val="FFFFFF"/>
                </a:solidFill>
                <a:ea typeface="+mn-lt"/>
                <a:cs typeface="+mn-lt"/>
              </a:rPr>
              <a:t>taipumukselliset piirteet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FFFFFF"/>
                </a:solidFill>
                <a:ea typeface="+mn-lt"/>
                <a:cs typeface="+mn-lt"/>
              </a:rPr>
              <a:t>melko pysyvät tavat toimia ja käyttäytyä eri tilanteissa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FFFFFF"/>
                </a:solidFill>
                <a:ea typeface="+mn-lt"/>
                <a:cs typeface="+mn-lt"/>
              </a:rPr>
              <a:t>temperamentti, persoonallisuuden piirteet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24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FFFFFF"/>
                </a:solidFill>
                <a:ea typeface="+mn-lt"/>
                <a:cs typeface="+mn-lt"/>
              </a:rPr>
              <a:t> Toinen taso: </a:t>
            </a:r>
            <a:r>
              <a:rPr lang="fi-FI" sz="2800" b="1" dirty="0">
                <a:solidFill>
                  <a:srgbClr val="FFFFFF"/>
                </a:solidFill>
                <a:ea typeface="+mn-lt"/>
                <a:cs typeface="+mn-lt"/>
              </a:rPr>
              <a:t>tyypilliset sopeutumistavat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FFFFFF"/>
                </a:solidFill>
                <a:ea typeface="+mn-lt"/>
                <a:cs typeface="+mn-lt"/>
              </a:rPr>
              <a:t>tilanteesta riippuvia tapoja sopeutua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tavoitteet</a:t>
            </a:r>
            <a:r>
              <a:rPr lang="en-US" sz="2400" dirty="0">
                <a:solidFill>
                  <a:srgbClr val="FFFFFF"/>
                </a:solidFill>
              </a:rPr>
              <a:t> ja </a:t>
            </a:r>
            <a:r>
              <a:rPr lang="en-US" sz="2400" dirty="0" err="1">
                <a:solidFill>
                  <a:srgbClr val="FFFFFF"/>
                </a:solidFill>
              </a:rPr>
              <a:t>suunnitelmat</a:t>
            </a:r>
            <a:r>
              <a:rPr lang="en-US" sz="2400" dirty="0">
                <a:solidFill>
                  <a:srgbClr val="FFFFFF"/>
                </a:solidFill>
              </a:rPr>
              <a:t>; </a:t>
            </a:r>
            <a:r>
              <a:rPr lang="en-US" sz="2400" dirty="0" err="1">
                <a:solidFill>
                  <a:srgbClr val="FFFFFF"/>
                </a:solidFill>
              </a:rPr>
              <a:t>arvot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selviytymiskeinot</a:t>
            </a:r>
            <a:endParaRPr lang="en-US" sz="2400" dirty="0">
              <a:solidFill>
                <a:srgbClr val="FFFFF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Kolmas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taso</a:t>
            </a:r>
            <a:r>
              <a:rPr lang="en-US" sz="2800" dirty="0">
                <a:solidFill>
                  <a:srgbClr val="FFFFFF"/>
                </a:solidFill>
              </a:rPr>
              <a:t>: </a:t>
            </a:r>
            <a:r>
              <a:rPr lang="en-US" sz="2800" b="1" dirty="0" err="1">
                <a:solidFill>
                  <a:srgbClr val="FFFFFF"/>
                </a:solidFill>
              </a:rPr>
              <a:t>tarinamuotoinen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identiteetti</a:t>
            </a:r>
            <a:endParaRPr lang="en-US" sz="2800" b="1" dirty="0">
              <a:solidFill>
                <a:srgbClr val="FFFFF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yksilön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itsestään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tekemä</a:t>
            </a:r>
            <a:r>
              <a:rPr lang="en-US" sz="2400" dirty="0">
                <a:solidFill>
                  <a:srgbClr val="FFFFFF"/>
                </a:solidFill>
              </a:rPr>
              <a:t> ja </a:t>
            </a:r>
            <a:r>
              <a:rPr lang="en-US" sz="2400" dirty="0" err="1">
                <a:solidFill>
                  <a:srgbClr val="FFFFFF"/>
                </a:solidFill>
              </a:rPr>
              <a:t>jatkuvasti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kehittyvät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tarina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73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Persoonallisuuden taustatekijät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2326404"/>
            <a:ext cx="9560993" cy="40058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800" dirty="0"/>
              <a:t> </a:t>
            </a:r>
            <a:r>
              <a:rPr lang="fi-FI" sz="2800" b="1" dirty="0"/>
              <a:t>Biologiset tekijät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400" dirty="0"/>
              <a:t>perimä ja evoluutio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800" b="1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800" b="1" dirty="0"/>
              <a:t> Sosiaaliset ja kulttuuriset tekijät</a:t>
            </a:r>
            <a:endParaRPr lang="fi-FI" sz="2800" dirty="0"/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400" dirty="0"/>
              <a:t>Ympäristön normit ja odotukset</a:t>
            </a:r>
          </a:p>
          <a:p>
            <a:pPr lvl="1">
              <a:buFont typeface="Arial" panose="020B0602020104020603" pitchFamily="34" charset="0"/>
              <a:buChar char="•"/>
            </a:pPr>
            <a:endParaRPr lang="fi-FI" sz="2400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800" dirty="0"/>
              <a:t> Taustatekijät vaikuttavat kaikkiin persoonallisuuden tasoihin 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631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Taipumukselliset piirteet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609" y="1959513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 marL="128016" lvl="1" indent="0">
              <a:buNone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 Kuvaavat mm.: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 miten ihminen reagoi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 miten voimakkaasti ihminen reagoi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 millaisiin asioihin ihminen kiinnittää huomiota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585216"/>
            <a:ext cx="3860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temperamentti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926771"/>
            <a:ext cx="6574972" cy="4615543"/>
          </a:xfrm>
        </p:spPr>
        <p:txBody>
          <a:bodyPr vert="horz" lIns="45720" tIns="45720" rIns="45720" bIns="45720" rtlCol="0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800" b="1" dirty="0">
                <a:ea typeface="+mn-lt"/>
                <a:cs typeface="+mn-lt"/>
              </a:rPr>
              <a:t> Temperamentti</a:t>
            </a:r>
            <a:endParaRPr lang="fi-FI" sz="2800" dirty="0">
              <a:ea typeface="+mn-lt"/>
              <a:cs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Yksilöllinen ja synnynnäinen toimintatyyli ja reagointitapa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dirty="0">
                <a:ea typeface="+mn-lt"/>
                <a:cs typeface="+mn-lt"/>
              </a:rPr>
              <a:t> </a:t>
            </a:r>
            <a:r>
              <a:rPr lang="fi-FI" sz="2800" b="1" dirty="0" err="1">
                <a:ea typeface="+mn-lt"/>
                <a:cs typeface="+mn-lt"/>
              </a:rPr>
              <a:t>Rothbartin</a:t>
            </a:r>
            <a:r>
              <a:rPr lang="fi-FI" sz="2800" b="1" dirty="0">
                <a:ea typeface="+mn-lt"/>
                <a:cs typeface="+mn-lt"/>
              </a:rPr>
              <a:t> temperamenttimalli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reaktiivisuus</a:t>
            </a:r>
            <a:r>
              <a:rPr lang="fi-FI" sz="2400" dirty="0">
                <a:ea typeface="+mn-lt"/>
                <a:cs typeface="+mn-lt"/>
              </a:rPr>
              <a:t>: automaattinen reaktio erilaisiin tapahtumiin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taipumus kokea myönteisiä tunteita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taipumus kokea kielteisiä tunteita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itsesäätely</a:t>
            </a:r>
            <a:r>
              <a:rPr lang="fi-FI" sz="2400" dirty="0">
                <a:ea typeface="+mn-lt"/>
                <a:cs typeface="+mn-lt"/>
              </a:rPr>
              <a:t>: kehityksen myötä kypsyvä taito, joka säätelee reaktiivisuutta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 Temperamentin vaikutus näkyy erityisesti </a:t>
            </a:r>
            <a:r>
              <a:rPr lang="fi-FI" sz="2800" b="1" dirty="0">
                <a:ea typeface="+mn-lt"/>
                <a:cs typeface="+mn-lt"/>
              </a:rPr>
              <a:t>stressaavissa</a:t>
            </a:r>
            <a:r>
              <a:rPr lang="fi-FI" sz="2800" dirty="0">
                <a:ea typeface="+mn-lt"/>
                <a:cs typeface="+mn-lt"/>
              </a:rPr>
              <a:t> </a:t>
            </a:r>
            <a:r>
              <a:rPr lang="fi-FI" sz="2800" b="1" dirty="0">
                <a:ea typeface="+mn-lt"/>
                <a:cs typeface="+mn-lt"/>
              </a:rPr>
              <a:t>tilanteissa</a:t>
            </a:r>
            <a:r>
              <a:rPr lang="fi-FI" sz="2800" dirty="0">
                <a:ea typeface="+mn-lt"/>
                <a:cs typeface="+mn-lt"/>
              </a:rPr>
              <a:t> ja </a:t>
            </a:r>
            <a:r>
              <a:rPr lang="fi-FI" sz="2800" b="1" dirty="0">
                <a:ea typeface="+mn-lt"/>
                <a:cs typeface="+mn-lt"/>
              </a:rPr>
              <a:t>avoimissa</a:t>
            </a:r>
            <a:r>
              <a:rPr lang="fi-FI" sz="2800" dirty="0">
                <a:ea typeface="+mn-lt"/>
                <a:cs typeface="+mn-lt"/>
              </a:rPr>
              <a:t> </a:t>
            </a:r>
            <a:r>
              <a:rPr lang="fi-FI" sz="2800" b="1" dirty="0">
                <a:ea typeface="+mn-lt"/>
                <a:cs typeface="+mn-lt"/>
              </a:rPr>
              <a:t>tilanteissa</a:t>
            </a:r>
            <a:r>
              <a:rPr lang="fi-FI" sz="2800" dirty="0">
                <a:ea typeface="+mn-lt"/>
                <a:cs typeface="+mn-lt"/>
              </a:rPr>
              <a:t>.</a:t>
            </a:r>
            <a:endParaRPr lang="fi-FI" sz="2800" dirty="0"/>
          </a:p>
          <a:p>
            <a:pPr>
              <a:buFont typeface="Tw Cen MT" panose="020B0604020202020204" pitchFamily="34" charset="0"/>
              <a:buChar char=" 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6201" y="124333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5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13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fi-FI">
                <a:solidFill>
                  <a:srgbClr val="FFFFFF"/>
                </a:solidFill>
              </a:rPr>
              <a:t>Temperamentin ja ympäristön yhteensopivuus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4" r="2" b="4020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69918" y="6541981"/>
            <a:ext cx="5117566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9743" y="620486"/>
            <a:ext cx="3928001" cy="5641459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fi-FI" sz="2400" dirty="0">
                <a:solidFill>
                  <a:srgbClr val="FFFFFF"/>
                </a:solidFill>
                <a:ea typeface="+mn-lt"/>
                <a:cs typeface="+mn-lt"/>
              </a:rPr>
              <a:t>Kuvaa, miten hyvin ympäristö sopii yhteen ihmisen temperamentin kanssa.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fi-FI" sz="2400" b="1" dirty="0">
                <a:solidFill>
                  <a:srgbClr val="FFFFFF"/>
                </a:solidFill>
                <a:ea typeface="+mn-lt"/>
                <a:cs typeface="+mn-lt"/>
              </a:rPr>
              <a:t>Huono yhteensopivuus</a:t>
            </a:r>
            <a:r>
              <a:rPr lang="fi-FI" sz="2400" dirty="0">
                <a:solidFill>
                  <a:srgbClr val="FFFFFF"/>
                </a:solidFill>
                <a:ea typeface="+mn-lt"/>
                <a:cs typeface="+mn-lt"/>
              </a:rPr>
              <a:t>: ympäristö ei tue henkilön temperamenttia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FFFFFF"/>
                </a:solidFill>
                <a:ea typeface="+mn-lt"/>
                <a:cs typeface="+mn-lt"/>
              </a:rPr>
              <a:t> heikentää toimintakykyä, koska ihmistä ei hyväksytä sellaisena kuin hän on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FFFFFF"/>
                </a:solidFill>
              </a:rPr>
              <a:t> Temperamentin ja ympäristön yhteensopivuus ei tarkoita samankaltaisuutta.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FFFFFF"/>
                </a:solidFill>
              </a:rPr>
              <a:t> helposti hermostuva lapsi hyötyy luultavasti kärsivällisestä ympäristöstä</a:t>
            </a:r>
          </a:p>
        </p:txBody>
      </p:sp>
    </p:spTree>
    <p:extLst>
      <p:ext uri="{BB962C8B-B14F-4D97-AF65-F5344CB8AC3E}">
        <p14:creationId xmlns:p14="http://schemas.microsoft.com/office/powerpoint/2010/main" val="2242497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2116817-7e29-4aa7-b7a6-c483eebecbb8"/>
    <ds:schemaRef ds:uri="http://purl.org/dc/terms/"/>
    <ds:schemaRef ds:uri="807aa635-cdf8-4f87-acc5-eeaafee58acb"/>
    <ds:schemaRef ds:uri="http://schemas.openxmlformats.org/package/2006/metadata/core-properties"/>
    <ds:schemaRef ds:uri="http://www.w3.org/XML/1998/namespace"/>
    <ds:schemaRef ds:uri="http://purl.org/dc/dcmitype/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5CA467EE-F500-4F5D-BEBC-DE1E5B9215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13388</TotalTime>
  <Words>259</Words>
  <Application>Microsoft Office PowerPoint</Application>
  <PresentationFormat>Laajakuva</PresentationFormat>
  <Paragraphs>46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Calibri</vt:lpstr>
      <vt:lpstr>Tw Cen MT</vt:lpstr>
      <vt:lpstr>Tw Cen MT Condensed</vt:lpstr>
      <vt:lpstr>Wingdings 3</vt:lpstr>
      <vt:lpstr>Integraali</vt:lpstr>
      <vt:lpstr>3 taipumukselliset piirteet</vt:lpstr>
      <vt:lpstr>Mcadamsin kokonaismalli persoonallisuudesta</vt:lpstr>
      <vt:lpstr>Persoonallisuuden taustatekijät</vt:lpstr>
      <vt:lpstr>Taipumukselliset piirteet</vt:lpstr>
      <vt:lpstr>temperamentti</vt:lpstr>
      <vt:lpstr>Temperamentin ja ympäristön yhteensopivuus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Oinasmaa Noora</cp:lastModifiedBy>
  <cp:revision>678</cp:revision>
  <dcterms:created xsi:type="dcterms:W3CDTF">2021-05-18T05:21:46Z</dcterms:created>
  <dcterms:modified xsi:type="dcterms:W3CDTF">2023-06-15T09:58:52Z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