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2"/>
  </p:notesMasterIdLst>
  <p:sldIdLst>
    <p:sldId id="256" r:id="rId5"/>
    <p:sldId id="273" r:id="rId6"/>
    <p:sldId id="280" r:id="rId7"/>
    <p:sldId id="281" r:id="rId8"/>
    <p:sldId id="282" r:id="rId9"/>
    <p:sldId id="284" r:id="rId10"/>
    <p:sldId id="28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9" autoAdjust="0"/>
    <p:restoredTop sz="94660"/>
  </p:normalViewPr>
  <p:slideViewPr>
    <p:cSldViewPr snapToGrid="0">
      <p:cViewPr varScale="1">
        <p:scale>
          <a:sx n="59" d="100"/>
          <a:sy n="59" d="100"/>
        </p:scale>
        <p:origin x="92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0BE48-E4BF-415A-9219-2695FA2D5D60}" type="datetimeFigureOut">
              <a:rPr lang="fi-FI" smtClean="0"/>
              <a:t>15.6.2023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45F2F8-4BFD-42AD-A2D3-03024F43B8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0431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F3A0B2C-D2E3-4EBB-9D29-6E1D7EF51402}" type="datetime1">
              <a:rPr lang="en-US" smtClean="0"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192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BBFBE-ED4A-49B3-8CF2-71B16D2FBFF7}" type="datetime1">
              <a:rPr lang="en-US" smtClean="0"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724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7834-8D20-4628-9DB5-F4F9C9A2E20A}" type="datetime1">
              <a:rPr lang="en-US" smtClean="0"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249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BEAF-6588-4B56-9159-A9C659AA5420}" type="datetime1">
              <a:rPr lang="en-US" smtClean="0"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630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4E11-7B9F-4675-88EB-6ADBCB86B04E}" type="datetime1">
              <a:rPr lang="en-US" smtClean="0"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72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10EB-3ED8-49FE-8ADC-4C2A8C6109B5}" type="datetime1">
              <a:rPr lang="en-US" smtClean="0"/>
              <a:t>6/15/2023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050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B1BC4-FAE0-42BA-8F3A-3225962DB9D8}" type="datetime1">
              <a:rPr lang="en-US" smtClean="0"/>
              <a:t>6/15/2023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086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DF27-0B0C-4655-A362-EB43717F08F5}" type="datetime1">
              <a:rPr lang="en-US" smtClean="0"/>
              <a:t>6/15/2023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560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43BE0-8B4C-4B67-BEBC-D7A372458030}" type="datetime1">
              <a:rPr lang="en-US" smtClean="0"/>
              <a:t>6/15/2023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100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A9B4-0592-4CF2-A891-88EF580F41E3}" type="datetime1">
              <a:rPr lang="en-US" smtClean="0"/>
              <a:t>6/15/2023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047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6A319-85C9-41D9-AC37-640CA490AA1D}" type="datetime1">
              <a:rPr lang="en-US" smtClean="0"/>
              <a:t>6/15/2023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1399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33D1478-D419-4D74-9895-567795DF00D5}" type="datetime1">
              <a:rPr lang="en-US" smtClean="0"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400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4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3EAC8774-CA80-5D80-8A6F-DB75BDB509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35" b="29515"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EAA48FC5-3C83-4F1B-BC33-DF0B588F8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6786" y="3064931"/>
            <a:ext cx="8295215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09349" y="3429000"/>
            <a:ext cx="7501651" cy="1090938"/>
          </a:xfrm>
        </p:spPr>
        <p:txBody>
          <a:bodyPr anchor="b">
            <a:normAutofit/>
          </a:bodyPr>
          <a:lstStyle/>
          <a:p>
            <a:pPr algn="l"/>
            <a:r>
              <a:rPr lang="en-US" sz="3900">
                <a:solidFill>
                  <a:srgbClr val="FFFFFF"/>
                </a:solidFill>
                <a:cs typeface="Calibri Light"/>
              </a:rPr>
              <a:t>4 taipumukselliset piirteet: persoonallisuuden piirteet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2F01714-1A39-4194-BD47-8A9960C59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09349" y="4666480"/>
            <a:ext cx="6832499" cy="0"/>
          </a:xfrm>
          <a:prstGeom prst="line">
            <a:avLst/>
          </a:prstGeom>
          <a:ln w="22225">
            <a:solidFill>
              <a:srgbClr val="93785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902061" cy="1499616"/>
          </a:xfrm>
        </p:spPr>
        <p:txBody>
          <a:bodyPr>
            <a:normAutofit/>
          </a:bodyPr>
          <a:lstStyle/>
          <a:p>
            <a:r>
              <a:rPr lang="fi-FI" dirty="0"/>
              <a:t>Persoonallisuuden piirteet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452" y="2200183"/>
            <a:ext cx="4894072" cy="3826537"/>
          </a:xfrm>
        </p:spPr>
        <p:txBody>
          <a:bodyPr vert="horz" lIns="45720" tIns="45720" rIns="4572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2400" dirty="0"/>
              <a:t> Kuvaavat tapaa toimia tilanteesta toiseen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400" dirty="0"/>
              <a:t> Melko pysyviä tapoja käyttäytyä, tuntea ja ajatella</a:t>
            </a:r>
          </a:p>
          <a:p>
            <a:pPr>
              <a:buFont typeface="Arial" panose="020B0604020202020204" pitchFamily="34" charset="0"/>
              <a:buChar char="•"/>
            </a:pPr>
            <a:endParaRPr lang="fi-FI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fi-FI" sz="2400" dirty="0"/>
              <a:t> </a:t>
            </a:r>
            <a:r>
              <a:rPr lang="fi-FI" sz="2400" b="1" dirty="0"/>
              <a:t>Temperamentti</a:t>
            </a:r>
            <a:r>
              <a:rPr lang="fi-FI" sz="2400" dirty="0"/>
              <a:t> vaikuttaa persoonallisuuden piirteiden taustalla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400" dirty="0"/>
              <a:t> Persoonallisuuden piirteet ovat jatkumoita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/>
              <a:t>jokaisella on kaikkia persoonallisuuden piirteitä joko heikommin tai vahvemmin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12239" y="6419088"/>
            <a:ext cx="5901459" cy="274320"/>
          </a:xfrm>
        </p:spPr>
        <p:txBody>
          <a:bodyPr>
            <a:normAutofit/>
          </a:bodyPr>
          <a:lstStyle/>
          <a:p>
            <a:r>
              <a:rPr lang="fi-FI" dirty="0">
                <a:ea typeface="+mj-lt"/>
                <a:cs typeface="+mj-lt"/>
              </a:rPr>
              <a:t>© SANOMA PRO, TEKIJÄT ● MIELI 5 YKSILÖLLINEN JA YHTEISÖLLINEN IHMINEN</a:t>
            </a:r>
            <a:r>
              <a:rPr lang="fi-FI" dirty="0"/>
              <a:t>, Kuva: </a:t>
            </a:r>
            <a:r>
              <a:rPr lang="fi-FI" dirty="0" err="1"/>
              <a:t>Pexels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200" y="207955"/>
            <a:ext cx="6057900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081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4" r="9091" b="1412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7D175FC-84CC-4D12-A5E2-FA27D934E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5" cy="68580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6" cy="1499616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000000"/>
                </a:solidFill>
              </a:rPr>
              <a:t>Piirreteoriat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AC38328-2D50-4DDB-BD20-28DE12E49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208" y="2101418"/>
            <a:ext cx="6546656" cy="4404595"/>
          </a:xfrm>
        </p:spPr>
        <p:txBody>
          <a:bodyPr vert="horz" lIns="45720" tIns="45720" rIns="45720" bIns="45720" rtlCol="0">
            <a:normAutofit lnSpcReduction="10000"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sz="2400" dirty="0">
                <a:solidFill>
                  <a:srgbClr val="000000"/>
                </a:solidFill>
                <a:ea typeface="+mn-lt"/>
                <a:cs typeface="+mn-lt"/>
              </a:rPr>
              <a:t> Teoria, jonka mukaan persoonallisuus koostuu joukosta piirteitä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4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fi-FI" sz="2400" b="1" dirty="0" err="1">
                <a:solidFill>
                  <a:srgbClr val="000000"/>
                </a:solidFill>
                <a:ea typeface="+mn-lt"/>
                <a:cs typeface="+mn-lt"/>
              </a:rPr>
              <a:t>Big</a:t>
            </a:r>
            <a:r>
              <a:rPr lang="fi-FI" sz="2400" b="1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fi-FI" sz="2400" b="1" dirty="0" err="1">
                <a:solidFill>
                  <a:srgbClr val="000000"/>
                </a:solidFill>
                <a:ea typeface="+mn-lt"/>
                <a:cs typeface="+mn-lt"/>
              </a:rPr>
              <a:t>five</a:t>
            </a:r>
            <a:r>
              <a:rPr lang="fi-FI" sz="2400" dirty="0">
                <a:solidFill>
                  <a:srgbClr val="000000"/>
                </a:solidFill>
                <a:ea typeface="+mn-lt"/>
                <a:cs typeface="+mn-lt"/>
              </a:rPr>
              <a:t>: teoria, jonka mukaan persoonallisuus koostuu viidestä pääpiirteestä. Piirteillä on myös alapiirteitä.</a:t>
            </a:r>
          </a:p>
          <a:p>
            <a:pPr marL="457200" indent="-457200">
              <a:buAutoNum type="arabicPeriod"/>
            </a:pPr>
            <a:r>
              <a:rPr lang="fi-FI" sz="2400" b="1" dirty="0">
                <a:solidFill>
                  <a:srgbClr val="000000"/>
                </a:solidFill>
                <a:ea typeface="+mn-lt"/>
                <a:cs typeface="+mn-lt"/>
              </a:rPr>
              <a:t>neuroottisuus</a:t>
            </a:r>
            <a:r>
              <a:rPr lang="fi-FI" sz="2400" dirty="0">
                <a:solidFill>
                  <a:srgbClr val="000000"/>
                </a:solidFill>
                <a:ea typeface="+mn-lt"/>
                <a:cs typeface="+mn-lt"/>
              </a:rPr>
              <a:t> eli tunne-elämän epätasapainoisuus</a:t>
            </a:r>
          </a:p>
          <a:p>
            <a:pPr marL="457200" indent="-457200">
              <a:buAutoNum type="arabicPeriod"/>
            </a:pPr>
            <a:r>
              <a:rPr lang="fi-FI" sz="2400" b="1" dirty="0">
                <a:solidFill>
                  <a:srgbClr val="000000"/>
                </a:solidFill>
                <a:ea typeface="+mn-lt"/>
                <a:cs typeface="+mn-lt"/>
              </a:rPr>
              <a:t>ekstraversio</a:t>
            </a:r>
            <a:r>
              <a:rPr lang="fi-FI" sz="2400" dirty="0">
                <a:solidFill>
                  <a:srgbClr val="000000"/>
                </a:solidFill>
                <a:ea typeface="+mn-lt"/>
                <a:cs typeface="+mn-lt"/>
              </a:rPr>
              <a:t> eli ulospäin suuntautuneisuus</a:t>
            </a:r>
          </a:p>
          <a:p>
            <a:pPr marL="457200" indent="-457200">
              <a:buAutoNum type="arabicPeriod"/>
            </a:pPr>
            <a:r>
              <a:rPr lang="fi-FI" sz="2400" b="1" dirty="0">
                <a:solidFill>
                  <a:srgbClr val="000000"/>
                </a:solidFill>
                <a:ea typeface="+mn-lt"/>
                <a:cs typeface="+mn-lt"/>
              </a:rPr>
              <a:t>sovinnollisuus</a:t>
            </a:r>
          </a:p>
          <a:p>
            <a:pPr marL="457200" indent="-457200">
              <a:buAutoNum type="arabicPeriod"/>
            </a:pPr>
            <a:r>
              <a:rPr lang="fi-FI" sz="2400" b="1" dirty="0">
                <a:solidFill>
                  <a:srgbClr val="000000"/>
                </a:solidFill>
                <a:ea typeface="+mn-lt"/>
                <a:cs typeface="+mn-lt"/>
              </a:rPr>
              <a:t>tunnollisuus</a:t>
            </a:r>
          </a:p>
          <a:p>
            <a:pPr marL="457200" indent="-457200">
              <a:buAutoNum type="arabicPeriod"/>
            </a:pPr>
            <a:r>
              <a:rPr lang="fi-FI" sz="2400" b="1" dirty="0">
                <a:solidFill>
                  <a:srgbClr val="000000"/>
                </a:solidFill>
                <a:ea typeface="+mn-lt"/>
                <a:cs typeface="+mn-lt"/>
              </a:rPr>
              <a:t>avoimuus</a:t>
            </a:r>
            <a:r>
              <a:rPr lang="fi-FI" sz="2400" dirty="0">
                <a:solidFill>
                  <a:srgbClr val="000000"/>
                </a:solidFill>
                <a:ea typeface="+mn-lt"/>
                <a:cs typeface="+mn-lt"/>
              </a:rPr>
              <a:t> tai avoimuus uusille kokemuksille</a:t>
            </a:r>
          </a:p>
          <a:p>
            <a:pPr>
              <a:buFont typeface="Arial" panose="020B0604020202020204" pitchFamily="34" charset="0"/>
              <a:buChar char="•"/>
            </a:pPr>
            <a:endParaRPr lang="fi-FI" sz="2000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fi-FI" sz="2000" dirty="0">
              <a:solidFill>
                <a:srgbClr val="000000"/>
              </a:solidFill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14647" y="6416275"/>
            <a:ext cx="3972840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>
                <a:solidFill>
                  <a:srgbClr val="000000"/>
                </a:solidFill>
              </a:rPr>
              <a:t>© SANOMA PRO, TEKIJÄT ● MIELI 5 YKSILÖLLINEN JA YHTEISÖLLINEN IHMINEN</a:t>
            </a:r>
            <a:r>
              <a:rPr lang="fi-FI" dirty="0">
                <a:solidFill>
                  <a:srgbClr val="000000"/>
                </a:solidFill>
                <a:ea typeface="+mj-lt"/>
                <a:cs typeface="+mj-lt"/>
              </a:rPr>
              <a:t>, KUVA: PEXELS</a:t>
            </a:r>
          </a:p>
        </p:txBody>
      </p:sp>
    </p:spTree>
    <p:extLst>
      <p:ext uri="{BB962C8B-B14F-4D97-AF65-F5344CB8AC3E}">
        <p14:creationId xmlns:p14="http://schemas.microsoft.com/office/powerpoint/2010/main" val="2471133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00" b="305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FFFFFF"/>
                </a:solidFill>
              </a:rPr>
              <a:t>Persoonallisuuden mittaaminen ja Piirreprofiilit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BC3B7EE-8632-4756-A078-1B3B0DF3B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852186" cy="4023360"/>
          </a:xfrm>
        </p:spPr>
        <p:txBody>
          <a:bodyPr vert="horz" lIns="45720" tIns="45720" rIns="45720" bIns="45720" rtlCol="0"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3000" b="1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fi-FI" sz="3000" dirty="0">
                <a:solidFill>
                  <a:srgbClr val="FFFFFF"/>
                </a:solidFill>
                <a:ea typeface="+mn-lt"/>
                <a:cs typeface="+mn-lt"/>
              </a:rPr>
              <a:t>Persoonallisuutta mitataan usein kyselyillä.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600" dirty="0">
                <a:solidFill>
                  <a:srgbClr val="FFFFFF"/>
                </a:solidFill>
                <a:ea typeface="+mn-lt"/>
                <a:cs typeface="+mn-lt"/>
              </a:rPr>
              <a:t> tuloksena on yksilöllinen </a:t>
            </a:r>
            <a:r>
              <a:rPr lang="fi-FI" sz="2600" b="1" dirty="0">
                <a:solidFill>
                  <a:srgbClr val="FFFFFF"/>
                </a:solidFill>
                <a:ea typeface="+mn-lt"/>
                <a:cs typeface="+mn-lt"/>
              </a:rPr>
              <a:t>piirreprofiili </a:t>
            </a:r>
          </a:p>
          <a:p>
            <a:pPr marL="0" indent="0">
              <a:buNone/>
            </a:pPr>
            <a:r>
              <a:rPr lang="fi-FI" sz="3000" b="1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3000" b="1" dirty="0">
                <a:solidFill>
                  <a:srgbClr val="FFFFFF"/>
                </a:solidFill>
                <a:ea typeface="+mn-lt"/>
                <a:cs typeface="+mn-lt"/>
              </a:rPr>
              <a:t> Piirreprofiili: </a:t>
            </a:r>
            <a:r>
              <a:rPr lang="fi-FI" sz="3000" dirty="0">
                <a:solidFill>
                  <a:srgbClr val="FFFFFF"/>
                </a:solidFill>
                <a:ea typeface="+mn-lt"/>
                <a:cs typeface="+mn-lt"/>
              </a:rPr>
              <a:t>kuvaa, kuinka voimakkaana eri piirteet hänessä esiintyvät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600" dirty="0">
                <a:solidFill>
                  <a:srgbClr val="FFFFFF"/>
                </a:solidFill>
                <a:ea typeface="+mn-lt"/>
                <a:cs typeface="+mn-lt"/>
              </a:rPr>
              <a:t> Esimerkki piirreprofiilista: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i-FI" sz="1900" dirty="0">
                <a:solidFill>
                  <a:srgbClr val="FFFFFF"/>
                </a:solidFill>
                <a:ea typeface="+mn-lt"/>
                <a:cs typeface="+mn-lt"/>
              </a:rPr>
              <a:t>Ekstroversio: 24/50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i-FI" sz="1900" dirty="0">
                <a:solidFill>
                  <a:srgbClr val="FFFFFF"/>
                </a:solidFill>
                <a:ea typeface="+mn-lt"/>
                <a:cs typeface="+mn-lt"/>
              </a:rPr>
              <a:t>Sovinnollisuus: 46/50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i-FI" sz="1900" dirty="0">
                <a:solidFill>
                  <a:srgbClr val="FFFFFF"/>
                </a:solidFill>
                <a:ea typeface="+mn-lt"/>
                <a:cs typeface="+mn-lt"/>
              </a:rPr>
              <a:t>Tunnollisuus: 40/50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i-FI" sz="1900" dirty="0">
                <a:solidFill>
                  <a:srgbClr val="FFFFFF"/>
                </a:solidFill>
                <a:ea typeface="+mn-lt"/>
                <a:cs typeface="+mn-lt"/>
              </a:rPr>
              <a:t>Neuroottisuus: 35/50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i-FI" sz="1900" dirty="0">
                <a:solidFill>
                  <a:srgbClr val="FFFFFF"/>
                </a:solidFill>
                <a:ea typeface="+mn-lt"/>
                <a:cs typeface="+mn-lt"/>
              </a:rPr>
              <a:t>Avoimuus: 47/50</a:t>
            </a:r>
          </a:p>
          <a:p>
            <a:pPr lvl="1">
              <a:buFont typeface="Arial" panose="020B0604020202020204" pitchFamily="34" charset="0"/>
              <a:buChar char="•"/>
            </a:pPr>
            <a:endParaRPr lang="fi-FI" dirty="0">
              <a:solidFill>
                <a:srgbClr val="FFFFFF"/>
              </a:solidFill>
            </a:endParaRPr>
          </a:p>
          <a:p>
            <a:pPr>
              <a:buFont typeface="Tw Cen MT" panose="020B0604020202020204" pitchFamily="34" charset="0"/>
              <a:buChar char=" "/>
            </a:pPr>
            <a:endParaRPr lang="en-US" dirty="0">
              <a:solidFill>
                <a:srgbClr val="FFFFFF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9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>
                <a:solidFill>
                  <a:srgbClr val="FFFFFF"/>
                </a:solidFill>
                <a:ea typeface="+mj-lt"/>
                <a:cs typeface="+mj-lt"/>
              </a:rPr>
              <a:t>© SANOMA PRO, TEKIJÄT ● MIELI 5 YKSILÖLLINEN JA YHTEISÖLLINEN IHMINEN</a:t>
            </a:r>
            <a:r>
              <a:rPr lang="fi-FI">
                <a:solidFill>
                  <a:srgbClr val="FFFFFF"/>
                </a:solidFill>
              </a:rPr>
              <a:t>, Kuva: Pexels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720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fi-FI" dirty="0"/>
              <a:t>Yksilön ja ympäristön vuorovaikutus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8" cy="4023360"/>
          </a:xfrm>
        </p:spPr>
        <p:txBody>
          <a:bodyPr vert="horz" lIns="45720" tIns="45720" rIns="45720" bIns="45720" rtlCol="0"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 Reaktiivinen vuorovaikutus:</a:t>
            </a:r>
            <a:r>
              <a:rPr lang="fi-FI" sz="2400" dirty="0">
                <a:ea typeface="+mn-lt"/>
                <a:cs typeface="+mn-lt"/>
              </a:rPr>
              <a:t> yksilö reagoi ympäristöön omien taipumuksellisten piirteidensä perusteella</a:t>
            </a:r>
          </a:p>
          <a:p>
            <a:pPr>
              <a:buFont typeface="Arial" panose="020B0604020202020204" pitchFamily="34" charset="0"/>
              <a:buChar char="•"/>
            </a:pPr>
            <a:endParaRPr lang="fi-FI" sz="2400" dirty="0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 </a:t>
            </a:r>
            <a:r>
              <a:rPr lang="fi-FI" sz="2400" b="1" dirty="0">
                <a:ea typeface="+mn-lt"/>
                <a:cs typeface="+mn-lt"/>
              </a:rPr>
              <a:t>Proaktiivinen vuorovaikutus</a:t>
            </a:r>
            <a:r>
              <a:rPr lang="fi-FI" sz="2400" dirty="0">
                <a:ea typeface="+mn-lt"/>
                <a:cs typeface="+mn-lt"/>
              </a:rPr>
              <a:t>: yksilö hakeutuu ympäristöön, joka sopii yhteen hänen taipumuksellisten piirteidensä kanssa</a:t>
            </a:r>
            <a:endParaRPr lang="fi-FI" sz="2400" dirty="0"/>
          </a:p>
          <a:p>
            <a:pPr>
              <a:buFont typeface="Arial" panose="020B0604020202020204" pitchFamily="34" charset="0"/>
              <a:buChar char="•"/>
            </a:pPr>
            <a:endParaRPr lang="fi-FI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fi-FI" sz="2400" dirty="0"/>
              <a:t> </a:t>
            </a:r>
            <a:r>
              <a:rPr lang="fi-FI" sz="2400" b="1" dirty="0" err="1"/>
              <a:t>Evokatiivinen</a:t>
            </a:r>
            <a:r>
              <a:rPr lang="fi-FI" sz="2400" b="1" dirty="0"/>
              <a:t> vuorovaikutus</a:t>
            </a:r>
            <a:r>
              <a:rPr lang="fi-FI" sz="2400" dirty="0"/>
              <a:t>: yksilön taipumukselliset piirteet vaikuttavat siihen, miten ympäristö häneen reagoi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fi-FI" sz="24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5148" y="6470704"/>
            <a:ext cx="3875798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>
                <a:ea typeface="+mj-lt"/>
                <a:cs typeface="+mj-lt"/>
              </a:rPr>
              <a:t>© SANOMA PRO, TEKIJÄT ● MIELI 5 YKSILÖLLINEN JA YHTEISÖLLINEN IHMINEN</a:t>
            </a:r>
            <a:r>
              <a:rPr lang="fi-FI" dirty="0"/>
              <a:t>, Kuva: </a:t>
            </a:r>
            <a:r>
              <a:rPr lang="fi-FI" dirty="0" err="1"/>
              <a:t>Pexels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" r="-2" b="-2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819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378" y="567385"/>
            <a:ext cx="9543482" cy="1499616"/>
          </a:xfrm>
        </p:spPr>
        <p:txBody>
          <a:bodyPr/>
          <a:lstStyle/>
          <a:p>
            <a:r>
              <a:rPr lang="fi-FI" dirty="0"/>
              <a:t>Persoonallisuuden muutos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9378" y="2067001"/>
            <a:ext cx="10735422" cy="4387039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 Persoonallisuus on varsin pysyvä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perustuu luultavasti perimän ja ympäristön pysyvyyteen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perimä ei muutu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ihmisen elinympäristö muuttuu usein hitaasti tai ei ollenkaan</a:t>
            </a:r>
          </a:p>
          <a:p>
            <a:pPr lvl="1">
              <a:buFont typeface="Arial" panose="020B0602020104020603" pitchFamily="34" charset="0"/>
              <a:buChar char="•"/>
            </a:pPr>
            <a:endParaRPr lang="fi-FI" dirty="0">
              <a:ea typeface="+mn-lt"/>
              <a:cs typeface="+mn-lt"/>
            </a:endParaRPr>
          </a:p>
          <a:p>
            <a:pPr>
              <a:buFont typeface="Arial" panose="020B0602020104020603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 </a:t>
            </a:r>
            <a:r>
              <a:rPr lang="fi-FI" b="1" dirty="0">
                <a:ea typeface="+mn-lt"/>
                <a:cs typeface="+mn-lt"/>
              </a:rPr>
              <a:t>Absoluuttinen pysyvyys</a:t>
            </a:r>
            <a:r>
              <a:rPr lang="fi-FI" dirty="0">
                <a:ea typeface="+mn-lt"/>
                <a:cs typeface="+mn-lt"/>
              </a:rPr>
              <a:t>: määrä tai voimakkuus pysyy samana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esimerkiksi: ekstroversion voimakkuus on sama 15-vuotiaana ja 28-vuotiaana</a:t>
            </a:r>
          </a:p>
          <a:p>
            <a:pPr lvl="1">
              <a:buFont typeface="Arial" panose="020B0602020104020603" pitchFamily="34" charset="0"/>
              <a:buChar char="•"/>
            </a:pPr>
            <a:endParaRPr lang="fi-FI" dirty="0">
              <a:ea typeface="+mn-lt"/>
              <a:cs typeface="+mn-lt"/>
            </a:endParaRPr>
          </a:p>
          <a:p>
            <a:pPr>
              <a:buFont typeface="Arial" panose="020B0602020104020603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 </a:t>
            </a:r>
            <a:r>
              <a:rPr lang="fi-FI" b="1" dirty="0">
                <a:ea typeface="+mn-lt"/>
                <a:cs typeface="+mn-lt"/>
              </a:rPr>
              <a:t>Suhteellinen pysyvyys</a:t>
            </a:r>
            <a:r>
              <a:rPr lang="fi-FI" dirty="0">
                <a:ea typeface="+mn-lt"/>
                <a:cs typeface="+mn-lt"/>
              </a:rPr>
              <a:t>: ominaisuudet ovat eri mittauskerroilla samassa järjestyksessä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esimerkiksi: ekstroversio on voimakkain persoonallisuuspiirre 15-vuotiaana ja 28-vuotiaana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dirty="0"/>
              <a:t> Jos ominaisuus on absoluuttisen pysyvä, se on myös suhteellisen pysyvä – mutta ei päinvastoin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3072" y="6454040"/>
            <a:ext cx="5901459" cy="274320"/>
          </a:xfrm>
        </p:spPr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r>
              <a:rPr lang="fi-FI" dirty="0">
                <a:ea typeface="+mj-lt"/>
                <a:cs typeface="+mj-lt"/>
              </a:rPr>
              <a:t>, KUVA: PEXELS</a:t>
            </a:r>
          </a:p>
        </p:txBody>
      </p:sp>
    </p:spTree>
    <p:extLst>
      <p:ext uri="{BB962C8B-B14F-4D97-AF65-F5344CB8AC3E}">
        <p14:creationId xmlns:p14="http://schemas.microsoft.com/office/powerpoint/2010/main" val="415805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1916" y="397830"/>
            <a:ext cx="9087742" cy="1499616"/>
          </a:xfrm>
        </p:spPr>
        <p:txBody>
          <a:bodyPr/>
          <a:lstStyle/>
          <a:p>
            <a:r>
              <a:rPr lang="fi-FI" dirty="0"/>
              <a:t>Taipumukselliset piirteet ja hermosto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8436" y="2281914"/>
            <a:ext cx="7258780" cy="3989638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 </a:t>
            </a:r>
            <a:r>
              <a:rPr lang="fi-FI" sz="2400" b="1" dirty="0">
                <a:ea typeface="+mn-lt"/>
                <a:cs typeface="+mn-lt"/>
              </a:rPr>
              <a:t>Dopamiinijärjestelmä</a:t>
            </a:r>
            <a:r>
              <a:rPr lang="fi-FI" sz="2400" dirty="0">
                <a:ea typeface="+mn-lt"/>
                <a:cs typeface="+mn-lt"/>
              </a:rPr>
              <a:t>: vaikuttaa mielihyvään ja motivaatioon, keskeinen </a:t>
            </a:r>
            <a:r>
              <a:rPr lang="fi-FI" sz="2400" b="1" dirty="0">
                <a:ea typeface="+mn-lt"/>
                <a:cs typeface="+mn-lt"/>
              </a:rPr>
              <a:t>ekstroversion</a:t>
            </a:r>
            <a:r>
              <a:rPr lang="fi-FI" sz="2400" dirty="0">
                <a:ea typeface="+mn-lt"/>
                <a:cs typeface="+mn-lt"/>
              </a:rPr>
              <a:t> kannalta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2200" dirty="0">
                <a:ea typeface="+mn-lt"/>
                <a:cs typeface="+mn-lt"/>
              </a:rPr>
              <a:t>kaksi osaa: </a:t>
            </a:r>
          </a:p>
          <a:p>
            <a:pPr lvl="2">
              <a:buFont typeface="Arial" panose="020B0602020104020603" pitchFamily="34" charset="0"/>
              <a:buChar char="•"/>
            </a:pPr>
            <a:r>
              <a:rPr lang="fi-FI" sz="1800" dirty="0">
                <a:ea typeface="+mn-lt"/>
                <a:cs typeface="+mn-lt"/>
              </a:rPr>
              <a:t>aivojen syvät osat, kuten mantelitumake, jotka kuuluvat myös palkkiojärjestelmään</a:t>
            </a:r>
          </a:p>
          <a:p>
            <a:pPr lvl="2">
              <a:buFont typeface="Arial" panose="020B0602020104020603" pitchFamily="34" charset="0"/>
              <a:buChar char="•"/>
            </a:pPr>
            <a:r>
              <a:rPr lang="fi-FI" sz="1800" dirty="0">
                <a:ea typeface="+mn-lt"/>
                <a:cs typeface="+mn-lt"/>
              </a:rPr>
              <a:t>otsalohkojen etuosat, jotka liittyvät toiminnanohjaukseen</a:t>
            </a:r>
          </a:p>
          <a:p>
            <a:pPr marL="310896" lvl="2" indent="0">
              <a:buNone/>
            </a:pPr>
            <a:endParaRPr lang="fi-FI" dirty="0">
              <a:ea typeface="+mn-lt"/>
              <a:cs typeface="+mn-lt"/>
            </a:endParaRPr>
          </a:p>
          <a:p>
            <a:pPr lvl="1">
              <a:buFont typeface="Arial" panose="020B0602020104020603" pitchFamily="34" charset="0"/>
              <a:buChar char="•"/>
            </a:pPr>
            <a:endParaRPr lang="fi-FI" dirty="0">
              <a:ea typeface="+mn-lt"/>
              <a:cs typeface="+mn-lt"/>
            </a:endParaRP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 Serotoniinijärjestelmä</a:t>
            </a:r>
            <a:r>
              <a:rPr lang="fi-FI" sz="2400" dirty="0">
                <a:ea typeface="+mn-lt"/>
                <a:cs typeface="+mn-lt"/>
              </a:rPr>
              <a:t>: liittyy ahdistavien tunteiden ja stressin kokemiseen, liittyy </a:t>
            </a:r>
            <a:r>
              <a:rPr lang="fi-FI" sz="2400" b="1" dirty="0">
                <a:ea typeface="+mn-lt"/>
                <a:cs typeface="+mn-lt"/>
              </a:rPr>
              <a:t>neuroottisuuteen</a:t>
            </a:r>
            <a:endParaRPr lang="fi-FI" sz="2400" dirty="0">
              <a:ea typeface="+mn-lt"/>
              <a:cs typeface="+mn-lt"/>
            </a:endParaRPr>
          </a:p>
          <a:p>
            <a:pPr lvl="2"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keskeiset osat: limbinen järjestelmä aivokuoren alla, etenkin mantelitumake</a:t>
            </a:r>
            <a:endParaRPr lang="fi-FI" sz="20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3072" y="6454040"/>
            <a:ext cx="5901459" cy="274320"/>
          </a:xfrm>
        </p:spPr>
        <p:txBody>
          <a:bodyPr/>
          <a:lstStyle/>
          <a:p>
            <a:r>
              <a:rPr lang="fi-FI"/>
              <a:t>© SANOMA PRO, TEKIJÄT ● MIELI 5 YKSILÖLLINEN JA YHTEISÖLLINEN IHMINEN</a:t>
            </a:r>
            <a:r>
              <a:rPr lang="fi-FI">
                <a:ea typeface="+mj-lt"/>
                <a:cs typeface="+mj-lt"/>
              </a:rPr>
              <a:t>, KUVA: PEXELS</a:t>
            </a:r>
            <a:endParaRPr lang="fi-FI" dirty="0">
              <a:ea typeface="+mj-lt"/>
              <a:cs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34" y="1897446"/>
            <a:ext cx="3176974" cy="475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5858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i">
  <a:themeElements>
    <a:clrScheme name="Violetti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Integraali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i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0974581-4bbf-443e-902f-14073e9fb4f6" xsi:nil="true"/>
    <lcf76f155ced4ddcb4097134ff3c332f xmlns="42116817-7e29-4aa7-b7a6-c483eebecbb8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E9B2EBDD64CC4383B99224C2A6C036" ma:contentTypeVersion="15" ma:contentTypeDescription="Create a new document." ma:contentTypeScope="" ma:versionID="d8926d342639aeecf37d8d28c8bb79dd">
  <xsd:schema xmlns:xsd="http://www.w3.org/2001/XMLSchema" xmlns:xs="http://www.w3.org/2001/XMLSchema" xmlns:p="http://schemas.microsoft.com/office/2006/metadata/properties" xmlns:ns2="42116817-7e29-4aa7-b7a6-c483eebecbb8" xmlns:ns3="807aa635-cdf8-4f87-acc5-eeaafee58acb" xmlns:ns4="f0974581-4bbf-443e-902f-14073e9fb4f6" targetNamespace="http://schemas.microsoft.com/office/2006/metadata/properties" ma:root="true" ma:fieldsID="6723cf66d04a47ce7ee5db992ac3edff" ns2:_="" ns3:_="" ns4:_="">
    <xsd:import namespace="42116817-7e29-4aa7-b7a6-c483eebecbb8"/>
    <xsd:import namespace="807aa635-cdf8-4f87-acc5-eeaafee58acb"/>
    <xsd:import namespace="f0974581-4bbf-443e-902f-14073e9fb4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4:TaxCatchAll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116817-7e29-4aa7-b7a6-c483eebecb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4d49524a-21d1-44ef-b988-918b9b4337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7aa635-cdf8-4f87-acc5-eeaafee58ac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74581-4bbf-443e-902f-14073e9fb4f6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0004bdf0-3b5c-445e-bcd3-8dbb571762d6}" ma:internalName="TaxCatchAll" ma:showField="CatchAllData" ma:web="807aa635-cdf8-4f87-acc5-eeaafee58a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127A92-08DC-4A74-B605-4922F83495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1AACAE-6EB8-45E6-9D80-77184C5DED69}">
  <ds:schemaRefs>
    <ds:schemaRef ds:uri="42116817-7e29-4aa7-b7a6-c483eebecbb8"/>
    <ds:schemaRef ds:uri="http://purl.org/dc/terms/"/>
    <ds:schemaRef ds:uri="807aa635-cdf8-4f87-acc5-eeaafee58acb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  <ds:schemaRef ds:uri="f0974581-4bbf-443e-902f-14073e9fb4f6"/>
  </ds:schemaRefs>
</ds:datastoreItem>
</file>

<file path=customXml/itemProps3.xml><?xml version="1.0" encoding="utf-8"?>
<ds:datastoreItem xmlns:ds="http://schemas.openxmlformats.org/officeDocument/2006/customXml" ds:itemID="{725C76E3-4B59-498D-9812-2307C0A13B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116817-7e29-4aa7-b7a6-c483eebecbb8"/>
    <ds:schemaRef ds:uri="807aa635-cdf8-4f87-acc5-eeaafee58acb"/>
    <ds:schemaRef ds:uri="f0974581-4bbf-443e-902f-14073e9fb4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13384</TotalTime>
  <Words>406</Words>
  <Application>Microsoft Office PowerPoint</Application>
  <PresentationFormat>Laajakuva</PresentationFormat>
  <Paragraphs>61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3" baseType="lpstr">
      <vt:lpstr>Arial</vt:lpstr>
      <vt:lpstr>Calibri</vt:lpstr>
      <vt:lpstr>Tw Cen MT</vt:lpstr>
      <vt:lpstr>Tw Cen MT Condensed</vt:lpstr>
      <vt:lpstr>Wingdings 3</vt:lpstr>
      <vt:lpstr>Integraali</vt:lpstr>
      <vt:lpstr>4 taipumukselliset piirteet: persoonallisuuden piirteet</vt:lpstr>
      <vt:lpstr>Persoonallisuuden piirteet</vt:lpstr>
      <vt:lpstr>Piirreteoriat</vt:lpstr>
      <vt:lpstr>Persoonallisuuden mittaaminen ja Piirreprofiilit</vt:lpstr>
      <vt:lpstr>Yksilön ja ympäristön vuorovaikutus</vt:lpstr>
      <vt:lpstr>Persoonallisuuden muutos</vt:lpstr>
      <vt:lpstr>Taipumukselliset piirteet ja hermosto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</dc:title>
  <dc:creator>Nea Viljakainen</dc:creator>
  <cp:lastModifiedBy>Oinasmaa Noora</cp:lastModifiedBy>
  <cp:revision>680</cp:revision>
  <dcterms:created xsi:type="dcterms:W3CDTF">2021-05-18T05:21:46Z</dcterms:created>
  <dcterms:modified xsi:type="dcterms:W3CDTF">2023-06-15T10:10:45Z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0x010100CEE9B2EBDD64CC4383B99224C2A6C036</vt:lpwstr>
  </property>
</Properties>
</file>