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2"/>
  </p:notesMasterIdLst>
  <p:sldIdLst>
    <p:sldId id="256" r:id="rId5"/>
    <p:sldId id="279" r:id="rId6"/>
    <p:sldId id="280" r:id="rId7"/>
    <p:sldId id="273" r:id="rId8"/>
    <p:sldId id="281" r:id="rId9"/>
    <p:sldId id="282" r:id="rId10"/>
    <p:sldId id="27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12" autoAdjust="0"/>
    <p:restoredTop sz="94660"/>
  </p:normalViewPr>
  <p:slideViewPr>
    <p:cSldViewPr snapToGrid="0">
      <p:cViewPr varScale="1">
        <p:scale>
          <a:sx n="67" d="100"/>
          <a:sy n="67" d="100"/>
        </p:scale>
        <p:origin x="5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0BE48-E4BF-415A-9219-2695FA2D5D60}" type="datetimeFigureOut">
              <a:rPr lang="fi-FI" smtClean="0"/>
              <a:t>15.6.2023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5F2F8-4BFD-42AD-A2D3-03024F43B8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0431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F3A0B2C-D2E3-4EBB-9D29-6E1D7EF51402}" type="datetime1">
              <a:rPr lang="en-US" smtClean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192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BFBE-ED4A-49B3-8CF2-71B16D2FBFF7}" type="datetime1">
              <a:rPr lang="en-US" smtClean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72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7834-8D20-4628-9DB5-F4F9C9A2E20A}" type="datetime1">
              <a:rPr lang="en-US" smtClean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24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BEAF-6588-4B56-9159-A9C659AA5420}" type="datetime1">
              <a:rPr lang="en-US" smtClean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630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4E11-7B9F-4675-88EB-6ADBCB86B04E}" type="datetime1">
              <a:rPr lang="en-US" smtClean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72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10EB-3ED8-49FE-8ADC-4C2A8C6109B5}" type="datetime1">
              <a:rPr lang="en-US" smtClean="0"/>
              <a:t>6/15/2023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050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B1BC4-FAE0-42BA-8F3A-3225962DB9D8}" type="datetime1">
              <a:rPr lang="en-US" smtClean="0"/>
              <a:t>6/15/2023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086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DF27-0B0C-4655-A362-EB43717F08F5}" type="datetime1">
              <a:rPr lang="en-US" smtClean="0"/>
              <a:t>6/15/2023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560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3BE0-8B4C-4B67-BEBC-D7A372458030}" type="datetime1">
              <a:rPr lang="en-US" smtClean="0"/>
              <a:t>6/15/2023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100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A9B4-0592-4CF2-A891-88EF580F41E3}" type="datetime1">
              <a:rPr lang="en-US" smtClean="0"/>
              <a:t>6/15/2023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047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A319-85C9-41D9-AC37-640CA490AA1D}" type="datetime1">
              <a:rPr lang="en-US" smtClean="0"/>
              <a:t>6/15/2023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399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33D1478-D419-4D74-9895-567795DF00D5}" type="datetime1">
              <a:rPr lang="en-US" smtClean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40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87F5989E-E545-70CA-27F2-C7825948BA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19" r="-1" b="34662"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EAA48FC5-3C83-4F1B-BC33-DF0B588F8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09349" y="3429000"/>
            <a:ext cx="7501651" cy="1090938"/>
          </a:xfrm>
        </p:spPr>
        <p:txBody>
          <a:bodyPr anchor="b">
            <a:normAutofit/>
          </a:bodyPr>
          <a:lstStyle/>
          <a:p>
            <a:pPr algn="l"/>
            <a:r>
              <a:rPr lang="en-US" sz="4300">
                <a:solidFill>
                  <a:srgbClr val="FFFFFF"/>
                </a:solidFill>
                <a:cs typeface="Calibri Light"/>
              </a:rPr>
              <a:t>2 persoonallisuuden taustatekijät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2F01714-1A39-4194-BD47-8A9960C59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09349" y="4666480"/>
            <a:ext cx="6832499" cy="0"/>
          </a:xfrm>
          <a:prstGeom prst="line">
            <a:avLst/>
          </a:prstGeom>
          <a:ln w="22225">
            <a:solidFill>
              <a:srgbClr val="E59E2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378" y="567385"/>
            <a:ext cx="9543482" cy="1499616"/>
          </a:xfrm>
        </p:spPr>
        <p:txBody>
          <a:bodyPr/>
          <a:lstStyle/>
          <a:p>
            <a:r>
              <a:rPr lang="fi-FI" dirty="0"/>
              <a:t>Ympäristö, perimä ja persoonallisuus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262" y="2284764"/>
            <a:ext cx="10459476" cy="4005851"/>
          </a:xfrm>
        </p:spPr>
        <p:txBody>
          <a:bodyPr vert="horz" lIns="45720" tIns="45720" rIns="45720" bIns="45720" rtlCol="0" anchor="t">
            <a:normAutofit fontScale="92500"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800" b="1" dirty="0">
                <a:ea typeface="+mn-lt"/>
                <a:cs typeface="+mn-lt"/>
              </a:rPr>
              <a:t> Käyttäytymisgenetiikka</a:t>
            </a:r>
            <a:endParaRPr lang="fi-FI" sz="2400" dirty="0"/>
          </a:p>
          <a:p>
            <a:pPr>
              <a:buFont typeface="Arial" panose="020B0602020104020603" pitchFamily="34" charset="0"/>
              <a:buChar char="•"/>
            </a:pPr>
            <a:r>
              <a:rPr lang="fi-FI" sz="2800" dirty="0">
                <a:ea typeface="+mn-lt"/>
                <a:cs typeface="+mn-lt"/>
              </a:rPr>
              <a:t> tutkii perimän ja ympäristön vaikutusta ihmisen psyykkisiin ominaisuuksiin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genotyyppi</a:t>
            </a:r>
            <a:r>
              <a:rPr lang="fi-FI" sz="2400" dirty="0">
                <a:ea typeface="+mn-lt"/>
                <a:cs typeface="+mn-lt"/>
              </a:rPr>
              <a:t>: perimä, kaikkien geenien kokonaisuus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fenotyyppi</a:t>
            </a:r>
            <a:r>
              <a:rPr lang="fi-FI" sz="2400" dirty="0">
                <a:ea typeface="+mn-lt"/>
                <a:cs typeface="+mn-lt"/>
              </a:rPr>
              <a:t>: ilmiasu, miten jokin fyysinen tai psyykkinen ominaisuus ilmenee</a:t>
            </a:r>
          </a:p>
          <a:p>
            <a:pPr marL="0" indent="0">
              <a:buNone/>
            </a:pPr>
            <a:endParaRPr lang="fi-FI" sz="2400" dirty="0">
              <a:ea typeface="+mn-lt"/>
              <a:cs typeface="+mn-lt"/>
            </a:endParaRPr>
          </a:p>
          <a:p>
            <a:pPr>
              <a:buFont typeface="Arial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 </a:t>
            </a:r>
            <a:r>
              <a:rPr lang="fi-FI" sz="2400" b="1" dirty="0">
                <a:ea typeface="+mn-lt"/>
                <a:cs typeface="+mn-lt"/>
              </a:rPr>
              <a:t>Perimän ja ympäristön </a:t>
            </a:r>
            <a:r>
              <a:rPr lang="fi-FI" sz="2800" b="1" dirty="0">
                <a:ea typeface="+mn-lt"/>
                <a:cs typeface="+mn-lt"/>
              </a:rPr>
              <a:t>yhteisvaikutus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ympäristö vaikuttaa siihen, miten perimän vaikutus tulee esiin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genotyyppi voi johtaa moneen eri fenotyyppiin riippuen perimän ja ympäristön vuorovaikutuksesta</a:t>
            </a:r>
          </a:p>
          <a:p>
            <a:pPr>
              <a:buFont typeface="Arial" panose="020B0602020104020603" pitchFamily="34" charset="0"/>
              <a:buChar char="•"/>
            </a:pPr>
            <a:endParaRPr lang="fi-FI" sz="2800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fi-FI" sz="28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fi-FI" dirty="0"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8765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378" y="567385"/>
            <a:ext cx="9543482" cy="1499616"/>
          </a:xfrm>
        </p:spPr>
        <p:txBody>
          <a:bodyPr/>
          <a:lstStyle/>
          <a:p>
            <a:r>
              <a:rPr lang="fi-FI" dirty="0"/>
              <a:t>Käyttäytymisgenetiikka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181" y="2326404"/>
            <a:ext cx="9560993" cy="4005851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 Luonnolliset tilanteet </a:t>
            </a:r>
            <a:r>
              <a:rPr lang="fi-FI" sz="2400" dirty="0">
                <a:ea typeface="+mn-lt"/>
                <a:cs typeface="+mn-lt"/>
              </a:rPr>
              <a:t>(= tilanteita, jotka syntyvät itsestään)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000" b="1" dirty="0">
                <a:ea typeface="+mn-lt"/>
                <a:cs typeface="+mn-lt"/>
              </a:rPr>
              <a:t>kaksostutkimus</a:t>
            </a:r>
            <a:r>
              <a:rPr lang="fi-FI" sz="2000" dirty="0">
                <a:ea typeface="+mn-lt"/>
                <a:cs typeface="+mn-lt"/>
              </a:rPr>
              <a:t>: tutkitaan identtisten tai epäidenttisten kaksosten kehitystä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000" b="1" dirty="0">
                <a:ea typeface="+mn-lt"/>
                <a:cs typeface="+mn-lt"/>
              </a:rPr>
              <a:t>adoptiotutkimus</a:t>
            </a:r>
            <a:r>
              <a:rPr lang="fi-FI" sz="2000" dirty="0">
                <a:ea typeface="+mn-lt"/>
                <a:cs typeface="+mn-lt"/>
              </a:rPr>
              <a:t>: tutkitaan pian syntymän jälkeen adoptoituja lapsia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pyritään selvittämään perimän ja ympäristön vaikutuksia psyykkiseen ominaisuuteen</a:t>
            </a:r>
          </a:p>
          <a:p>
            <a:pPr marL="0" indent="0">
              <a:buNone/>
            </a:pPr>
            <a:endParaRPr lang="fi-FI" dirty="0">
              <a:ea typeface="+mn-lt"/>
              <a:cs typeface="+mn-lt"/>
            </a:endParaRPr>
          </a:p>
          <a:p>
            <a:pPr>
              <a:buFont typeface="Arial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 </a:t>
            </a:r>
            <a:r>
              <a:rPr lang="fi-FI" b="1" dirty="0">
                <a:ea typeface="+mn-lt"/>
                <a:cs typeface="+mn-lt"/>
              </a:rPr>
              <a:t>GWAS-tutkimukset</a:t>
            </a:r>
            <a:endParaRPr lang="fi-FI" sz="2400" b="1" dirty="0">
              <a:ea typeface="+mn-lt"/>
              <a:cs typeface="+mn-lt"/>
            </a:endParaRP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nykyaikainen tutkimusmenetelmä, jossa selvitetään ihmisten koko perimä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eri geenitekijöiden perusteella lasketaan lukuarvo, </a:t>
            </a:r>
            <a:r>
              <a:rPr lang="fi-FI" sz="2000" dirty="0" err="1">
                <a:ea typeface="+mn-lt"/>
                <a:cs typeface="+mn-lt"/>
              </a:rPr>
              <a:t>polygeeninen</a:t>
            </a:r>
            <a:r>
              <a:rPr lang="fi-FI" sz="2000" dirty="0">
                <a:ea typeface="+mn-lt"/>
                <a:cs typeface="+mn-lt"/>
              </a:rPr>
              <a:t> indeksi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jos </a:t>
            </a:r>
            <a:r>
              <a:rPr lang="fi-FI" sz="2000" dirty="0" err="1">
                <a:ea typeface="+mn-lt"/>
                <a:cs typeface="+mn-lt"/>
              </a:rPr>
              <a:t>polygeeninen</a:t>
            </a:r>
            <a:r>
              <a:rPr lang="fi-FI" sz="2000" dirty="0">
                <a:ea typeface="+mn-lt"/>
                <a:cs typeface="+mn-lt"/>
              </a:rPr>
              <a:t> indeksi korreloi psyykkisen ominaisuuden kanssa, perimällä on vaikutusta siihen</a:t>
            </a:r>
          </a:p>
          <a:p>
            <a:pPr>
              <a:buFont typeface="Arial" panose="020B0602020104020603" pitchFamily="34" charset="0"/>
              <a:buChar char="•"/>
            </a:pPr>
            <a:endParaRPr lang="fi-FI" sz="2400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fi-FI" sz="24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fi-FI" dirty="0"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7472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fi-FI"/>
              <a:t>Heritabiliteetti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843" y="2249424"/>
            <a:ext cx="6066818" cy="4023360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 Lukuarvo, joka kuvaa perinnöllisten tekijöiden osuutta yksilöiden välisistä eroista.</a:t>
            </a:r>
            <a:endParaRPr lang="fi-FI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/>
              <a:t> Selittää, kuinka paljon ominaisuuden </a:t>
            </a:r>
            <a:r>
              <a:rPr lang="fi-FI" sz="2400" b="1" dirty="0"/>
              <a:t>vaihtelusta</a:t>
            </a:r>
            <a:r>
              <a:rPr lang="fi-FI" sz="2400" dirty="0"/>
              <a:t> aiheutuu perimästä. </a:t>
            </a:r>
          </a:p>
          <a:p>
            <a:pPr marL="0" indent="0">
              <a:buNone/>
            </a:pPr>
            <a:endParaRPr lang="fi-FI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/>
              <a:t> Suuri heritabiliteetti: ominaisuus johtuu enimmäkseen perimästä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/>
              <a:t> Matala heritabiliteetti: ominaisuus johtuu enimmäkseen ympäristöstä</a:t>
            </a:r>
          </a:p>
          <a:p>
            <a:pPr>
              <a:buFont typeface="Tw Cen MT" panose="020B0604020202020204" pitchFamily="34" charset="0"/>
              <a:buChar char=" 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" r="-2" b="-2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79034" y="156989"/>
            <a:ext cx="387579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>
                <a:ea typeface="+mj-lt"/>
                <a:cs typeface="+mj-lt"/>
              </a:rPr>
              <a:t>© SANOMA PRO, TEKIJÄT ● MIELI 5 YKSILÖLLINEN JA YHTEISÖLLINEN IHMINEN</a:t>
            </a:r>
            <a:r>
              <a:rPr lang="fi-FI" dirty="0"/>
              <a:t>, Kuva: </a:t>
            </a:r>
            <a:r>
              <a:rPr lang="fi-FI" dirty="0" err="1"/>
              <a:t>Pexels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081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fi-FI" dirty="0" err="1"/>
              <a:t>Epigenetiikka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371" y="2084831"/>
            <a:ext cx="6662058" cy="4511911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 </a:t>
            </a:r>
            <a:r>
              <a:rPr lang="fi-FI" sz="2400" dirty="0">
                <a:ea typeface="+mn-lt"/>
                <a:cs typeface="+mn-lt"/>
              </a:rPr>
              <a:t>Geeni voi sammua ympäristötekijöiden vaikutuksesta.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tätä kutsutaan </a:t>
            </a:r>
            <a:r>
              <a:rPr lang="fi-FI" sz="2000" b="1" dirty="0" err="1">
                <a:ea typeface="+mn-lt"/>
                <a:cs typeface="+mn-lt"/>
              </a:rPr>
              <a:t>epigeneettiseksi</a:t>
            </a:r>
            <a:r>
              <a:rPr lang="fi-FI" sz="2000" b="1" dirty="0">
                <a:ea typeface="+mn-lt"/>
                <a:cs typeface="+mn-lt"/>
              </a:rPr>
              <a:t> vaikutukseksi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geeni ei enää vaikuta ihmisen toimintaan</a:t>
            </a:r>
          </a:p>
          <a:p>
            <a:pPr marL="128016" lvl="1" indent="0">
              <a:buNone/>
            </a:pPr>
            <a:endParaRPr lang="fi-FI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/>
              <a:t> Perimän ja ympäristön vaikutusmekanismit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000" b="1" dirty="0"/>
              <a:t>jaettu perimä: </a:t>
            </a:r>
            <a:r>
              <a:rPr lang="fi-FI" sz="2000" dirty="0"/>
              <a:t>kahden ihmisen perimän samankaltaisuus</a:t>
            </a:r>
            <a:endParaRPr lang="fi-FI" sz="20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000" b="1" dirty="0"/>
              <a:t>jaettu ympäristö</a:t>
            </a:r>
            <a:r>
              <a:rPr lang="fi-FI" sz="2000" dirty="0"/>
              <a:t>: kahden ihmisen kasvuympäristön samankaltaisuus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000" b="1" dirty="0"/>
              <a:t>ei-jaettu ympäristö</a:t>
            </a:r>
            <a:r>
              <a:rPr lang="fi-FI" sz="2000" dirty="0"/>
              <a:t>: kaikki muut tekijät kuin jaettu perimä ja jaettu ympäristö</a:t>
            </a:r>
          </a:p>
          <a:p>
            <a:pPr>
              <a:buFont typeface="Tw Cen MT" panose="020B0604020202020204" pitchFamily="34" charset="0"/>
              <a:buChar char=" 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fi-FI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79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91948" y="310896"/>
            <a:ext cx="387579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>
                <a:ea typeface="+mj-lt"/>
                <a:cs typeface="+mj-lt"/>
              </a:rPr>
              <a:t>© SANOMA PRO, TEKIJÄT ● MIELI 5 YKSILÖLLINEN JA YHTEISÖLLINEN IHMINEN</a:t>
            </a:r>
            <a:r>
              <a:rPr lang="fi-FI" dirty="0"/>
              <a:t>, Kuva: </a:t>
            </a:r>
            <a:r>
              <a:rPr lang="fi-FI" dirty="0" err="1"/>
              <a:t>Pexels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735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9" r="9091" b="1582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7D175FC-84CC-4D12-A5E2-FA27D934E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5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6" cy="1499616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000000"/>
                </a:solidFill>
              </a:rPr>
              <a:t>Persoonallisuuden biologinen perusta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AC38328-2D50-4DDB-BD20-28DE12E49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459736"/>
            <a:ext cx="6328944" cy="4023360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400" b="1" dirty="0">
                <a:solidFill>
                  <a:srgbClr val="000000"/>
                </a:solidFill>
                <a:ea typeface="+mn-lt"/>
                <a:cs typeface="+mn-lt"/>
              </a:rPr>
              <a:t> Serotoniinijärjestelmä</a:t>
            </a:r>
            <a:endParaRPr lang="fi-FI" sz="24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000000"/>
                </a:solidFill>
              </a:rPr>
              <a:t>hillitsee häiritseviä ja ahdistavia tunteita</a:t>
            </a:r>
          </a:p>
          <a:p>
            <a:pPr marL="264795" lvl="1">
              <a:buFont typeface="Arial" panose="020B0604020202020204" pitchFamily="34" charset="0"/>
              <a:buChar char="•"/>
            </a:pPr>
            <a:endParaRPr lang="fi-FI" sz="20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sz="2400" b="1" dirty="0">
                <a:solidFill>
                  <a:srgbClr val="000000"/>
                </a:solidFill>
                <a:ea typeface="+mn-lt"/>
                <a:cs typeface="+mn-lt"/>
              </a:rPr>
              <a:t> Dopamiinijärjestelmä</a:t>
            </a:r>
            <a:endParaRPr lang="fi-FI" sz="24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000000"/>
                </a:solidFill>
              </a:rPr>
              <a:t>ohjaa tutkimaan ympäristöä ja kiinnostavia aistiärsykkeitä</a:t>
            </a:r>
          </a:p>
          <a:p>
            <a:pPr marL="264795" lvl="1">
              <a:buFont typeface="Arial" panose="020B0604020202020204" pitchFamily="34" charset="0"/>
              <a:buChar char="•"/>
            </a:pPr>
            <a:endParaRPr lang="fi-FI" sz="2000" dirty="0">
              <a:solidFill>
                <a:srgbClr val="000000"/>
              </a:solidFill>
            </a:endParaRPr>
          </a:p>
          <a:p>
            <a:pPr marL="91059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rgbClr val="000000"/>
                </a:solidFill>
              </a:rPr>
              <a:t> Aivotutkimus ja persoonallisuus</a:t>
            </a:r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000000"/>
                </a:solidFill>
              </a:rPr>
              <a:t>aivokuvantaminen on nykyään tärkeä osa persoonallisuuden tutkimusta</a:t>
            </a:r>
          </a:p>
          <a:p>
            <a:pPr marL="127635" lvl="1" indent="0">
              <a:buNone/>
            </a:pPr>
            <a:endParaRPr lang="fi-FI" sz="2000" dirty="0">
              <a:solidFill>
                <a:srgbClr val="000000"/>
              </a:solidFill>
            </a:endParaRPr>
          </a:p>
          <a:p>
            <a:pPr>
              <a:buFont typeface="Tw Cen MT" panose="020B0604020202020204" pitchFamily="34" charset="0"/>
              <a:buChar char=" "/>
            </a:pPr>
            <a:endParaRPr lang="en-US" sz="24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fi-FI" sz="2400" dirty="0">
              <a:solidFill>
                <a:srgbClr val="000000"/>
              </a:solidFill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77332" y="6528598"/>
            <a:ext cx="3972840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  <a:ea typeface="+mj-lt"/>
                <a:cs typeface="+mj-lt"/>
              </a:rPr>
              <a:t>© SANOMA PRO, TEKIJÄT ● MIELI 5 YKSILÖLLINEN JA YHTEISÖLLINEN IHMINEN</a:t>
            </a:r>
            <a:r>
              <a:rPr lang="fi-FI" dirty="0">
                <a:solidFill>
                  <a:srgbClr val="000000"/>
                </a:solidFill>
              </a:rPr>
              <a:t>, Kuva: </a:t>
            </a:r>
            <a:r>
              <a:rPr lang="fi-FI" dirty="0" err="1">
                <a:solidFill>
                  <a:srgbClr val="000000"/>
                </a:solidFill>
              </a:rPr>
              <a:t>Pexels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975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3047" y="393197"/>
            <a:ext cx="6066818" cy="1499616"/>
          </a:xfrm>
        </p:spPr>
        <p:txBody>
          <a:bodyPr>
            <a:normAutofit/>
          </a:bodyPr>
          <a:lstStyle/>
          <a:p>
            <a:r>
              <a:rPr lang="fi-FI" dirty="0"/>
              <a:t>Sosiaalinen ympäristö ja persoonallisuus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7322" y="2284378"/>
            <a:ext cx="6712382" cy="4023360"/>
          </a:xfrm>
        </p:spPr>
        <p:txBody>
          <a:bodyPr vert="horz" lIns="45720" tIns="45720" rIns="45720" bIns="45720" rtlCol="0">
            <a:normAutofit lnSpcReduction="10000"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 Kulttuurin odotukset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200" dirty="0">
                <a:ea typeface="+mn-lt"/>
                <a:cs typeface="+mn-lt"/>
              </a:rPr>
              <a:t>kulttuuriympäristö vaikuttaa, miten persoonallisuus ilmenee</a:t>
            </a:r>
          </a:p>
          <a:p>
            <a:pPr lvl="2">
              <a:buFont typeface="Arial" panose="020B0602020104020603" pitchFamily="34" charset="0"/>
              <a:buChar char="•"/>
            </a:pPr>
            <a:r>
              <a:rPr lang="fi-FI" sz="1800" dirty="0">
                <a:ea typeface="+mn-lt"/>
                <a:cs typeface="+mn-lt"/>
              </a:rPr>
              <a:t>mitä tunnolliselta ihmiseltä odotetaan eri kulttuuriympäristöissä?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200" dirty="0">
                <a:ea typeface="+mn-lt"/>
                <a:cs typeface="+mn-lt"/>
              </a:rPr>
              <a:t>kulttuuriympäristö vaikuttaa persoonallisuuden muutokseen</a:t>
            </a:r>
          </a:p>
          <a:p>
            <a:pPr lvl="2">
              <a:buFont typeface="Arial" panose="020B0602020104020603" pitchFamily="34" charset="0"/>
              <a:buChar char="•"/>
            </a:pPr>
            <a:r>
              <a:rPr lang="fi-FI" sz="1800" dirty="0">
                <a:ea typeface="+mn-lt"/>
                <a:cs typeface="+mn-lt"/>
              </a:rPr>
              <a:t>jos kulttuurissa itsenäistytään nuorena, aikuismainen persoonallisuus omaksutaan varhain</a:t>
            </a:r>
          </a:p>
          <a:p>
            <a:pPr lvl="2">
              <a:buFont typeface="Arial" panose="020B0602020104020603" pitchFamily="34" charset="0"/>
              <a:buChar char="•"/>
            </a:pPr>
            <a:endParaRPr lang="fi-FI" sz="1600" dirty="0">
              <a:ea typeface="+mn-lt"/>
              <a:cs typeface="+mn-lt"/>
            </a:endParaRPr>
          </a:p>
          <a:p>
            <a:pPr>
              <a:buFont typeface="Arial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 </a:t>
            </a:r>
            <a:r>
              <a:rPr lang="fi-FI" sz="2400" b="1" dirty="0" err="1">
                <a:ea typeface="+mn-lt"/>
                <a:cs typeface="+mn-lt"/>
              </a:rPr>
              <a:t>Evokatiivinen</a:t>
            </a:r>
            <a:r>
              <a:rPr lang="fi-FI" sz="2400" b="1" dirty="0">
                <a:ea typeface="+mn-lt"/>
                <a:cs typeface="+mn-lt"/>
              </a:rPr>
              <a:t> vuorovaikutus</a:t>
            </a:r>
            <a:r>
              <a:rPr lang="fi-FI" sz="2400" dirty="0">
                <a:ea typeface="+mn-lt"/>
                <a:cs typeface="+mn-lt"/>
              </a:rPr>
              <a:t>: ympäristö reagoi yksilön persoonallisuuteen joko kannustaen tai torjumalla</a:t>
            </a:r>
          </a:p>
          <a:p>
            <a:pPr>
              <a:buFont typeface="Arial" panose="020B0604020202020204" pitchFamily="34" charset="0"/>
              <a:buChar char="•"/>
            </a:pPr>
            <a:endParaRPr lang="fi-FI" dirty="0"/>
          </a:p>
          <a:p>
            <a:pPr>
              <a:buFont typeface="Arial" panose="020B0604020202020204" pitchFamily="34" charset="0"/>
              <a:buChar char="•"/>
            </a:pPr>
            <a:endParaRPr lang="fi-FI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335"/>
          <a:stretch/>
        </p:blipFill>
        <p:spPr>
          <a:xfrm>
            <a:off x="0" y="10"/>
            <a:ext cx="4639733" cy="6857990"/>
          </a:xfrm>
          <a:prstGeom prst="rect">
            <a:avLst/>
          </a:prstGeo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59423" y="6502592"/>
            <a:ext cx="387579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5 YKSILÖLLINEN JA YHTEISÖLLINEN IHMINEN</a:t>
            </a:r>
            <a:r>
              <a:rPr lang="fi-FI" dirty="0">
                <a:ea typeface="+mj-lt"/>
                <a:cs typeface="+mj-lt"/>
              </a:rPr>
              <a:t>, KUVA: PEXELS</a:t>
            </a:r>
          </a:p>
        </p:txBody>
      </p:sp>
    </p:spTree>
    <p:extLst>
      <p:ext uri="{BB962C8B-B14F-4D97-AF65-F5344CB8AC3E}">
        <p14:creationId xmlns:p14="http://schemas.microsoft.com/office/powerpoint/2010/main" val="21767256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i">
  <a:themeElements>
    <a:clrScheme name="Violetti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Integraali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i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E9B2EBDD64CC4383B99224C2A6C036" ma:contentTypeVersion="15" ma:contentTypeDescription="Create a new document." ma:contentTypeScope="" ma:versionID="d8926d342639aeecf37d8d28c8bb79dd">
  <xsd:schema xmlns:xsd="http://www.w3.org/2001/XMLSchema" xmlns:xs="http://www.w3.org/2001/XMLSchema" xmlns:p="http://schemas.microsoft.com/office/2006/metadata/properties" xmlns:ns2="42116817-7e29-4aa7-b7a6-c483eebecbb8" xmlns:ns3="807aa635-cdf8-4f87-acc5-eeaafee58acb" xmlns:ns4="f0974581-4bbf-443e-902f-14073e9fb4f6" targetNamespace="http://schemas.microsoft.com/office/2006/metadata/properties" ma:root="true" ma:fieldsID="6723cf66d04a47ce7ee5db992ac3edff" ns2:_="" ns3:_="" ns4:_="">
    <xsd:import namespace="42116817-7e29-4aa7-b7a6-c483eebecbb8"/>
    <xsd:import namespace="807aa635-cdf8-4f87-acc5-eeaafee58acb"/>
    <xsd:import namespace="f0974581-4bbf-443e-902f-14073e9fb4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4:TaxCatchAll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116817-7e29-4aa7-b7a6-c483eebecb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4d49524a-21d1-44ef-b988-918b9b4337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7aa635-cdf8-4f87-acc5-eeaafee58ac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74581-4bbf-443e-902f-14073e9fb4f6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0004bdf0-3b5c-445e-bcd3-8dbb571762d6}" ma:internalName="TaxCatchAll" ma:showField="CatchAllData" ma:web="807aa635-cdf8-4f87-acc5-eeaafee58a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0974581-4bbf-443e-902f-14073e9fb4f6" xsi:nil="true"/>
    <lcf76f155ced4ddcb4097134ff3c332f xmlns="42116817-7e29-4aa7-b7a6-c483eebecbb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5B55BF0-58D8-408B-88AC-7CDF5F83DC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116817-7e29-4aa7-b7a6-c483eebecbb8"/>
    <ds:schemaRef ds:uri="807aa635-cdf8-4f87-acc5-eeaafee58acb"/>
    <ds:schemaRef ds:uri="f0974581-4bbf-443e-902f-14073e9fb4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2127A92-08DC-4A74-B605-4922F83495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1AACAE-6EB8-45E6-9D80-77184C5DED69}">
  <ds:schemaRefs>
    <ds:schemaRef ds:uri="http://schemas.microsoft.com/office/2006/documentManagement/types"/>
    <ds:schemaRef ds:uri="807aa635-cdf8-4f87-acc5-eeaafee58acb"/>
    <ds:schemaRef ds:uri="http://purl.org/dc/elements/1.1/"/>
    <ds:schemaRef ds:uri="http://schemas.microsoft.com/office/2006/metadata/properties"/>
    <ds:schemaRef ds:uri="42116817-7e29-4aa7-b7a6-c483eebecbb8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  <ds:schemaRef ds:uri="f0974581-4bbf-443e-902f-14073e9fb4f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13416</TotalTime>
  <Words>377</Words>
  <Application>Microsoft Office PowerPoint</Application>
  <PresentationFormat>Laajakuva</PresentationFormat>
  <Paragraphs>59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3" baseType="lpstr">
      <vt:lpstr>Arial</vt:lpstr>
      <vt:lpstr>Calibri</vt:lpstr>
      <vt:lpstr>Tw Cen MT</vt:lpstr>
      <vt:lpstr>Tw Cen MT Condensed</vt:lpstr>
      <vt:lpstr>Wingdings 3</vt:lpstr>
      <vt:lpstr>Integraali</vt:lpstr>
      <vt:lpstr>2 persoonallisuuden taustatekijät</vt:lpstr>
      <vt:lpstr>Ympäristö, perimä ja persoonallisuus</vt:lpstr>
      <vt:lpstr>Käyttäytymisgenetiikka</vt:lpstr>
      <vt:lpstr>Heritabiliteetti</vt:lpstr>
      <vt:lpstr>Epigenetiikka</vt:lpstr>
      <vt:lpstr>Persoonallisuuden biologinen perusta</vt:lpstr>
      <vt:lpstr>Sosiaalinen ympäristö ja persoonallisuus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</dc:title>
  <dc:creator>Nea Viljakainen</dc:creator>
  <cp:lastModifiedBy>Oinasmaa Noora</cp:lastModifiedBy>
  <cp:revision>682</cp:revision>
  <dcterms:created xsi:type="dcterms:W3CDTF">2021-05-18T05:21:46Z</dcterms:created>
  <dcterms:modified xsi:type="dcterms:W3CDTF">2023-06-15T07:44:43Z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0x010100CEE9B2EBDD64CC4383B99224C2A6C036</vt:lpwstr>
  </property>
</Properties>
</file>