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1"/>
  </p:notesMasterIdLst>
  <p:sldIdLst>
    <p:sldId id="256" r:id="rId5"/>
    <p:sldId id="279" r:id="rId6"/>
    <p:sldId id="273" r:id="rId7"/>
    <p:sldId id="282" r:id="rId8"/>
    <p:sldId id="281" r:id="rId9"/>
    <p:sldId id="280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77" d="100"/>
          <a:sy n="77" d="100"/>
        </p:scale>
        <p:origin x="8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9.3.2023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8134" y="1834907"/>
            <a:ext cx="6293689" cy="234102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9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älykkyyden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ja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muiden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psyykkisten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toimintojen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mittaaminen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pic>
        <p:nvPicPr>
          <p:cNvPr id="7" name="Kuva 6" descr="Kuva, joka sisältää kohteen teksti, käsine, vektorigrafiikka&#10;&#10;Kuvaus luotu automaattisesti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3596" y="2668161"/>
            <a:ext cx="3847863" cy="15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Psyykkisen toiminnon mittaaminen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85"/>
            <a:ext cx="6696486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</a:t>
            </a:r>
            <a:r>
              <a:rPr lang="fi-FI" dirty="0">
                <a:ea typeface="+mn-lt"/>
                <a:cs typeface="+mn-lt"/>
              </a:rPr>
              <a:t>psyykkistä toimintoa ei voi mitata suoraan, kuten pituutta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 mittaaminen vaatii </a:t>
            </a:r>
            <a:r>
              <a:rPr lang="fi-FI" sz="1600" b="1" dirty="0">
                <a:ea typeface="+mn-lt"/>
                <a:cs typeface="+mn-lt"/>
              </a:rPr>
              <a:t>psykologisen testin</a:t>
            </a:r>
            <a:endParaRPr lang="fi-FI" sz="1200" b="1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standardointi</a:t>
            </a:r>
            <a:r>
              <a:rPr lang="fi-FI" sz="2000" dirty="0">
                <a:ea typeface="+mn-lt"/>
                <a:cs typeface="+mn-lt"/>
              </a:rPr>
              <a:t>: testin osat esitetään ja pisteytetään aina samalla tavalla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jos testi on standardoitu, eri ihmisten tuloksia voi vertailla luotettavasti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sz="16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normiaineisto</a:t>
            </a:r>
            <a:r>
              <a:rPr lang="fi-FI" sz="2000" dirty="0">
                <a:ea typeface="+mn-lt"/>
                <a:cs typeface="+mn-lt"/>
              </a:rPr>
              <a:t>: vertailuaineisto, johon ihmisen tulosta voi verrata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jos testissä on normiaineisto, ihmisen tuloksesta voi laskea miten hyvä tulos on verrattuna muihin hänen kaltaisiinsa ihmisiin</a:t>
            </a:r>
            <a:endParaRPr lang="fi-FI" sz="16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00" y="585216"/>
            <a:ext cx="3612240" cy="581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79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Suoraan mitattavat ja piilevät muuttujat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85"/>
            <a:ext cx="6696486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Suoraan mitattava muuttuja: </a:t>
            </a:r>
            <a:r>
              <a:rPr lang="fi-FI" dirty="0">
                <a:ea typeface="+mn-lt"/>
                <a:cs typeface="+mn-lt"/>
              </a:rPr>
              <a:t>jonkin yksittäisen testin tulos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Piilevä eli latentti muuttuja</a:t>
            </a:r>
            <a:r>
              <a:rPr lang="fi-FI" dirty="0">
                <a:ea typeface="+mn-lt"/>
                <a:cs typeface="+mn-lt"/>
              </a:rPr>
              <a:t>: muuttuja, jota ei voida mitata suoraan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Suurin osa psyykkisistä muuttujista on piileviä muuttujia.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persoonallisuuspiirre on piilevä muuttuja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yksittäinen persoonallisuutta mittaava kyselyn kysymys on suoraan mitattava muuttuja</a:t>
            </a:r>
            <a:endParaRPr lang="fi-FI" dirty="0"/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968" y="585216"/>
            <a:ext cx="3499314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81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Piilevän muuttujan tunnistaminen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85"/>
            <a:ext cx="6696486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</a:t>
            </a:r>
            <a:r>
              <a:rPr lang="fi-FI" dirty="0">
                <a:ea typeface="+mn-lt"/>
                <a:cs typeface="+mn-lt"/>
              </a:rPr>
              <a:t>Jos moni suoraan mitattava muuttuja </a:t>
            </a:r>
            <a:r>
              <a:rPr lang="fi-FI" b="1" dirty="0">
                <a:ea typeface="+mn-lt"/>
                <a:cs typeface="+mn-lt"/>
              </a:rPr>
              <a:t>korreloi</a:t>
            </a:r>
            <a:r>
              <a:rPr lang="fi-FI" dirty="0">
                <a:ea typeface="+mn-lt"/>
                <a:cs typeface="+mn-lt"/>
              </a:rPr>
              <a:t> positiivisesti keskenään, niiden taustalla on luultavasti yksi tai useampi piilevä muuttuja.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dirty="0">
                <a:ea typeface="+mn-lt"/>
                <a:cs typeface="+mn-lt"/>
              </a:rPr>
              <a:t>Suoraan mitattavaan muuttujaan voi vaikuttaa usea latentti muuttuja samaan aikaan.</a:t>
            </a:r>
            <a:endParaRPr lang="fi-FI" dirty="0"/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614" y="1803400"/>
            <a:ext cx="4242786" cy="386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23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4" y="599810"/>
            <a:ext cx="5806440" cy="1499616"/>
          </a:xfrm>
        </p:spPr>
        <p:txBody>
          <a:bodyPr/>
          <a:lstStyle/>
          <a:p>
            <a:r>
              <a:rPr lang="fi-FI" dirty="0"/>
              <a:t>Tilastollinen malli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863" y="2602021"/>
            <a:ext cx="7258780" cy="3989638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 M</a:t>
            </a:r>
            <a:r>
              <a:rPr lang="fi-FI" sz="2400" dirty="0">
                <a:ea typeface="+mn-lt"/>
                <a:cs typeface="+mn-lt"/>
              </a:rPr>
              <a:t>alli, joka sisältää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suoraan mitattavat muuttujat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piilevät muuttujat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suoraan mitattavien muuttujien ja piilevien muuttujien väliset yhteydet tai </a:t>
            </a:r>
            <a:r>
              <a:rPr lang="fi-FI" sz="1600" b="1" dirty="0">
                <a:ea typeface="+mn-lt"/>
                <a:cs typeface="+mn-lt"/>
              </a:rPr>
              <a:t>korrelaatiot</a:t>
            </a:r>
            <a:endParaRPr lang="fi-FI" sz="1600" dirty="0">
              <a:ea typeface="+mn-lt"/>
              <a:cs typeface="+mn-lt"/>
            </a:endParaRPr>
          </a:p>
          <a:p>
            <a:pPr lvl="1">
              <a:buFont typeface="Arial" panose="020B0602020104020603" pitchFamily="34" charset="0"/>
              <a:buChar char="•"/>
            </a:pPr>
            <a:endParaRPr lang="fi-FI" sz="1600" b="1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 </a:t>
            </a:r>
            <a:r>
              <a:rPr lang="fi-FI" sz="2000" dirty="0">
                <a:ea typeface="+mn-lt"/>
                <a:cs typeface="+mn-lt"/>
              </a:rPr>
              <a:t>Tilastollisen mallin avulla psyykkisestä toiminnasta muodostettua teoriaa voidaan testata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jos tutkimuksessa löydetään samat piilevät muuttujat kuin teoriassa ja niiden yhteydet ovat teorian mukaiset, teoria saa tukea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jos tutkimuksessa ei löydetä teorian mukaisia muuttujia ja yhteyksiä, teoria pitää hylätä</a:t>
            </a:r>
            <a:endParaRPr lang="fi-FI" sz="16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44" y="2099426"/>
            <a:ext cx="3085956" cy="462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54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 fontScale="90000"/>
          </a:bodyPr>
          <a:lstStyle/>
          <a:p>
            <a:r>
              <a:rPr lang="fi-FI" dirty="0"/>
              <a:t>Psyykkisten ominaisuuksien mittaamisen haasteet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85"/>
            <a:ext cx="6696486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Tilannetekijät: </a:t>
            </a:r>
            <a:r>
              <a:rPr lang="fi-FI" dirty="0">
                <a:ea typeface="+mn-lt"/>
                <a:cs typeface="+mn-lt"/>
              </a:rPr>
              <a:t>testistä riippumaton tekijä, joka vaikuttaa mittaamiseen.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v</a:t>
            </a:r>
            <a:r>
              <a:rPr lang="fi-FI" dirty="0">
                <a:ea typeface="+mn-lt"/>
                <a:cs typeface="+mn-lt"/>
              </a:rPr>
              <a:t>äsymys, hermostuneisuus, unen puute…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Tilannetekijät heikentävät testin </a:t>
            </a:r>
            <a:r>
              <a:rPr lang="fi-FI" b="1" dirty="0">
                <a:ea typeface="+mn-lt"/>
                <a:cs typeface="+mn-lt"/>
              </a:rPr>
              <a:t>reliabiliteettia</a:t>
            </a:r>
            <a:r>
              <a:rPr lang="fi-FI" dirty="0">
                <a:ea typeface="+mn-lt"/>
                <a:cs typeface="+mn-lt"/>
              </a:rPr>
              <a:t> eli luotettavuutta.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Älykkyystestejä on kritisoitu siitä, että ne mittaavat vain tiedonkäsittelyä yksinkertaisessa tilanteessa.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monimutkaisemmassa tilanteessa ihminen tekee usein </a:t>
            </a:r>
            <a:r>
              <a:rPr lang="fi-FI" b="1" dirty="0">
                <a:ea typeface="+mn-lt"/>
                <a:cs typeface="+mn-lt"/>
              </a:rPr>
              <a:t>virhepäätelmiä</a:t>
            </a:r>
            <a:endParaRPr lang="fi-FI" dirty="0"/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217" y="585216"/>
            <a:ext cx="38527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42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42116817-7e29-4aa7-b7a6-c483eebecbb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5" ma:contentTypeDescription="Create a new document." ma:contentTypeScope="" ma:versionID="d8926d342639aeecf37d8d28c8bb79dd">
  <xsd:schema xmlns:xsd="http://www.w3.org/2001/XMLSchema" xmlns:xs="http://www.w3.org/2001/XMLSchema" xmlns:p="http://schemas.microsoft.com/office/2006/metadata/properties" xmlns:ns2="42116817-7e29-4aa7-b7a6-c483eebecbb8" xmlns:ns3="807aa635-cdf8-4f87-acc5-eeaafee58acb" xmlns:ns4="f0974581-4bbf-443e-902f-14073e9fb4f6" targetNamespace="http://schemas.microsoft.com/office/2006/metadata/properties" ma:root="true" ma:fieldsID="6723cf66d04a47ce7ee5db992ac3edff" ns2:_="" ns3:_="" ns4:_="">
    <xsd:import namespace="42116817-7e29-4aa7-b7a6-c483eebecbb8"/>
    <xsd:import namespace="807aa635-cdf8-4f87-acc5-eeaafee58ac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004bdf0-3b5c-445e-bcd3-8dbb571762d6}" ma:internalName="TaxCatchAll" ma:showField="CatchAllData" ma:web="807aa635-cdf8-4f87-acc5-eeaafee58a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1AACAE-6EB8-45E6-9D80-77184C5DED69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807aa635-cdf8-4f87-acc5-eeaafee58acb"/>
    <ds:schemaRef ds:uri="42116817-7e29-4aa7-b7a6-c483eebecbb8"/>
    <ds:schemaRef ds:uri="f0974581-4bbf-443e-902f-14073e9fb4f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C9591A3-234F-41C2-844A-AD329887CE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6817-7e29-4aa7-b7a6-c483eebecbb8"/>
    <ds:schemaRef ds:uri="807aa635-cdf8-4f87-acc5-eeaafee58ac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13498</TotalTime>
  <Words>364</Words>
  <Application>Microsoft Office PowerPoint</Application>
  <PresentationFormat>Laajakuva</PresentationFormat>
  <Paragraphs>45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Arial</vt:lpstr>
      <vt:lpstr>Calibri</vt:lpstr>
      <vt:lpstr>Tw Cen MT</vt:lpstr>
      <vt:lpstr>Tw Cen MT Condensed</vt:lpstr>
      <vt:lpstr>Wingdings 3</vt:lpstr>
      <vt:lpstr>Integraali</vt:lpstr>
      <vt:lpstr>9 älykkyyden ja muiden psyykkisten toimintojen mittaaminen</vt:lpstr>
      <vt:lpstr>Psyykkisen toiminnon mittaaminen</vt:lpstr>
      <vt:lpstr>Suoraan mitattavat ja piilevät muuttujat</vt:lpstr>
      <vt:lpstr>Piilevän muuttujan tunnistaminen</vt:lpstr>
      <vt:lpstr>Tilastollinen malli</vt:lpstr>
      <vt:lpstr>Psyykkisten ominaisuuksien mittaamisen haasteet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Nea Viljakainen</dc:creator>
  <cp:lastModifiedBy>Roms Jochen</cp:lastModifiedBy>
  <cp:revision>679</cp:revision>
  <cp:lastPrinted>2023-03-09T08:32:40Z</cp:lastPrinted>
  <dcterms:created xsi:type="dcterms:W3CDTF">2021-05-18T05:21:46Z</dcterms:created>
  <dcterms:modified xsi:type="dcterms:W3CDTF">2023-03-09T08:32:58Z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