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9" r:id="rId4"/>
    <p:sldId id="270" r:id="rId5"/>
    <p:sldId id="260" r:id="rId6"/>
    <p:sldId id="261" r:id="rId7"/>
    <p:sldId id="264" r:id="rId8"/>
    <p:sldId id="265" r:id="rId9"/>
    <p:sldId id="268" r:id="rId10"/>
    <p:sldId id="269" r:id="rId11"/>
    <p:sldId id="266" r:id="rId12"/>
    <p:sldId id="272" r:id="rId13"/>
    <p:sldId id="267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3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40"/>
    <p:restoredTop sz="94674"/>
  </p:normalViewPr>
  <p:slideViewPr>
    <p:cSldViewPr snapToGrid="0" snapToObjects="1">
      <p:cViewPr varScale="1">
        <p:scale>
          <a:sx n="70" d="100"/>
          <a:sy n="70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89AC4-A32B-714F-9F96-3D389C63A89A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69939-1E8E-3D4C-93E8-47AEED8C0B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677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69939-1E8E-3D4C-93E8-47AEED8C0B5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5612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69939-1E8E-3D4C-93E8-47AEED8C0B59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292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297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275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3214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9137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5635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4841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9791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7918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562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566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279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462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014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136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704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907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395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E63BDBB-990C-4640-A20A-F8C20DA46A46}" type="datetimeFigureOut">
              <a:rPr lang="fi-FI" smtClean="0"/>
              <a:t>18.6.2018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42348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57350" y="941697"/>
            <a:ext cx="6858000" cy="4716982"/>
          </a:xfrm>
        </p:spPr>
        <p:txBody>
          <a:bodyPr>
            <a:normAutofit/>
          </a:bodyPr>
          <a:lstStyle/>
          <a:p>
            <a:r>
              <a:rPr lang="fi-FI" b="1" dirty="0" smtClean="0"/>
              <a:t>11</a:t>
            </a:r>
            <a:r>
              <a:rPr lang="fi-FI" b="1" dirty="0" smtClean="0"/>
              <a:t>. </a:t>
            </a:r>
            <a:r>
              <a:rPr lang="fi-FI" sz="6600" b="1" dirty="0" smtClean="0"/>
              <a:t>Oppimismotivaatio</a:t>
            </a:r>
            <a:br>
              <a:rPr lang="fi-FI" sz="6600" b="1" dirty="0" smtClean="0"/>
            </a:br>
            <a:r>
              <a:rPr lang="fi-FI" sz="6600" b="1" dirty="0" smtClean="0"/>
              <a:t>ja tehokas </a:t>
            </a:r>
            <a:br>
              <a:rPr lang="fi-FI" sz="6600" b="1" dirty="0" smtClean="0"/>
            </a:br>
            <a:r>
              <a:rPr lang="fi-FI" sz="6600" b="1" dirty="0" smtClean="0"/>
              <a:t>oppiminen</a:t>
            </a:r>
            <a:r>
              <a:rPr lang="fi-FI" sz="6600" b="1" dirty="0" smtClean="0"/>
              <a:t> </a:t>
            </a:r>
            <a:endParaRPr lang="fi-FI" sz="66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(s. 124-133)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Erilaisia tavoiteorientaatiota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fi-FI" dirty="0" smtClean="0"/>
              <a:t>1. </a:t>
            </a:r>
            <a:r>
              <a:rPr lang="fi-FI" dirty="0"/>
              <a:t>Oppimisorientaatio</a:t>
            </a:r>
            <a:endParaRPr lang="fi-FI" dirty="0" smtClean="0"/>
          </a:p>
          <a:p>
            <a:pPr lvl="1"/>
            <a:r>
              <a:rPr lang="fi-FI" dirty="0"/>
              <a:t>pyrkimyksenä lisätä tietoja, taitoja, osaamista sekä/tai ymmärtää opiskeltava </a:t>
            </a:r>
            <a:r>
              <a:rPr lang="fi-FI" dirty="0" smtClean="0"/>
              <a:t>asia</a:t>
            </a:r>
          </a:p>
          <a:p>
            <a:pPr lvl="1"/>
            <a:r>
              <a:rPr lang="fi-FI" dirty="0"/>
              <a:t>sisäinen </a:t>
            </a:r>
            <a:r>
              <a:rPr lang="fi-FI" dirty="0" smtClean="0"/>
              <a:t>motivaatio</a:t>
            </a:r>
          </a:p>
          <a:p>
            <a:pPr marL="0" lvl="0" indent="0">
              <a:buNone/>
            </a:pPr>
            <a:r>
              <a:rPr lang="fi-FI" dirty="0" smtClean="0"/>
              <a:t>2. </a:t>
            </a:r>
            <a:r>
              <a:rPr lang="fi-FI" dirty="0"/>
              <a:t>Suoritus- tai </a:t>
            </a:r>
            <a:r>
              <a:rPr lang="fi-FI" dirty="0" smtClean="0"/>
              <a:t>saavutusorientaatio</a:t>
            </a:r>
          </a:p>
          <a:p>
            <a:pPr lvl="1"/>
            <a:r>
              <a:rPr lang="fi-FI" dirty="0"/>
              <a:t>pyritään saamaan opiskelusta jokin palkkio, esim. hyvä arvosana, stipendi, rahaa </a:t>
            </a:r>
            <a:r>
              <a:rPr lang="fi-FI" dirty="0" smtClean="0"/>
              <a:t>vanhemmilta</a:t>
            </a:r>
          </a:p>
          <a:p>
            <a:pPr lvl="1"/>
            <a:r>
              <a:rPr lang="fi-FI" dirty="0"/>
              <a:t>ulkoinen </a:t>
            </a:r>
            <a:r>
              <a:rPr lang="fi-FI" dirty="0" smtClean="0"/>
              <a:t>motivaatio</a:t>
            </a:r>
          </a:p>
          <a:p>
            <a:pPr marL="0" indent="0">
              <a:buNone/>
            </a:pPr>
            <a:r>
              <a:rPr lang="fi-FI" dirty="0" smtClean="0"/>
              <a:t>3. Välttämisorientaatio</a:t>
            </a:r>
          </a:p>
          <a:p>
            <a:pPr lvl="1"/>
            <a:r>
              <a:rPr lang="fi-FI" dirty="0"/>
              <a:t>opiskellaan siksi, että halutaan välttää epäonnistumista ja toisten </a:t>
            </a:r>
            <a:r>
              <a:rPr lang="fi-FI"/>
              <a:t>negatiivista </a:t>
            </a:r>
            <a:r>
              <a:rPr lang="fi-FI" smtClean="0"/>
              <a:t>palautetta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4. Riippuvuusorientaatio</a:t>
            </a:r>
          </a:p>
          <a:p>
            <a:pPr lvl="1"/>
            <a:r>
              <a:rPr lang="fi-FI" dirty="0"/>
              <a:t>opiskelun ensisijainen tavoite tulla hyväksytyksi ja saada opettajalta tunnustusta, ei itse oppiminen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06015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Tehokas oppiminen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opiskelustrategia = tapa työstää opittavaa </a:t>
            </a:r>
            <a:r>
              <a:rPr lang="fi-FI" dirty="0" smtClean="0"/>
              <a:t>aineista</a:t>
            </a:r>
          </a:p>
          <a:p>
            <a:pPr lvl="0"/>
            <a:r>
              <a:rPr lang="fi-FI" dirty="0"/>
              <a:t>pintasuuntautunut opiskelustrategia = perustuu asioiden toistamiseen ja ulkoa </a:t>
            </a:r>
            <a:r>
              <a:rPr lang="fi-FI" dirty="0" smtClean="0"/>
              <a:t>opetteluun</a:t>
            </a:r>
          </a:p>
          <a:p>
            <a:pPr lvl="0"/>
            <a:r>
              <a:rPr lang="fi-FI" dirty="0"/>
              <a:t>syväsuuntautunut opiskelustrategia = perustuu pyrkimykseen ymmärtää opiskeltavan aineksen keskeiset </a:t>
            </a:r>
            <a:r>
              <a:rPr lang="fi-FI" dirty="0" smtClean="0"/>
              <a:t>sisällöt</a:t>
            </a:r>
          </a:p>
          <a:p>
            <a:pPr lvl="0"/>
            <a:r>
              <a:rPr lang="fi-FI" dirty="0"/>
              <a:t>opiskelumenetelmä = työtapa, jota opiskelija </a:t>
            </a:r>
            <a:r>
              <a:rPr lang="fi-FI" dirty="0" smtClean="0"/>
              <a:t>käyttää</a:t>
            </a:r>
          </a:p>
          <a:p>
            <a:pPr lvl="0"/>
            <a:r>
              <a:rPr lang="fi-FI" dirty="0"/>
              <a:t>tehokkaiden opiskelumenetelmien käyttö keino oppimistulosten </a:t>
            </a:r>
            <a:r>
              <a:rPr lang="fi-FI" dirty="0" smtClean="0"/>
              <a:t>parantamiseen</a:t>
            </a:r>
          </a:p>
        </p:txBody>
      </p:sp>
    </p:spTree>
    <p:extLst>
      <p:ext uri="{BB962C8B-B14F-4D97-AF65-F5344CB8AC3E}">
        <p14:creationId xmlns:p14="http://schemas.microsoft.com/office/powerpoint/2010/main" val="34711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586600"/>
            <a:ext cx="7886700" cy="442949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Mikä listaus voisi olla kyseessä</a:t>
            </a:r>
            <a:r>
              <a:rPr lang="fi-FI" b="1" dirty="0" smtClean="0"/>
              <a:t>?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293494"/>
            <a:ext cx="7886700" cy="4306253"/>
          </a:xfrm>
        </p:spPr>
        <p:txBody>
          <a:bodyPr>
            <a:normAutofit/>
          </a:bodyPr>
          <a:lstStyle/>
          <a:p>
            <a:pPr lvl="0"/>
            <a:r>
              <a:rPr lang="fi-FI" sz="2400" dirty="0" smtClean="0"/>
              <a:t>opitun </a:t>
            </a:r>
            <a:r>
              <a:rPr lang="fi-FI" sz="2400" dirty="0"/>
              <a:t>testaaminen </a:t>
            </a:r>
          </a:p>
          <a:p>
            <a:pPr lvl="0"/>
            <a:r>
              <a:rPr lang="fi-FI" sz="2400" dirty="0"/>
              <a:t>hajautettu harjoittelu</a:t>
            </a:r>
          </a:p>
          <a:p>
            <a:pPr lvl="0"/>
            <a:r>
              <a:rPr lang="fi-FI" sz="2400" dirty="0" err="1"/>
              <a:t>miksi-kysymysten</a:t>
            </a:r>
            <a:r>
              <a:rPr lang="fi-FI" sz="2400" dirty="0"/>
              <a:t> esittäminen</a:t>
            </a:r>
          </a:p>
          <a:p>
            <a:pPr lvl="0"/>
            <a:r>
              <a:rPr lang="fi-FI" sz="2400" dirty="0"/>
              <a:t>oman toimintansa selittäminen</a:t>
            </a:r>
          </a:p>
          <a:p>
            <a:pPr lvl="0"/>
            <a:r>
              <a:rPr lang="fi-FI" sz="2400" dirty="0"/>
              <a:t>yhteenvedot ja tiivistelmät</a:t>
            </a:r>
          </a:p>
          <a:p>
            <a:pPr lvl="0"/>
            <a:r>
              <a:rPr lang="fi-FI" sz="2400" dirty="0"/>
              <a:t>yli- ja alleviivaus</a:t>
            </a:r>
          </a:p>
          <a:p>
            <a:pPr lvl="0"/>
            <a:r>
              <a:rPr lang="fi-FI" sz="2400" dirty="0"/>
              <a:t>muistisäännöt</a:t>
            </a:r>
          </a:p>
          <a:p>
            <a:pPr lvl="0"/>
            <a:r>
              <a:rPr lang="fi-FI" sz="2400" dirty="0"/>
              <a:t>tekstin kuvittaminen mielessä </a:t>
            </a:r>
          </a:p>
          <a:p>
            <a:pPr lvl="0"/>
            <a:r>
              <a:rPr lang="fi-FI" sz="2400" dirty="0"/>
              <a:t>uudelleen lukeminen</a:t>
            </a:r>
          </a:p>
          <a:p>
            <a:pPr lvl="0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72986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Opiskelumenetelmien tehokkuus (</a:t>
            </a:r>
            <a:r>
              <a:rPr lang="fi-FI" b="1" dirty="0" err="1"/>
              <a:t>Dunlosky</a:t>
            </a:r>
            <a:r>
              <a:rPr lang="fi-FI" b="1" dirty="0"/>
              <a:t> ym., 2013)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fi-FI" dirty="0"/>
              <a:t>Erityisen hyödyllisiä opiskelumenetelmiä</a:t>
            </a:r>
            <a:endParaRPr lang="fi-FI" dirty="0" smtClean="0"/>
          </a:p>
          <a:p>
            <a:pPr lvl="0"/>
            <a:r>
              <a:rPr lang="fi-FI" dirty="0"/>
              <a:t>opitun </a:t>
            </a:r>
            <a:r>
              <a:rPr lang="fi-FI" dirty="0" smtClean="0"/>
              <a:t>testaaminen</a:t>
            </a:r>
          </a:p>
          <a:p>
            <a:pPr lvl="0"/>
            <a:r>
              <a:rPr lang="fi-FI" dirty="0"/>
              <a:t>hajautettu </a:t>
            </a:r>
            <a:r>
              <a:rPr lang="fi-FI" dirty="0" smtClean="0"/>
              <a:t>harjoittelu</a:t>
            </a:r>
          </a:p>
          <a:p>
            <a:pPr marL="0" lvl="0" indent="0">
              <a:buNone/>
            </a:pPr>
            <a:r>
              <a:rPr lang="fi-FI" dirty="0"/>
              <a:t>Keskinkertaisen hyödyn opiskelumenetelmiä</a:t>
            </a:r>
            <a:endParaRPr lang="fi-FI" dirty="0" smtClean="0"/>
          </a:p>
          <a:p>
            <a:pPr lvl="0"/>
            <a:r>
              <a:rPr lang="fi-FI" dirty="0" err="1"/>
              <a:t>miksi-kysymysten</a:t>
            </a:r>
            <a:r>
              <a:rPr lang="fi-FI" dirty="0"/>
              <a:t> </a:t>
            </a:r>
            <a:r>
              <a:rPr lang="fi-FI" dirty="0" smtClean="0"/>
              <a:t>esittäminen</a:t>
            </a:r>
          </a:p>
          <a:p>
            <a:pPr lvl="0"/>
            <a:r>
              <a:rPr lang="fi-FI" dirty="0"/>
              <a:t>selittäminen, jossa oppija selittää omaa toimintaansa tehtävää tehdessään tai sitä, kuinka uusi tieto liittyy aiempaan </a:t>
            </a:r>
            <a:r>
              <a:rPr lang="fi-FI" dirty="0" smtClean="0"/>
              <a:t>tietoon</a:t>
            </a:r>
          </a:p>
          <a:p>
            <a:pPr marL="0" lvl="0" indent="0">
              <a:buNone/>
            </a:pPr>
            <a:r>
              <a:rPr lang="fi-FI" dirty="0" smtClean="0"/>
              <a:t>Matalan hyödyn opiskelumenetelmiä</a:t>
            </a:r>
          </a:p>
          <a:p>
            <a:pPr lvl="0"/>
            <a:r>
              <a:rPr lang="fi-FI" dirty="0"/>
              <a:t>yhteenvedot ja </a:t>
            </a:r>
            <a:r>
              <a:rPr lang="fi-FI" dirty="0" smtClean="0"/>
              <a:t>tiivistelmät</a:t>
            </a:r>
          </a:p>
          <a:p>
            <a:pPr lvl="0"/>
            <a:r>
              <a:rPr lang="fi-FI" dirty="0"/>
              <a:t>yli- ja </a:t>
            </a:r>
            <a:r>
              <a:rPr lang="fi-FI" dirty="0" smtClean="0"/>
              <a:t>alleviivaus</a:t>
            </a:r>
          </a:p>
          <a:p>
            <a:pPr lvl="0"/>
            <a:r>
              <a:rPr lang="fi-FI" dirty="0"/>
              <a:t>m</a:t>
            </a:r>
            <a:r>
              <a:rPr lang="fi-FI" dirty="0" smtClean="0"/>
              <a:t>uistisäännöt</a:t>
            </a:r>
          </a:p>
          <a:p>
            <a:pPr lvl="0"/>
            <a:r>
              <a:rPr lang="fi-FI" dirty="0"/>
              <a:t>tekstin kuvittaminen </a:t>
            </a:r>
            <a:r>
              <a:rPr lang="fi-FI" dirty="0" smtClean="0"/>
              <a:t>mielessä</a:t>
            </a:r>
          </a:p>
          <a:p>
            <a:pPr lvl="0"/>
            <a:r>
              <a:rPr lang="fi-FI" dirty="0"/>
              <a:t>uudelleen lukeminen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5578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Opitun testaaminen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Testaa</a:t>
            </a:r>
            <a:r>
              <a:rPr lang="fi-FI" dirty="0"/>
              <a:t>, miten hyvin olet oppinut oppimiseen liittyviä asioita!</a:t>
            </a:r>
          </a:p>
          <a:p>
            <a:r>
              <a:rPr lang="fi-FI" dirty="0" smtClean="0"/>
              <a:t>Käy </a:t>
            </a:r>
            <a:r>
              <a:rPr lang="fi-FI" dirty="0"/>
              <a:t>seuraavat käsitteet läpi joko itseksesi tai kaverin kanssa. </a:t>
            </a:r>
            <a:endParaRPr lang="fi-FI" dirty="0" smtClean="0"/>
          </a:p>
          <a:p>
            <a:r>
              <a:rPr lang="fi-FI" dirty="0" smtClean="0"/>
              <a:t>Varmista</a:t>
            </a:r>
            <a:r>
              <a:rPr lang="fi-FI" dirty="0"/>
              <a:t>, että osaat selittää kaikki alla olevat käsitteet. Käytä tarvittaessa oppikirjaa apuna.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350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505524"/>
            <a:ext cx="7886700" cy="251563"/>
          </a:xfrm>
        </p:spPr>
        <p:txBody>
          <a:bodyPr>
            <a:noAutofit/>
          </a:bodyPr>
          <a:lstStyle/>
          <a:p>
            <a:r>
              <a:rPr lang="fi-FI" sz="2800" b="1" dirty="0"/>
              <a:t>Luku 9 Oppimisen psykologinen perusta</a:t>
            </a:r>
            <a:br>
              <a:rPr lang="fi-FI" sz="2800" b="1" dirty="0"/>
            </a:b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893135"/>
            <a:ext cx="3886200" cy="52838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/>
              <a:t>Oppimisen </a:t>
            </a:r>
            <a:r>
              <a:rPr lang="fi-FI" dirty="0"/>
              <a:t>biologinen </a:t>
            </a:r>
            <a:r>
              <a:rPr lang="fi-FI" dirty="0" smtClean="0"/>
              <a:t>perusta</a:t>
            </a:r>
            <a:endParaRPr lang="fi-FI" dirty="0"/>
          </a:p>
          <a:p>
            <a:pPr lvl="1"/>
            <a:r>
              <a:rPr lang="fi-FI" dirty="0"/>
              <a:t>aivojen plastisuus</a:t>
            </a:r>
          </a:p>
          <a:p>
            <a:pPr lvl="1"/>
            <a:r>
              <a:rPr lang="fi-FI" dirty="0" err="1"/>
              <a:t>hippokampus</a:t>
            </a:r>
            <a:endParaRPr lang="fi-FI" dirty="0"/>
          </a:p>
          <a:p>
            <a:pPr lvl="1"/>
            <a:r>
              <a:rPr lang="fi-FI" dirty="0"/>
              <a:t>otsalohkot</a:t>
            </a:r>
          </a:p>
          <a:p>
            <a:pPr lvl="1"/>
            <a:r>
              <a:rPr lang="fi-FI" dirty="0"/>
              <a:t>vireys</a:t>
            </a:r>
          </a:p>
          <a:p>
            <a:pPr lvl="1"/>
            <a:r>
              <a:rPr lang="fi-FI" dirty="0"/>
              <a:t>temperamentti</a:t>
            </a:r>
          </a:p>
          <a:p>
            <a:pPr marL="0" indent="0">
              <a:buNone/>
            </a:pPr>
            <a:r>
              <a:rPr lang="fi-FI" dirty="0"/>
              <a:t>Oppimisen kognitiivinen </a:t>
            </a:r>
            <a:r>
              <a:rPr lang="fi-FI" dirty="0" smtClean="0"/>
              <a:t>perusta</a:t>
            </a:r>
            <a:endParaRPr lang="fi-FI" dirty="0"/>
          </a:p>
          <a:p>
            <a:pPr lvl="1"/>
            <a:r>
              <a:rPr lang="fi-FI" dirty="0"/>
              <a:t>kognitiivisen psykologian oppimiskäsitys</a:t>
            </a:r>
          </a:p>
          <a:p>
            <a:pPr lvl="1"/>
            <a:r>
              <a:rPr lang="fi-FI" dirty="0"/>
              <a:t>skeema</a:t>
            </a:r>
          </a:p>
          <a:p>
            <a:pPr lvl="1"/>
            <a:r>
              <a:rPr lang="fi-FI" dirty="0"/>
              <a:t>metakognitio</a:t>
            </a:r>
          </a:p>
          <a:p>
            <a:pPr lvl="1"/>
            <a:r>
              <a:rPr lang="fi-FI" dirty="0"/>
              <a:t>valikoiva tarkkaavaisuus</a:t>
            </a:r>
          </a:p>
          <a:p>
            <a:pPr lvl="1"/>
            <a:r>
              <a:rPr lang="fi-FI" dirty="0"/>
              <a:t>jaettu tarkkaavaisuus</a:t>
            </a:r>
          </a:p>
          <a:p>
            <a:pPr lvl="1"/>
            <a:r>
              <a:rPr lang="fi-FI" dirty="0"/>
              <a:t>impulssikontrolli</a:t>
            </a:r>
          </a:p>
          <a:p>
            <a:pPr lvl="1"/>
            <a:r>
              <a:rPr lang="fi-FI" dirty="0"/>
              <a:t>muisti: aistimuisti, työmuisti, pitkäkestoinen muisti</a:t>
            </a:r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893135"/>
            <a:ext cx="3886200" cy="52838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Oppimisen sosiokulttuurinen perusta</a:t>
            </a:r>
          </a:p>
          <a:p>
            <a:pPr lvl="1"/>
            <a:r>
              <a:rPr lang="fi-FI" dirty="0"/>
              <a:t>sosiokulttuurisen psykologian oppimiskäsitys</a:t>
            </a:r>
          </a:p>
          <a:p>
            <a:pPr lvl="1"/>
            <a:r>
              <a:rPr lang="fi-FI" dirty="0"/>
              <a:t>identiteetti</a:t>
            </a:r>
          </a:p>
          <a:p>
            <a:pPr lvl="1"/>
            <a:r>
              <a:rPr lang="fi-FI" dirty="0" err="1"/>
              <a:t>toimijuus</a:t>
            </a:r>
            <a:endParaRPr lang="fi-FI" dirty="0"/>
          </a:p>
          <a:p>
            <a:pPr lvl="1"/>
            <a:r>
              <a:rPr lang="fi-FI" dirty="0"/>
              <a:t>laajennettu muisti</a:t>
            </a:r>
          </a:p>
          <a:p>
            <a:pPr lvl="1"/>
            <a:r>
              <a:rPr lang="fi-FI" dirty="0"/>
              <a:t>ajattelun hajauttaminen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Oppimisympäristöt</a:t>
            </a:r>
          </a:p>
          <a:p>
            <a:pPr lvl="1"/>
            <a:r>
              <a:rPr lang="fi-FI" dirty="0"/>
              <a:t>fyysinen oppimisympäristö</a:t>
            </a:r>
          </a:p>
          <a:p>
            <a:pPr lvl="1"/>
            <a:r>
              <a:rPr lang="fi-FI" dirty="0"/>
              <a:t>tekninen oppimisympäristö</a:t>
            </a:r>
          </a:p>
          <a:p>
            <a:pPr lvl="1"/>
            <a:r>
              <a:rPr lang="fi-FI" dirty="0"/>
              <a:t>psyykkinen oppimisympäristö</a:t>
            </a:r>
          </a:p>
          <a:p>
            <a:pPr lvl="1"/>
            <a:r>
              <a:rPr lang="fi-FI" dirty="0"/>
              <a:t>sosiaalinen oppimisympäristö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3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685059"/>
            <a:ext cx="7886700" cy="251563"/>
          </a:xfrm>
        </p:spPr>
        <p:txBody>
          <a:bodyPr>
            <a:noAutofit/>
          </a:bodyPr>
          <a:lstStyle/>
          <a:p>
            <a:r>
              <a:rPr lang="fi-FI" sz="2800" b="1" dirty="0"/>
              <a:t>Luku 10 Oppimisen lajit</a:t>
            </a:r>
            <a:br>
              <a:rPr lang="fi-FI" sz="2800" b="1" dirty="0"/>
            </a:b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042547"/>
            <a:ext cx="3886200" cy="5283828"/>
          </a:xfrm>
        </p:spPr>
        <p:txBody>
          <a:bodyPr>
            <a:normAutofit/>
          </a:bodyPr>
          <a:lstStyle/>
          <a:p>
            <a:pPr lvl="0"/>
            <a:r>
              <a:rPr lang="fi-FI" sz="2400" dirty="0" err="1" smtClean="0"/>
              <a:t>habituaatio</a:t>
            </a:r>
            <a:endParaRPr lang="fi-FI" sz="2400" dirty="0"/>
          </a:p>
          <a:p>
            <a:pPr lvl="0"/>
            <a:r>
              <a:rPr lang="fi-FI" sz="2400" dirty="0"/>
              <a:t>klassinen ehdollistuminen</a:t>
            </a:r>
          </a:p>
          <a:p>
            <a:pPr lvl="0"/>
            <a:r>
              <a:rPr lang="fi-FI" sz="2400" dirty="0"/>
              <a:t>ehdoton refleksi</a:t>
            </a:r>
          </a:p>
          <a:p>
            <a:pPr lvl="0"/>
            <a:r>
              <a:rPr lang="fi-FI" sz="2400" dirty="0"/>
              <a:t>neutraali ärsyke</a:t>
            </a:r>
          </a:p>
          <a:p>
            <a:pPr lvl="0"/>
            <a:r>
              <a:rPr lang="fi-FI" sz="2400" dirty="0"/>
              <a:t>ehdollinen ärsyke</a:t>
            </a:r>
          </a:p>
          <a:p>
            <a:pPr lvl="0"/>
            <a:r>
              <a:rPr lang="fi-FI" sz="2400" dirty="0"/>
              <a:t>ehdollinen refleksi</a:t>
            </a:r>
          </a:p>
          <a:p>
            <a:pPr lvl="0"/>
            <a:r>
              <a:rPr lang="fi-FI" sz="2400" dirty="0"/>
              <a:t>ärsykkeen </a:t>
            </a:r>
            <a:r>
              <a:rPr lang="fi-FI" sz="2400" dirty="0" smtClean="0"/>
              <a:t>yleistyminen</a:t>
            </a:r>
          </a:p>
          <a:p>
            <a:r>
              <a:rPr lang="fi-FI" sz="2400" dirty="0"/>
              <a:t>ärsykkeen erottelu</a:t>
            </a:r>
          </a:p>
          <a:p>
            <a:pPr marL="0" lvl="0" indent="0">
              <a:buNone/>
            </a:pPr>
            <a:endParaRPr lang="fi-FI" sz="2400" dirty="0"/>
          </a:p>
          <a:p>
            <a:endParaRPr lang="fi-FI" sz="24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1031623"/>
            <a:ext cx="3886200" cy="5283828"/>
          </a:xfrm>
        </p:spPr>
        <p:txBody>
          <a:bodyPr>
            <a:normAutofit/>
          </a:bodyPr>
          <a:lstStyle/>
          <a:p>
            <a:pPr lvl="0"/>
            <a:r>
              <a:rPr lang="fi-FI" sz="2400" dirty="0" smtClean="0"/>
              <a:t>ehdollisen </a:t>
            </a:r>
            <a:r>
              <a:rPr lang="fi-FI" sz="2400" dirty="0"/>
              <a:t>refleksin sammuminen</a:t>
            </a:r>
          </a:p>
          <a:p>
            <a:pPr lvl="0"/>
            <a:r>
              <a:rPr lang="fi-FI" sz="2400" dirty="0"/>
              <a:t>välineellinen ehdollistuminen</a:t>
            </a:r>
          </a:p>
          <a:p>
            <a:pPr lvl="0"/>
            <a:r>
              <a:rPr lang="fi-FI" sz="2400" dirty="0"/>
              <a:t>välineellinen ehdollistaminen</a:t>
            </a:r>
          </a:p>
          <a:p>
            <a:pPr lvl="0"/>
            <a:r>
              <a:rPr lang="fi-FI" sz="2400" dirty="0"/>
              <a:t>vahvistaminen</a:t>
            </a:r>
          </a:p>
          <a:p>
            <a:pPr lvl="0"/>
            <a:r>
              <a:rPr lang="fi-FI" sz="2400" dirty="0"/>
              <a:t>sosiaalisen oppimisen teoria</a:t>
            </a:r>
          </a:p>
          <a:p>
            <a:pPr lvl="0"/>
            <a:r>
              <a:rPr lang="fi-FI" sz="2400" dirty="0"/>
              <a:t>mallioppiminen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31992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Käsitys itsestä oppijana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käsitys itsestä oppijana muodostuu kokemusten </a:t>
            </a:r>
            <a:r>
              <a:rPr lang="fi-FI" dirty="0" smtClean="0"/>
              <a:t>pohjalta</a:t>
            </a:r>
          </a:p>
          <a:p>
            <a:pPr lvl="0"/>
            <a:r>
              <a:rPr lang="fi-FI" dirty="0"/>
              <a:t>vaikuttavat esim</a:t>
            </a:r>
            <a:r>
              <a:rPr lang="fi-FI" dirty="0" smtClean="0"/>
              <a:t>.</a:t>
            </a:r>
          </a:p>
          <a:p>
            <a:pPr lvl="1"/>
            <a:r>
              <a:rPr lang="fi-FI" dirty="0"/>
              <a:t>skeemat itsestä oppijana ja </a:t>
            </a:r>
            <a:r>
              <a:rPr lang="fi-FI" dirty="0" smtClean="0"/>
              <a:t>oppiaineesta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unteet</a:t>
            </a:r>
          </a:p>
          <a:p>
            <a:pPr lvl="1"/>
            <a:r>
              <a:rPr lang="fi-FI" dirty="0"/>
              <a:t>onnistumiset tai epäonnistumiset</a:t>
            </a:r>
            <a:endParaRPr lang="fi-FI" dirty="0" smtClean="0"/>
          </a:p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Käsitys itsestä oppijana (</a:t>
            </a:r>
            <a:r>
              <a:rPr lang="fi-FI" b="1" dirty="0" err="1"/>
              <a:t>Dweck</a:t>
            </a:r>
            <a:r>
              <a:rPr lang="fi-FI" b="1" dirty="0"/>
              <a:t>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opiskelumenestystä selittää pitkälti ihmisen omaksuma ajattelutapa (= mitä ajattelee älyllisten kykyjen ja lahjakkuuden luonteesta</a:t>
            </a:r>
            <a:r>
              <a:rPr lang="fi-FI" dirty="0" smtClean="0"/>
              <a:t>)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i-FI" dirty="0"/>
              <a:t>muuttumaton ajattelutapa</a:t>
            </a:r>
          </a:p>
          <a:p>
            <a:pPr lvl="1"/>
            <a:r>
              <a:rPr lang="fi-FI" dirty="0"/>
              <a:t>lahjakkuus ja älykkyys ovat synnynnäisiä ominaisuuksia, joita ei voi kehittää</a:t>
            </a:r>
          </a:p>
          <a:p>
            <a:pPr lvl="1"/>
            <a:r>
              <a:rPr lang="fi-FI" dirty="0"/>
              <a:t>tyypillinen opiskelustrategia: asioiden toistaminen ja ulkoa </a:t>
            </a:r>
            <a:r>
              <a:rPr lang="fi-FI" dirty="0" smtClean="0"/>
              <a:t>opettelu</a:t>
            </a:r>
            <a:endParaRPr lang="fi-FI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fi-FI" dirty="0" smtClean="0"/>
              <a:t>kasvun </a:t>
            </a:r>
            <a:r>
              <a:rPr lang="fi-FI" dirty="0" smtClean="0"/>
              <a:t>ajattelutapa</a:t>
            </a:r>
          </a:p>
          <a:p>
            <a:pPr lvl="1"/>
            <a:r>
              <a:rPr lang="fi-FI" dirty="0"/>
              <a:t>älykkyyttä ja lahjakkuutta voi </a:t>
            </a:r>
            <a:r>
              <a:rPr lang="fi-FI" dirty="0" smtClean="0"/>
              <a:t>kehittää</a:t>
            </a:r>
          </a:p>
          <a:p>
            <a:pPr lvl="1"/>
            <a:r>
              <a:rPr lang="fi-FI" dirty="0"/>
              <a:t>tyypillinen opiskelustrategia: opiskeltavan aineksen ymmärtämiseen pyrkiminen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98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Oppimismotivaatio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motivaatio, joka muodostuu kaikista niistä motiiveista, jotka vaikuttavat yksilön haluun </a:t>
            </a:r>
            <a:r>
              <a:rPr lang="fi-FI" dirty="0" smtClean="0"/>
              <a:t>oppia</a:t>
            </a:r>
          </a:p>
          <a:p>
            <a:pPr lvl="0"/>
            <a:r>
              <a:rPr lang="fi-FI" dirty="0"/>
              <a:t>sisäinen motivaatio = ihminen toimii omasta tahdostaan, toiminta itsessään </a:t>
            </a:r>
            <a:r>
              <a:rPr lang="fi-FI" dirty="0" smtClean="0"/>
              <a:t>palkitsevaa</a:t>
            </a:r>
          </a:p>
          <a:p>
            <a:pPr lvl="0"/>
            <a:r>
              <a:rPr lang="fi-FI" dirty="0"/>
              <a:t>ulkoinen motivaatio = motivaatio riippuvainen ympäristöstä, toimintaa tähtää esim. palkkioiden saavuttamiseen</a:t>
            </a:r>
            <a:endParaRPr lang="fi-FI" dirty="0" smtClean="0"/>
          </a:p>
          <a:p>
            <a:pPr lvl="0"/>
            <a:r>
              <a:rPr lang="fi-FI" dirty="0" err="1"/>
              <a:t>amotivaatio</a:t>
            </a:r>
            <a:r>
              <a:rPr lang="fi-FI" dirty="0"/>
              <a:t> = tila, jossa ihminen ei ole kiinnostunut tekemään mitään</a:t>
            </a:r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Itseohjautuvuusteoria (</a:t>
            </a:r>
            <a:r>
              <a:rPr lang="fi-FI" b="1" dirty="0" err="1"/>
              <a:t>Ryan</a:t>
            </a:r>
            <a:r>
              <a:rPr lang="fi-FI" b="1" dirty="0"/>
              <a:t> &amp; </a:t>
            </a:r>
            <a:r>
              <a:rPr lang="fi-FI" b="1" dirty="0" err="1"/>
              <a:t>Deci</a:t>
            </a:r>
            <a:r>
              <a:rPr lang="fi-FI" b="1" dirty="0"/>
              <a:t>)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psykologisten tarpeiden täyttäminen tärkeää tehokkaan oppimisen ja sisäisen motivaation kannalta</a:t>
            </a:r>
            <a:endParaRPr lang="fi-FI" dirty="0" smtClean="0"/>
          </a:p>
          <a:p>
            <a:pPr lvl="0"/>
            <a:r>
              <a:rPr lang="fi-FI" dirty="0"/>
              <a:t>psykologisia </a:t>
            </a:r>
            <a:r>
              <a:rPr lang="fi-FI" dirty="0" smtClean="0"/>
              <a:t>tarpeita </a:t>
            </a:r>
            <a:endParaRPr lang="fi-FI" sz="2000" dirty="0"/>
          </a:p>
          <a:p>
            <a:pPr marL="914400" lvl="1" indent="-457200">
              <a:buFont typeface="+mj-lt"/>
              <a:buAutoNum type="arabicPeriod"/>
            </a:pPr>
            <a:r>
              <a:rPr lang="fi-FI" dirty="0"/>
              <a:t>autonomia: kokemus siitä, että pystyy itse vaikuttamaan toimintaansa ja saavuttamaan tavoitteita; parantaa kognitiivista toimintaa ja </a:t>
            </a:r>
            <a:r>
              <a:rPr lang="fi-FI" dirty="0" smtClean="0"/>
              <a:t>oppimista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/>
              <a:t>osaaminen (kompetenssi): kokemus siitä, että pystyy saamaan asioita aikaiseksi; kyky tarttua uusiin ja riittävän haastaviin tehtäviin </a:t>
            </a:r>
            <a:endParaRPr lang="fi-FI" dirty="0" smtClean="0"/>
          </a:p>
          <a:p>
            <a:pPr marL="914400" lvl="1" indent="-457200">
              <a:buFont typeface="+mj-lt"/>
              <a:buAutoNum type="arabicPeriod"/>
            </a:pPr>
            <a:r>
              <a:rPr lang="fi-FI" dirty="0"/>
              <a:t>yhteenkuuluvuus: tarve ja kokemus saada yhteys toisiin ihmisiin, olla osa ryhmää ja vaikuttaa</a:t>
            </a:r>
          </a:p>
        </p:txBody>
      </p:sp>
    </p:spTree>
    <p:extLst>
      <p:ext uri="{BB962C8B-B14F-4D97-AF65-F5344CB8AC3E}">
        <p14:creationId xmlns:p14="http://schemas.microsoft.com/office/powerpoint/2010/main" val="3500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Virtaus eli </a:t>
            </a:r>
            <a:r>
              <a:rPr lang="fi-FI" b="1" dirty="0" err="1"/>
              <a:t>flow</a:t>
            </a:r>
            <a:r>
              <a:rPr lang="fi-FI" b="1" dirty="0"/>
              <a:t> (</a:t>
            </a:r>
            <a:r>
              <a:rPr lang="fi-FI" b="1" dirty="0" err="1"/>
              <a:t>Csikszentmihályi</a:t>
            </a:r>
            <a:r>
              <a:rPr lang="fi-FI" b="1" dirty="0"/>
              <a:t>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sisäisen motivaation </a:t>
            </a:r>
            <a:r>
              <a:rPr lang="fi-FI" dirty="0" smtClean="0"/>
              <a:t>ilmentymä</a:t>
            </a:r>
          </a:p>
          <a:p>
            <a:pPr lvl="0"/>
            <a:r>
              <a:rPr lang="fi-FI" dirty="0"/>
              <a:t>tila, jossa toiminta sujuu suunnattoman helposti; täydellistä tehtävään </a:t>
            </a:r>
            <a:r>
              <a:rPr lang="fi-FI" dirty="0" smtClean="0"/>
              <a:t>uppoamista</a:t>
            </a:r>
          </a:p>
          <a:p>
            <a:pPr lvl="0"/>
            <a:r>
              <a:rPr lang="fi-FI" dirty="0" err="1"/>
              <a:t>flow-tila</a:t>
            </a:r>
            <a:r>
              <a:rPr lang="fi-FI" dirty="0"/>
              <a:t> on saavutettavissa, jos tehtävä on haastava ja ihminen uskoo tehtävästä selviytymiseensä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361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Oppimismotivaatioon vaikuttavia tekijöitä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sisäinen motivaatio vs. ulkoinen </a:t>
            </a:r>
            <a:r>
              <a:rPr lang="fi-FI" dirty="0" smtClean="0"/>
              <a:t>motivaatio</a:t>
            </a:r>
          </a:p>
          <a:p>
            <a:pPr lvl="0"/>
            <a:r>
              <a:rPr lang="fi-FI" dirty="0"/>
              <a:t>aiemmat samankaltaiset oppimiskokemukset ja niiden pohjalta tapahtuva ennakointi </a:t>
            </a:r>
            <a:r>
              <a:rPr lang="fi-FI" dirty="0" smtClean="0"/>
              <a:t>onnistumisesta/epäonnistumisesta</a:t>
            </a:r>
          </a:p>
          <a:p>
            <a:pPr lvl="0"/>
            <a:r>
              <a:rPr lang="fi-FI" dirty="0"/>
              <a:t>pystyvyysuskomukset = omaan itseen ja suoriutumiseen liittyviä </a:t>
            </a:r>
            <a:r>
              <a:rPr lang="fi-FI" dirty="0" smtClean="0"/>
              <a:t>uskomuksia</a:t>
            </a:r>
          </a:p>
          <a:p>
            <a:pPr lvl="0"/>
            <a:r>
              <a:rPr lang="fi-FI" dirty="0"/>
              <a:t>tavoitteiden laatiminen ja </a:t>
            </a:r>
            <a:r>
              <a:rPr lang="fi-FI" dirty="0" smtClean="0"/>
              <a:t>tiedostaminen</a:t>
            </a:r>
          </a:p>
          <a:p>
            <a:pPr lvl="0"/>
            <a:r>
              <a:rPr lang="fi-FI" dirty="0"/>
              <a:t>taito asettaa asiat </a:t>
            </a:r>
            <a:r>
              <a:rPr lang="fi-FI" dirty="0" smtClean="0"/>
              <a:t>tärkeysjärjestykseen</a:t>
            </a:r>
          </a:p>
          <a:p>
            <a:pPr lvl="0"/>
            <a:r>
              <a:rPr lang="fi-FI" dirty="0"/>
              <a:t>välitavoitteiden asettaminen</a:t>
            </a:r>
          </a:p>
        </p:txBody>
      </p:sp>
    </p:spTree>
    <p:extLst>
      <p:ext uri="{BB962C8B-B14F-4D97-AF65-F5344CB8AC3E}">
        <p14:creationId xmlns:p14="http://schemas.microsoft.com/office/powerpoint/2010/main" val="198198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Tavoiteorientaatiot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oppimiseen ja suoriutumiseen liittyviä </a:t>
            </a:r>
            <a:r>
              <a:rPr lang="fi-FI" dirty="0" smtClean="0"/>
              <a:t>suuntautumistapoja</a:t>
            </a:r>
          </a:p>
          <a:p>
            <a:pPr lvl="0"/>
            <a:r>
              <a:rPr lang="fi-FI" dirty="0" err="1"/>
              <a:t>motivationaalisia</a:t>
            </a:r>
            <a:r>
              <a:rPr lang="fi-FI" dirty="0"/>
              <a:t> tavoitteita, motivaation eri </a:t>
            </a:r>
            <a:r>
              <a:rPr lang="fi-FI" dirty="0" smtClean="0"/>
              <a:t>lähteitä</a:t>
            </a:r>
          </a:p>
          <a:p>
            <a:pPr lvl="0"/>
            <a:r>
              <a:rPr lang="fi-FI" dirty="0"/>
              <a:t>tavoiteorientaatiot vaihtelevat yleensä samalla henkilöllä oppiaineesta, tehtävästä ja tilanteesta </a:t>
            </a:r>
            <a:r>
              <a:rPr lang="fi-FI" dirty="0" smtClean="0"/>
              <a:t>riippuen</a:t>
            </a:r>
          </a:p>
        </p:txBody>
      </p:sp>
    </p:spTree>
    <p:extLst>
      <p:ext uri="{BB962C8B-B14F-4D97-AF65-F5344CB8AC3E}">
        <p14:creationId xmlns:p14="http://schemas.microsoft.com/office/powerpoint/2010/main" val="27830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yvyys">
  <a:themeElements>
    <a:clrScheme name="Syvyys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Syvyy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yvyy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TM04033923[[fn=Syvyys]]</Template>
  <TotalTime>263</TotalTime>
  <Words>614</Words>
  <Application>Microsoft Office PowerPoint</Application>
  <PresentationFormat>Näytössä katseltava diaesitys (4:3)</PresentationFormat>
  <Paragraphs>130</Paragraphs>
  <Slides>16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0" baseType="lpstr">
      <vt:lpstr>Arial</vt:lpstr>
      <vt:lpstr>Calibri</vt:lpstr>
      <vt:lpstr>Corbel</vt:lpstr>
      <vt:lpstr>Syvyys</vt:lpstr>
      <vt:lpstr>11. Oppimismotivaatio ja tehokas  oppiminen </vt:lpstr>
      <vt:lpstr>Käsitys itsestä oppijana</vt:lpstr>
      <vt:lpstr>Käsitys itsestä oppijana (Dweck)</vt:lpstr>
      <vt:lpstr>PowerPoint-esitys</vt:lpstr>
      <vt:lpstr>Oppimismotivaatio</vt:lpstr>
      <vt:lpstr>Itseohjautuvuusteoria (Ryan &amp; Deci) </vt:lpstr>
      <vt:lpstr>Virtaus eli flow (Csikszentmihályi)</vt:lpstr>
      <vt:lpstr>Oppimismotivaatioon vaikuttavia tekijöitä</vt:lpstr>
      <vt:lpstr>Tavoiteorientaatiot</vt:lpstr>
      <vt:lpstr>Erilaisia tavoiteorientaatiota</vt:lpstr>
      <vt:lpstr>Tehokas oppiminen</vt:lpstr>
      <vt:lpstr>Mikä listaus voisi olla kyseessä?</vt:lpstr>
      <vt:lpstr>Opiskelumenetelmien tehokkuus (Dunlosky ym., 2013)</vt:lpstr>
      <vt:lpstr>Opitun testaaminen</vt:lpstr>
      <vt:lpstr>Luku 9 Oppimisen psykologinen perusta </vt:lpstr>
      <vt:lpstr>Luku 10 Oppimisen lajit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Vaurula Nina</cp:lastModifiedBy>
  <cp:revision>74</cp:revision>
  <dcterms:created xsi:type="dcterms:W3CDTF">2016-04-22T12:08:07Z</dcterms:created>
  <dcterms:modified xsi:type="dcterms:W3CDTF">2018-06-18T08:18:33Z</dcterms:modified>
</cp:coreProperties>
</file>