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88" r:id="rId5"/>
    <p:sldId id="260" r:id="rId6"/>
    <p:sldId id="262" r:id="rId7"/>
    <p:sldId id="290" r:id="rId8"/>
    <p:sldId id="289" r:id="rId9"/>
    <p:sldId id="282" r:id="rId10"/>
    <p:sldId id="263" r:id="rId11"/>
    <p:sldId id="264" r:id="rId12"/>
    <p:sldId id="265" r:id="rId13"/>
    <p:sldId id="266" r:id="rId14"/>
    <p:sldId id="287" r:id="rId15"/>
    <p:sldId id="267" r:id="rId16"/>
    <p:sldId id="292" r:id="rId17"/>
    <p:sldId id="268" r:id="rId18"/>
    <p:sldId id="270" r:id="rId19"/>
    <p:sldId id="276" r:id="rId20"/>
    <p:sldId id="272" r:id="rId21"/>
    <p:sldId id="274" r:id="rId22"/>
    <p:sldId id="275" r:id="rId23"/>
    <p:sldId id="291" r:id="rId24"/>
    <p:sldId id="277" r:id="rId25"/>
    <p:sldId id="278" r:id="rId26"/>
    <p:sldId id="280" r:id="rId27"/>
    <p:sldId id="281" r:id="rId28"/>
    <p:sldId id="283" r:id="rId29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2647" autoAdjust="0"/>
  </p:normalViewPr>
  <p:slideViewPr>
    <p:cSldViewPr>
      <p:cViewPr varScale="1">
        <p:scale>
          <a:sx n="62" d="100"/>
          <a:sy n="62" d="100"/>
        </p:scale>
        <p:origin x="6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5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DB365-134D-4095-A666-6952E88B4773}" type="datetimeFigureOut">
              <a:rPr lang="fi-FI" smtClean="0"/>
              <a:pPr/>
              <a:t>23.4.2024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DC6DA-A6A4-43CA-A934-38183A9448D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562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E6BF-6C25-430B-9BFF-9CACF82FBD13}" type="datetimeFigureOut">
              <a:rPr lang="fi-FI" smtClean="0"/>
              <a:pPr/>
              <a:t>23.4.2024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F62A-0DA5-46C0-BC08-00E9DDC5D6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143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472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82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633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0504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942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669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378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145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669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465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39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6257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315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256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092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077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4976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7851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7842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8624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423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33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69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986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369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09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801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47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2A8-E240-C44B-AF9A-B04B81F9D707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8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09D9-6A80-5B40-B8C2-C0494838FEF7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0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3DFC-D07E-A044-A1C6-33A5C4E1FAF4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AF13-7E01-B34F-912E-C5310AE44D35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43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7A67-B665-794C-8649-22B6C77EE1D7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02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4283-301A-0244-B4B8-5128B40BD4F5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0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EB24-2168-7647-A813-34A592FFE1D2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5B60-9278-B141-861E-0FBCCDE3F490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9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34B5-CC62-534B-B100-05BFEE3EE1C5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75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400-8413-F043-B93C-FCC014F68B85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6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B921-A4A5-D846-A223-EBD033D4C526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0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99C8-4FBA-DB4E-810A-6AA49D08B581}" type="datetime1">
              <a:rPr lang="fi-FI" smtClean="0"/>
              <a:pPr/>
              <a:t>23.4.2024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4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lioppilastutkinto.fi/ylioppilastutkinto/kokelaille" TargetMode="External"/><Relationship Id="rId4" Type="http://schemas.openxmlformats.org/officeDocument/2006/relationships/hyperlink" Target="https://www.ylioppilastutkinto.fi/images/sivuston_tiedostot/Ohjeet/Yleiset/liite_2-ohje_kokelaan_tietokoneesta_2019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intopolku.fi/konfo/fi/sivu/korkeakoulujen-yhteishaku" TargetMode="External"/><Relationship Id="rId4" Type="http://schemas.openxmlformats.org/officeDocument/2006/relationships/hyperlink" Target="https://ilmo.ylioppilastutkinto.fi/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Ylioppilaskirjoitukset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Seuraava </a:t>
            </a:r>
            <a:r>
              <a:rPr lang="fi-FI" b="1"/>
              <a:t>kirjoituskerta syksy 2024</a:t>
            </a:r>
            <a:endParaRPr lang="fi-FI" b="1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14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Osallistumisoikeus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I Lukion opiskelija </a:t>
            </a:r>
          </a:p>
          <a:p>
            <a:pPr lvl="1"/>
            <a:r>
              <a:rPr lang="fi-FI" altLang="fi-FI" sz="2000" dirty="0">
                <a:latin typeface="Arial"/>
                <a:cs typeface="Arial"/>
              </a:rPr>
              <a:t>Oikeus osallistua, kun ennen kokeeseen osallistumista opiskellut vähintään asianomaisen oppiaineen pakolliset opinnot.  </a:t>
            </a:r>
            <a:endParaRPr lang="fi-FI" altLang="fi-FI" sz="2000" dirty="0">
              <a:latin typeface="Arial" charset="0"/>
              <a:cs typeface="Arial" charset="0"/>
            </a:endParaRP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Reaaliaineessa, jossa ei yhtään pakollista opintojaksoa, on opiskeltava kaksi kurssia, 4 opintopistettä (esim. psykologia). 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Voi osallistua myös hyväksytyn tai hylätyn kokeen uusijana.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II Yo-tutkinnon suorittanut 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Voi täydentää tutkintoa uusilla oppiaineilla tai eritasoisella kokeella jo suoritetussa oppiaineessa.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Voi osallistua hyväksytyn tai hylätyn kokeen uusijana. </a:t>
            </a:r>
          </a:p>
          <a:p>
            <a:pPr marL="457200" lvl="1" indent="0"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 </a:t>
            </a:r>
            <a:endParaRPr lang="fi-FI" altLang="fi-FI" dirty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 </a:t>
            </a:r>
            <a:endParaRPr lang="fi-FI" altLang="fi-FI" dirty="0">
              <a:latin typeface="Arial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44648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Osallistumisoikeus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III Ammatillisen perustutkinnon suorittanut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Oikeus osallistua kokeisiin, jos tutkinto on edellyttänyt vähintään kahden ja puolen vuoden opintoja. 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IV Ammatillista perustutkintoa suorittava yhdistelmäopiskelija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Voi osallistua ylioppilastutkintoon opintojen ollessa vielä kesken. Edellytetään vähintään 90 </a:t>
            </a:r>
            <a:r>
              <a:rPr lang="fi-FI" altLang="fi-FI" sz="2000" dirty="0" err="1">
                <a:latin typeface="Arial" charset="0"/>
                <a:cs typeface="Arial" charset="0"/>
              </a:rPr>
              <a:t>osp</a:t>
            </a:r>
            <a:r>
              <a:rPr lang="fi-FI" altLang="fi-FI" sz="2000" dirty="0">
                <a:latin typeface="Arial" charset="0"/>
                <a:cs typeface="Arial" charset="0"/>
              </a:rPr>
              <a:t> ammatillisia opintoja ennen tutkintoon osallistumista. </a:t>
            </a: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49401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Ilmoittautuminen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altLang="fi-FI" dirty="0"/>
              <a:t>Henkilökohtainen kirjallinen ilmoittautuminen tai Wilma-ilmoittautumislomake jokaiseen tutkintokertaan erikseen.</a:t>
            </a:r>
          </a:p>
          <a:p>
            <a:r>
              <a:rPr lang="fi-FI" altLang="fi-FI" dirty="0"/>
              <a:t>Tarkista reaaliaineiden koepäivät: voit tehdä yhtenä koepäivänä yhden kokeen.</a:t>
            </a:r>
          </a:p>
          <a:p>
            <a:r>
              <a:rPr lang="fi-FI" altLang="fi-FI" dirty="0">
                <a:cs typeface="Calibri"/>
              </a:rPr>
              <a:t>Ilmoittautuminen on sitova.</a:t>
            </a:r>
          </a:p>
          <a:p>
            <a:r>
              <a:rPr lang="fi-FI" altLang="fi-FI" dirty="0"/>
              <a:t>Kevään kirjoituksiin ilmoittaudutaan marraskuussa.</a:t>
            </a:r>
            <a:endParaRPr lang="fi-FI" altLang="fi-FI" dirty="0">
              <a:cs typeface="Calibri"/>
            </a:endParaRPr>
          </a:p>
          <a:p>
            <a:r>
              <a:rPr lang="fi-FI" altLang="fi-FI" dirty="0"/>
              <a:t>Syksyn kirjoituksiin ilmoittaudutaan toukokuussa</a:t>
            </a: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09145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Syksyn 2024 koepäivät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altLang="fi-FI" sz="2000" dirty="0">
              <a:latin typeface="Arial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97765"/>
              </p:ext>
            </p:extLst>
          </p:nvPr>
        </p:nvGraphicFramePr>
        <p:xfrm>
          <a:off x="1043608" y="1553847"/>
          <a:ext cx="7643193" cy="5155112"/>
        </p:xfrm>
        <a:graphic>
          <a:graphicData uri="http://schemas.openxmlformats.org/drawingml/2006/table">
            <a:tbl>
              <a:tblPr/>
              <a:tblGrid>
                <a:gridCol w="927901">
                  <a:extLst>
                    <a:ext uri="{9D8B030D-6E8A-4147-A177-3AD203B41FA5}">
                      <a16:colId xmlns:a16="http://schemas.microsoft.com/office/drawing/2014/main" val="3768796403"/>
                    </a:ext>
                  </a:extLst>
                </a:gridCol>
                <a:gridCol w="6715292">
                  <a:extLst>
                    <a:ext uri="{9D8B030D-6E8A-4147-A177-3AD203B41FA5}">
                      <a16:colId xmlns:a16="http://schemas.microsoft.com/office/drawing/2014/main" val="2925617836"/>
                    </a:ext>
                  </a:extLst>
                </a:gridCol>
              </a:tblGrid>
              <a:tr h="497527">
                <a:tc>
                  <a:txBody>
                    <a:bodyPr/>
                    <a:lstStyle/>
                    <a:p>
                      <a:r>
                        <a:rPr lang="fi-FI" sz="1600" b="1" dirty="0"/>
                        <a:t>ma 16.9.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/>
                        <a:t>äidinkieli ja kirjallisuus (suomi), lukutaidon koe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242941"/>
                  </a:ext>
                </a:extLst>
              </a:tr>
              <a:tr h="415413">
                <a:tc>
                  <a:txBody>
                    <a:bodyPr/>
                    <a:lstStyle/>
                    <a:p>
                      <a:r>
                        <a:rPr lang="fi-FI" sz="1600" b="1" dirty="0"/>
                        <a:t>ke 18.9. 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1. </a:t>
                      </a:r>
                      <a:r>
                        <a:rPr lang="fi-FI" sz="1600" b="1" dirty="0" err="1"/>
                        <a:t>reaali</a:t>
                      </a:r>
                      <a:r>
                        <a:rPr lang="fi-FI" sz="1600" b="1" dirty="0"/>
                        <a:t>: uskonto, elämänkatsomustieto, yhteiskuntaoppi, kemia,</a:t>
                      </a:r>
                      <a:br>
                        <a:rPr lang="fi-FI" sz="1600" b="1" dirty="0"/>
                      </a:br>
                      <a:r>
                        <a:rPr lang="fi-FI" sz="1600" b="1" dirty="0"/>
                        <a:t>maantiede, terveystieto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477108"/>
                  </a:ext>
                </a:extLst>
              </a:tr>
              <a:tr h="415413">
                <a:tc>
                  <a:txBody>
                    <a:bodyPr/>
                    <a:lstStyle/>
                    <a:p>
                      <a:r>
                        <a:rPr lang="fi-FI" sz="1600" b="1" dirty="0"/>
                        <a:t>pe 20.9. 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vieras kieli, pitkä oppimäärä: englanti, ranska, espanja, saksa, venäjä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464870"/>
                  </a:ext>
                </a:extLst>
              </a:tr>
              <a:tr h="464795">
                <a:tc>
                  <a:txBody>
                    <a:bodyPr/>
                    <a:lstStyle/>
                    <a:p>
                      <a:r>
                        <a:rPr lang="fi-FI" sz="1600" b="1" dirty="0"/>
                        <a:t>ma 23.9.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toinen kotimainen kieli ruotsi, pitkä ja keskipitkä oppimäärä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794354"/>
                  </a:ext>
                </a:extLst>
              </a:tr>
              <a:tr h="435267">
                <a:tc>
                  <a:txBody>
                    <a:bodyPr/>
                    <a:lstStyle/>
                    <a:p>
                      <a:r>
                        <a:rPr lang="fi-FI" sz="1600" b="1" dirty="0"/>
                        <a:t>ti  24.9.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2. </a:t>
                      </a:r>
                      <a:r>
                        <a:rPr lang="fi-FI" sz="1600" b="1" dirty="0" err="1"/>
                        <a:t>reaali</a:t>
                      </a:r>
                      <a:r>
                        <a:rPr lang="fi-FI" sz="1600" b="1" dirty="0"/>
                        <a:t>: psykologia, filosofia, historia, fysiikka, biologia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975323"/>
                  </a:ext>
                </a:extLst>
              </a:tr>
              <a:tr h="509198">
                <a:tc>
                  <a:txBody>
                    <a:bodyPr/>
                    <a:lstStyle/>
                    <a:p>
                      <a:r>
                        <a:rPr lang="fi-FI" sz="1600" b="1" baseline="0" dirty="0"/>
                        <a:t>to 26.9.</a:t>
                      </a:r>
                      <a:endParaRPr lang="fi-FI" sz="16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matematiikka, pitkä ja lyhyt oppimäärä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096829"/>
                  </a:ext>
                </a:extLst>
              </a:tr>
              <a:tr h="562649">
                <a:tc>
                  <a:txBody>
                    <a:bodyPr/>
                    <a:lstStyle/>
                    <a:p>
                      <a:r>
                        <a:rPr lang="fi-FI" sz="1600" b="1" dirty="0"/>
                        <a:t>pe 27.9.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äidinkieli ja kirjallisuus (suomi), kirjoitustaidon koe ja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suomi toisena kielenä ja kirjallisuus -koe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551455"/>
                  </a:ext>
                </a:extLst>
              </a:tr>
              <a:tr h="545119">
                <a:tc>
                  <a:txBody>
                    <a:bodyPr/>
                    <a:lstStyle/>
                    <a:p>
                      <a:r>
                        <a:rPr lang="fi-FI" sz="1600" b="1" dirty="0"/>
                        <a:t>ma 30.9.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/>
                        <a:t>vieras kieli, lyhyt oppimäärä: englanti, ranska, espanja, saksa, venäjä, italia, portugali, latina, saame</a:t>
                      </a:r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93409"/>
                  </a:ext>
                </a:extLst>
              </a:tr>
              <a:tr h="216133">
                <a:tc gridSpan="2"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876591"/>
                  </a:ext>
                </a:extLst>
              </a:tr>
              <a:tr h="216133">
                <a:tc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882168"/>
                  </a:ext>
                </a:extLst>
              </a:tr>
              <a:tr h="143439">
                <a:tc>
                  <a:txBody>
                    <a:bodyPr/>
                    <a:lstStyle/>
                    <a:p>
                      <a:endParaRPr lang="fi-FI" sz="1200" b="1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28580"/>
                  </a:ext>
                </a:extLst>
              </a:tr>
              <a:tr h="521192">
                <a:tc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1200" b="1" dirty="0"/>
                    </a:p>
                  </a:txBody>
                  <a:tcPr marL="41907" marR="41907" marT="20954" marB="2095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80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37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Suoritusaika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fi-FI" altLang="fi-FI" sz="2000" dirty="0">
              <a:latin typeface="Arial" charset="0"/>
              <a:cs typeface="Arial" charset="0"/>
            </a:endParaRPr>
          </a:p>
          <a:p>
            <a:r>
              <a:rPr lang="fi-FI" altLang="fi-FI" sz="2000" dirty="0">
                <a:latin typeface="Arial"/>
                <a:cs typeface="Arial"/>
              </a:rPr>
              <a:t>Ylioppilastutkinto on suoritettava </a:t>
            </a:r>
            <a:r>
              <a:rPr lang="fi-FI" altLang="fi-FI" sz="2000" b="1" dirty="0">
                <a:solidFill>
                  <a:srgbClr val="FF0000"/>
                </a:solidFill>
                <a:latin typeface="Arial"/>
                <a:cs typeface="Arial"/>
              </a:rPr>
              <a:t>kolmen perättäisen tutkintokerran</a:t>
            </a:r>
            <a:r>
              <a:rPr lang="fi-FI" altLang="fi-FI" sz="2000" dirty="0">
                <a:latin typeface="Arial"/>
                <a:cs typeface="Arial"/>
              </a:rPr>
              <a:t> aikana.</a:t>
            </a:r>
          </a:p>
          <a:p>
            <a:r>
              <a:rPr lang="fi-FI" altLang="fi-FI" sz="2000" dirty="0">
                <a:latin typeface="Arial"/>
                <a:cs typeface="Arial"/>
              </a:rPr>
              <a:t>Äidinkielen ja kirjallisuuden kokeessa kaksi koepäivää, molempiin osallistuttava samalla kirjoituskerralla.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Tutkinnon suorittaminen alkaa, kun ilmoittautuu ensimmäisen kerran tutkintoon.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Hyväksytyn kokeen saa uusia niin monta kertaa kuin haluaa, ei aikarajaa.</a:t>
            </a:r>
          </a:p>
          <a:p>
            <a:pPr lvl="1"/>
            <a:r>
              <a:rPr lang="fi-FI" altLang="fi-FI" sz="1600" dirty="0">
                <a:latin typeface="Arial" charset="0"/>
                <a:cs typeface="Arial" charset="0"/>
              </a:rPr>
              <a:t>Jos uusiminen suoritettu ennen tutkintotodistuksen antamista, merkitään tutkintotodistukseen arvosanoista parempi.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Hylätyn kokeen saa uusia kolme kertaa kolmen välittömästi seuraavan tutkintokerran aikana. Muussa tapauksessa koko tutkinnon joutuu aloittamaan alusta. </a:t>
            </a: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38103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Erityisjärjestelyt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Koesuoritusta heikentävä syy huomioidaan ensisijaisesti myöntämällä erityisjärjestelyjä kokeissa. Hyvitysmenettely vain poikkeustapauksissa.</a:t>
            </a:r>
          </a:p>
          <a:p>
            <a:pPr>
              <a:buNone/>
            </a:pPr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Lukihäiriö, sairaus, vamma, erityisen vaikea elämäntilanne</a:t>
            </a:r>
          </a:p>
          <a:p>
            <a:pPr lvl="1"/>
            <a:r>
              <a:rPr lang="fi-FI" altLang="fi-FI" b="1" dirty="0">
                <a:solidFill>
                  <a:srgbClr val="FF0000"/>
                </a:solidFill>
                <a:latin typeface="Arial"/>
                <a:cs typeface="Arial"/>
              </a:rPr>
              <a:t>ota yhteys ennen ilmoittautumista erityisopettaja Tiia Mäkelä</a:t>
            </a:r>
            <a:r>
              <a:rPr lang="fi-FI" altLang="fi-FI" dirty="0">
                <a:latin typeface="Arial"/>
                <a:cs typeface="Arial"/>
              </a:rPr>
              <a:t>, jos haluat, että asia otetaan huomioon ylioppilastutkinnossa</a:t>
            </a:r>
          </a:p>
          <a:p>
            <a:pPr lvl="1"/>
            <a:r>
              <a:rPr lang="fi-FI" altLang="fi-FI" dirty="0">
                <a:latin typeface="Arial" charset="0"/>
                <a:cs typeface="Arial" charset="0"/>
              </a:rPr>
              <a:t>tarvitaan lukilausunto, lääkärintodistus tms.</a:t>
            </a:r>
          </a:p>
          <a:p>
            <a:pPr lvl="1">
              <a:buNone/>
            </a:pPr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Jos äidinkieli muu kuin suomi tai ruotsi, voidaan tehdä vieraskielisyyslausunto.</a:t>
            </a:r>
          </a:p>
          <a:p>
            <a:pPr lvl="1"/>
            <a:r>
              <a:rPr lang="fi-FI" altLang="fi-FI" dirty="0">
                <a:latin typeface="Arial" charset="0"/>
                <a:cs typeface="Arial" charset="0"/>
              </a:rPr>
              <a:t>ota yhteys erityisopettajaan.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1247544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717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Maksuttomat yo-kokeet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</a:t>
            </a:r>
          </a:p>
          <a:p>
            <a:r>
              <a:rPr lang="fi-FI" dirty="0"/>
              <a:t>Oppivelvollisille yo-kokeet maksuttomia</a:t>
            </a:r>
          </a:p>
          <a:p>
            <a:pPr lvl="1"/>
            <a:r>
              <a:rPr lang="fi-FI" dirty="0"/>
              <a:t>Ensimmäiset 5 koetta</a:t>
            </a:r>
          </a:p>
          <a:p>
            <a:pPr lvl="1"/>
            <a:r>
              <a:rPr lang="fi-FI" dirty="0"/>
              <a:t>Hylätyn uusinta tietyin rajoituksin</a:t>
            </a:r>
          </a:p>
          <a:p>
            <a:r>
              <a:rPr lang="fi-FI" dirty="0"/>
              <a:t>Oikeus maksuttomiin kokeisiin päättyy, kun kokelas saa yo-tutkinnon, ammatillisen tutkinnon tai niitä vastaavat ulkomaiset opinnot valmiiksi tai </a:t>
            </a:r>
            <a:r>
              <a:rPr lang="fi-FI"/>
              <a:t>sen kalenterivuoden lopussa, jolloin täyttää 20 vuotta (ellei</a:t>
            </a:r>
            <a:r>
              <a:rPr lang="fi-FI" dirty="0"/>
              <a:t> myönnetty pidennystä)</a:t>
            </a:r>
            <a:endParaRPr lang="fi-FI" dirty="0">
              <a:ea typeface="Calibri"/>
              <a:cs typeface="Calibri"/>
            </a:endParaRPr>
          </a:p>
          <a:p>
            <a:r>
              <a:rPr lang="fi-FI" dirty="0"/>
              <a:t>Jos kokelas suorittaa samanaikaisesti ammatillista koulutusta ja lukion oppimäärää, maksuttomuus päättyy, kun kokelas on suorittanut ammatillisen tutkinnon sekä yo-tutkinnon. </a:t>
            </a:r>
            <a:endParaRPr lang="fi-FI" dirty="0">
              <a:cs typeface="Calibri"/>
            </a:endParaRPr>
          </a:p>
          <a:p>
            <a:r>
              <a:rPr lang="fi-FI" dirty="0">
                <a:latin typeface="Calibri"/>
                <a:ea typeface="Calibri"/>
                <a:cs typeface="Calibri"/>
              </a:rPr>
              <a:t>HUOM! Muutos tulossa ilmeisesti vuodesta 2025 alkaen: maksuttomuus </a:t>
            </a:r>
            <a:r>
              <a:rPr lang="fi-FI">
                <a:latin typeface="Calibri"/>
                <a:ea typeface="Calibri"/>
                <a:cs typeface="Calibri"/>
              </a:rPr>
              <a:t>päättyy sen kalenterivuoden lopussa, jolloin täyttää 18 vuotta.</a:t>
            </a:r>
            <a:endParaRPr lang="fi-FI" dirty="0">
              <a:latin typeface="Calibri"/>
              <a:ea typeface="Calibri"/>
              <a:cs typeface="Calibri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76368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Maksut, ei-oppivelvolliset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Opetusministeriön vahvistamat maksut. 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Kouvolan kaupunki lähettää kokelaille laskun.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Koekohtainen maksu 34 €. </a:t>
            </a:r>
          </a:p>
          <a:p>
            <a:pPr>
              <a:buNone/>
            </a:pPr>
            <a:endParaRPr lang="fi-FI" altLang="fi-FI" sz="2000" dirty="0">
              <a:latin typeface="Arial" charset="0"/>
              <a:cs typeface="Arial" charset="0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10714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Koetilaisuudet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r>
              <a:rPr lang="fi-FI" altLang="fi-FI" sz="2000" b="1" dirty="0">
                <a:latin typeface="Arial" charset="0"/>
                <a:cs typeface="Arial" charset="0"/>
              </a:rPr>
              <a:t>Henkilötodistus mukaan</a:t>
            </a:r>
            <a:r>
              <a:rPr lang="fi-FI" altLang="fi-FI" sz="2000" dirty="0">
                <a:latin typeface="Arial" charset="0"/>
                <a:cs typeface="Arial" charset="0"/>
              </a:rPr>
              <a:t>: Kokelaan on pyydettäessä todistettava henkilöllisyytensä.</a:t>
            </a:r>
          </a:p>
          <a:p>
            <a:r>
              <a:rPr lang="fi-FI" altLang="fi-FI" sz="2000" b="1" dirty="0">
                <a:latin typeface="Arial" charset="0"/>
                <a:cs typeface="Arial" charset="0"/>
              </a:rPr>
              <a:t>Koetilaisuudet </a:t>
            </a:r>
            <a:r>
              <a:rPr lang="fi-FI" altLang="fi-FI" sz="2000" dirty="0">
                <a:latin typeface="Arial" charset="0"/>
                <a:cs typeface="Arial" charset="0"/>
              </a:rPr>
              <a:t>alkavat klo 9.00 ja päättyvät klo 15.00. 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Infossa noin viikkoa ennen kirjoituksia kerrotaan tarkka saapumisaika ja paikka sekä ohjeet eväistä yms.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Puhelimien, älykellojen tms. laitteiden tuominen koesaliin on kielletty. </a:t>
            </a:r>
          </a:p>
          <a:p>
            <a:r>
              <a:rPr lang="fi-FI" altLang="fi-FI" sz="2000" dirty="0">
                <a:latin typeface="Arial" charset="0"/>
                <a:cs typeface="Arial" charset="0"/>
              </a:rPr>
              <a:t>Näiden hallussapito tutkintotilaisuudessa on tutkintojärjestyksen rikkomista, josta seuraamus on sama kuin vilpistä. Koesaliin ei myöskään tuoda kynäkoteloita, papereita, laukkuja eikä päällysvaatteita. 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14693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b="1" dirty="0"/>
              <a:t>Vilppi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Vilpilliseen menettelyyn, vilpin yritykseen tai tutkintojärjestyksen rikkomiseen syyllistynyt menettää oikeutensa jatkaa tutkinnon suorittamista kyseisenä tutkintokertana. Kokeet, joihin on ilmoittautunut, katsotaan hylätyiksi.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Matkapuhelimet ja muut elektroniset laitteet (esimerkiksi älykellot), paitsi lautakunnan sallimat välineet, ovat kiellettyjä. 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Niiden tuominen koetiloihin katsotaan tutkintojärjestyksen rikkomiseksi.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6565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Milloin aloittaa yo-kirjoitukset?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Olen suorittanut pakolliset ja syventävät kurssit/opintojaksot kirjoitusaineissa.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Yhdistelmäopiskelijana olen suorittanut vähintään 90 </a:t>
            </a:r>
            <a:r>
              <a:rPr lang="fi-FI" altLang="fi-FI" dirty="0" err="1">
                <a:latin typeface="Arial" charset="0"/>
                <a:cs typeface="Arial" charset="0"/>
              </a:rPr>
              <a:t>osp</a:t>
            </a:r>
            <a:r>
              <a:rPr lang="fi-FI" altLang="fi-FI" dirty="0">
                <a:latin typeface="Arial" charset="0"/>
                <a:cs typeface="Arial" charset="0"/>
              </a:rPr>
              <a:t> ammatillisen perustutkinnon opintoja.</a:t>
            </a:r>
          </a:p>
          <a:p>
            <a:r>
              <a:rPr lang="fi-FI" altLang="fi-FI" dirty="0">
                <a:latin typeface="Arial"/>
                <a:cs typeface="Arial"/>
              </a:rPr>
              <a:t>Tunnen tutkinnon rakenteen ja vaatimukset, osallistun info-tilaisuuksiin.</a:t>
            </a:r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Osaan ainekohtaiset ohjeet.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Otan vastuun omasta osuudestani ylioppilastutkinnossa.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5" name="Alatunnisteen paikkamerkki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503068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Luonnospaperit ja kirjoitusvälineet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>
              <a:defRPr/>
            </a:pP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Kokeissa vastauksia voi ja kannattaa luonnostella paperille.</a:t>
            </a:r>
          </a:p>
          <a:p>
            <a:pPr>
              <a:defRPr/>
            </a:pP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Paikallasi on kokeissa luonnospaperia.</a:t>
            </a:r>
          </a:p>
          <a:p>
            <a:pPr>
              <a:defRPr/>
            </a:pP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Papereita ei lähetetä YTL:aan, mutta ne säilytetään koululla vuoden ajan.</a:t>
            </a:r>
          </a:p>
          <a:p>
            <a:pPr>
              <a:defRPr/>
            </a:pP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Voit ottaa mukaasi kirjoitusvälineet.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181446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b="1" dirty="0"/>
              <a:t>Kokeiden arvostelu ja arvosanat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pPr lvl="3"/>
            <a:r>
              <a:rPr lang="fi-FI" altLang="fi-FI" sz="2400" dirty="0">
                <a:latin typeface="Arial" charset="0"/>
                <a:cs typeface="Arial" charset="0"/>
              </a:rPr>
              <a:t>laudatur ( L ) = 7 pistettä </a:t>
            </a:r>
          </a:p>
          <a:p>
            <a:pPr lvl="3"/>
            <a:r>
              <a:rPr lang="fi-FI" altLang="fi-FI" sz="2400" dirty="0" err="1">
                <a:latin typeface="Arial" charset="0"/>
                <a:cs typeface="Arial" charset="0"/>
              </a:rPr>
              <a:t>eximia</a:t>
            </a:r>
            <a:r>
              <a:rPr lang="fi-FI" altLang="fi-FI" sz="2400" dirty="0">
                <a:latin typeface="Arial" charset="0"/>
                <a:cs typeface="Arial" charset="0"/>
              </a:rPr>
              <a:t> </a:t>
            </a:r>
            <a:r>
              <a:rPr lang="fi-FI" altLang="fi-FI" sz="2400" dirty="0" err="1">
                <a:latin typeface="Arial" charset="0"/>
                <a:cs typeface="Arial" charset="0"/>
              </a:rPr>
              <a:t>cum</a:t>
            </a:r>
            <a:r>
              <a:rPr lang="fi-FI" altLang="fi-FI" sz="2400" dirty="0">
                <a:latin typeface="Arial" charset="0"/>
                <a:cs typeface="Arial" charset="0"/>
              </a:rPr>
              <a:t> laude approbatur ( E ) = 6 pistettä </a:t>
            </a:r>
          </a:p>
          <a:p>
            <a:pPr lvl="3"/>
            <a:r>
              <a:rPr lang="fi-FI" altLang="fi-FI" sz="2400" dirty="0">
                <a:latin typeface="Arial" charset="0"/>
                <a:cs typeface="Arial" charset="0"/>
              </a:rPr>
              <a:t>magna </a:t>
            </a:r>
            <a:r>
              <a:rPr lang="fi-FI" altLang="fi-FI" sz="2400" dirty="0" err="1">
                <a:latin typeface="Arial" charset="0"/>
                <a:cs typeface="Arial" charset="0"/>
              </a:rPr>
              <a:t>cum</a:t>
            </a:r>
            <a:r>
              <a:rPr lang="fi-FI" altLang="fi-FI" sz="2400" dirty="0">
                <a:latin typeface="Arial" charset="0"/>
                <a:cs typeface="Arial" charset="0"/>
              </a:rPr>
              <a:t> laude approbatur ( M ) = 5 pistettä </a:t>
            </a:r>
          </a:p>
          <a:p>
            <a:pPr lvl="3"/>
            <a:r>
              <a:rPr lang="fi-FI" altLang="fi-FI" sz="2400" dirty="0" err="1">
                <a:latin typeface="Arial" charset="0"/>
                <a:cs typeface="Arial" charset="0"/>
              </a:rPr>
              <a:t>cum</a:t>
            </a:r>
            <a:r>
              <a:rPr lang="fi-FI" altLang="fi-FI" sz="2400" dirty="0">
                <a:latin typeface="Arial" charset="0"/>
                <a:cs typeface="Arial" charset="0"/>
              </a:rPr>
              <a:t> laude approbatur ( C ) = 4 pistettä </a:t>
            </a:r>
          </a:p>
          <a:p>
            <a:pPr lvl="3"/>
            <a:r>
              <a:rPr lang="fi-FI" altLang="fi-FI" sz="2400" dirty="0" err="1">
                <a:latin typeface="Arial" charset="0"/>
                <a:cs typeface="Arial" charset="0"/>
              </a:rPr>
              <a:t>lubenter</a:t>
            </a:r>
            <a:r>
              <a:rPr lang="fi-FI" altLang="fi-FI" sz="2400" dirty="0">
                <a:latin typeface="Arial" charset="0"/>
                <a:cs typeface="Arial" charset="0"/>
              </a:rPr>
              <a:t> approbatur ( B ) = 3 pistettä </a:t>
            </a:r>
          </a:p>
          <a:p>
            <a:pPr lvl="3"/>
            <a:r>
              <a:rPr lang="fi-FI" altLang="fi-FI" sz="2400" dirty="0">
                <a:latin typeface="Arial" charset="0"/>
                <a:cs typeface="Arial" charset="0"/>
              </a:rPr>
              <a:t>approbatur ( A ) = 2 pistettä </a:t>
            </a:r>
          </a:p>
          <a:p>
            <a:pPr lvl="3"/>
            <a:r>
              <a:rPr lang="fi-FI" altLang="fi-FI" sz="2400" dirty="0">
                <a:latin typeface="Arial" charset="0"/>
                <a:cs typeface="Arial" charset="0"/>
              </a:rPr>
              <a:t>improbatur ( I ) = 0 pistettä 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970124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" y="7938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b="1" dirty="0"/>
              <a:t>Kompensaatio, ennen 2022 aloittaneet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sz="2000" dirty="0">
                <a:latin typeface="Arial" charset="0"/>
                <a:cs typeface="Arial" charset="0"/>
              </a:rPr>
              <a:t>Jos kokelas on hylätty pakollisessa kokeessa ja muiden kokeiden pisteet riittävät, lautakunta voi antaa ylioppilastutkintotodistuksen, johon merkitään hylätty arvosana. Menettelyä kutsutaan kompensaatioksi.</a:t>
            </a:r>
          </a:p>
          <a:p>
            <a:r>
              <a:rPr lang="fi-FI" altLang="fi-FI" sz="2800" dirty="0">
                <a:latin typeface="Arial" charset="0"/>
                <a:cs typeface="Arial" charset="0"/>
              </a:rPr>
              <a:t>Kompensaatiopisteet lasketaan yhteen, jolloin </a:t>
            </a:r>
          </a:p>
          <a:p>
            <a:pPr lvl="3"/>
            <a:r>
              <a:rPr lang="fi-FI" altLang="fi-FI" dirty="0">
                <a:latin typeface="Arial" charset="0"/>
                <a:cs typeface="Arial" charset="0"/>
              </a:rPr>
              <a:t>12 pistettä korvaa I + : n </a:t>
            </a:r>
          </a:p>
          <a:p>
            <a:pPr lvl="3"/>
            <a:r>
              <a:rPr lang="fi-FI" altLang="fi-FI" dirty="0">
                <a:latin typeface="Arial" charset="0"/>
                <a:cs typeface="Arial" charset="0"/>
              </a:rPr>
              <a:t>14 pistettä korvaa I : n </a:t>
            </a:r>
          </a:p>
          <a:p>
            <a:pPr lvl="3"/>
            <a:r>
              <a:rPr lang="fi-FI" altLang="fi-FI" dirty="0">
                <a:latin typeface="Arial" charset="0"/>
                <a:cs typeface="Arial" charset="0"/>
              </a:rPr>
              <a:t>16 pistettä korvaa I - : n </a:t>
            </a:r>
          </a:p>
          <a:p>
            <a:pPr lvl="3"/>
            <a:r>
              <a:rPr lang="fi-FI" altLang="fi-FI" dirty="0">
                <a:latin typeface="Arial" charset="0"/>
                <a:cs typeface="Arial" charset="0"/>
              </a:rPr>
              <a:t>18 pistettä korvaa I = : n 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751342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" y="7938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b="1" dirty="0"/>
              <a:t>Kompensaatio, 2022 ja sen jälkeen aloittaneet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sz="2000" dirty="0">
                <a:latin typeface="Arial" charset="0"/>
                <a:cs typeface="Arial" charset="0"/>
              </a:rPr>
              <a:t>Jos kokelas on suorittanut tutkintoon vaadittavista  viidestä kokeesta yhden hylätyllä  arvosanalla ja neljä hyväksytyllä, saa hän kompensaatiopisteitä seuraavasti. </a:t>
            </a:r>
          </a:p>
          <a:p>
            <a:r>
              <a:rPr lang="fi-FI" altLang="fi-FI" sz="2800" dirty="0">
                <a:latin typeface="Arial" charset="0"/>
                <a:cs typeface="Arial" charset="0"/>
              </a:rPr>
              <a:t>Kompensaatiopisteet lasketaan yhteen, jolloin </a:t>
            </a:r>
          </a:p>
          <a:p>
            <a:pPr lvl="3"/>
            <a:r>
              <a:rPr lang="fi-FI" altLang="fi-FI" dirty="0">
                <a:latin typeface="Arial" charset="0"/>
                <a:cs typeface="Arial" charset="0"/>
              </a:rPr>
              <a:t>10 pistettä korvaa I:n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1023195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br>
              <a:rPr lang="fi-FI" b="1" dirty="0"/>
            </a:br>
            <a:r>
              <a:rPr lang="fi-FI" b="1" dirty="0"/>
              <a:t>Todistukset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sz="2000" dirty="0">
                <a:latin typeface="Arial" charset="0"/>
                <a:cs typeface="Arial" charset="0"/>
              </a:rPr>
              <a:t>Ylioppilastutkintolautakunta antaa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1) ylioppilastutkintotodistuksen</a:t>
            </a:r>
            <a:r>
              <a:rPr lang="fi-FI" altLang="fi-FI" sz="2000" b="1" dirty="0">
                <a:latin typeface="Arial" charset="0"/>
                <a:cs typeface="Arial" charset="0"/>
              </a:rPr>
              <a:t> </a:t>
            </a:r>
            <a:r>
              <a:rPr lang="fi-FI" altLang="fi-FI" sz="2000" dirty="0">
                <a:latin typeface="Arial" charset="0"/>
                <a:cs typeface="Arial" charset="0"/>
              </a:rPr>
              <a:t>kokelaille, jotka ovat suorittaneet hyväksytysti tutkintoon vaadittavat kokeet ja jotka saavat</a:t>
            </a:r>
            <a:r>
              <a:rPr lang="fi-FI" altLang="fi-FI" sz="2000" b="1" dirty="0">
                <a:latin typeface="Arial" charset="0"/>
                <a:cs typeface="Arial" charset="0"/>
              </a:rPr>
              <a:t> </a:t>
            </a:r>
            <a:r>
              <a:rPr lang="fi-FI" altLang="fi-FI" sz="2000" dirty="0">
                <a:latin typeface="Arial" charset="0"/>
                <a:cs typeface="Arial" charset="0"/>
              </a:rPr>
              <a:t>lukion päättötodistuksen tai jotka ovat suorittaneet vaaditun ammatillisen tutkinnon.</a:t>
            </a:r>
            <a:endParaRPr lang="fi-FI" altLang="fi-FI" sz="2000" b="1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fi-FI" altLang="fi-FI" sz="2000" b="1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2) erillisen todistuksen kokelaille, jotka eivät täytä em. ehtoja. </a:t>
            </a:r>
          </a:p>
          <a:p>
            <a:pPr>
              <a:buFont typeface="Wingdings" pitchFamily="2" charset="2"/>
              <a:buNone/>
            </a:pPr>
            <a:endParaRPr lang="fi-FI" altLang="fi-FI" sz="20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3) hyväksytyn kokeen uusija ja tutkinnon täydentäjä saa aina kokeesta erillisen todistuksen, alkuperäistä tutkintotodistusta ei muuteta.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303962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b="1" dirty="0"/>
              <a:t>Valmistuminen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</a:t>
            </a:r>
          </a:p>
          <a:p>
            <a:pPr lvl="3"/>
            <a:endParaRPr lang="fi-FI" altLang="fi-FI" dirty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Päättötodistus tai ammatillisen tutkinnon todistus</a:t>
            </a:r>
            <a:r>
              <a:rPr lang="fi-FI" altLang="fi-FI" sz="2000" b="1" dirty="0">
                <a:latin typeface="Arial" charset="0"/>
                <a:cs typeface="Arial" charset="0"/>
              </a:rPr>
              <a:t> </a:t>
            </a:r>
            <a:r>
              <a:rPr lang="fi-FI" altLang="fi-FI" sz="2000" dirty="0">
                <a:latin typeface="Arial" charset="0"/>
                <a:cs typeface="Arial" charset="0"/>
              </a:rPr>
              <a:t>pitää olla valmiina: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syksyn lakkiaisiin 1. jakson lopussa 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		kevään lakkiaisiin 4. jakson lopussa, 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jotta ylioppilastutkintolautakunta voi lähettää yo-todistuksen lakkiaisiin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mennessä. </a:t>
            </a:r>
          </a:p>
          <a:p>
            <a:pPr>
              <a:buFont typeface="Wingdings" pitchFamily="2" charset="2"/>
              <a:buNone/>
            </a:pPr>
            <a:endParaRPr lang="fi-FI" altLang="fi-FI" sz="20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Muussa tapauksessa ylioppilastutkintotodistus jää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ylioppilastutkintolautakuntaan odottamaan päättötodistuksen</a:t>
            </a:r>
          </a:p>
          <a:p>
            <a:pPr>
              <a:buFont typeface="Wingdings" pitchFamily="2" charset="2"/>
              <a:buNone/>
            </a:pPr>
            <a:r>
              <a:rPr lang="fi-FI" altLang="fi-FI" sz="2000" dirty="0">
                <a:latin typeface="Arial" charset="0"/>
                <a:cs typeface="Arial" charset="0"/>
              </a:rPr>
              <a:t>valmistumista.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183688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r>
              <a:rPr lang="fi-FI" b="1" dirty="0"/>
              <a:t>Yo-kokeisiin valmistautuminen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Oma tietokone, hiiri, kuulokkeet ja virtajohto; koululla muutama varalaite. Langattomat lisälaitteet eivät ole sallittuja.</a:t>
            </a:r>
          </a:p>
          <a:p>
            <a:pPr>
              <a:buNone/>
            </a:pPr>
            <a:r>
              <a:rPr lang="fi-FI" altLang="fi-FI" dirty="0">
                <a:latin typeface="Arial" charset="0"/>
                <a:cs typeface="Arial" charset="0"/>
              </a:rPr>
              <a:t>	</a:t>
            </a:r>
          </a:p>
          <a:p>
            <a:pPr>
              <a:buNone/>
            </a:pPr>
            <a:r>
              <a:rPr lang="fi-FI" altLang="fi-FI" dirty="0">
                <a:latin typeface="Arial" charset="0"/>
                <a:cs typeface="Arial" charset="0"/>
              </a:rPr>
              <a:t>	Tietokoneen yhteensopivuuden voi tarkistaa </a:t>
            </a:r>
            <a:r>
              <a:rPr lang="fi-FI" altLang="fi-FI" dirty="0">
                <a:solidFill>
                  <a:srgbClr val="FF0000"/>
                </a:solidFill>
                <a:latin typeface="Arial" charset="0"/>
                <a:cs typeface="Arial" charset="0"/>
                <a:hlinkClick r:id="rId4"/>
              </a:rPr>
              <a:t>https://www.ylioppilastutkinto.fi/images/sivuston_tiedostot/Ohjeet/Yleiset/liite_2-ohje_kokelaan_tietokoneesta_2019.pdf</a:t>
            </a:r>
            <a:endParaRPr lang="fi-FI" altLang="fi-FI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Opiskelija vastaa itse siitä, että osaa käynnistää koneensa </a:t>
            </a:r>
            <a:r>
              <a:rPr lang="fi-FI" altLang="fi-FI" dirty="0" err="1">
                <a:latin typeface="Arial" charset="0"/>
                <a:cs typeface="Arial" charset="0"/>
              </a:rPr>
              <a:t>abitti</a:t>
            </a:r>
            <a:r>
              <a:rPr lang="fi-FI" altLang="fi-FI" dirty="0">
                <a:latin typeface="Arial" charset="0"/>
                <a:cs typeface="Arial" charset="0"/>
              </a:rPr>
              <a:t>-järjestelmään käynnistystikulta, jonka saa koetilaisuudessa.</a:t>
            </a:r>
          </a:p>
          <a:p>
            <a:endParaRPr lang="fi-FI" altLang="fi-FI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Ennen koetta, lue ohjeet</a:t>
            </a:r>
          </a:p>
          <a:p>
            <a:pPr marL="457200" lvl="1" indent="0">
              <a:buNone/>
            </a:pPr>
            <a:r>
              <a:rPr lang="fi-FI" altLang="fi-FI" dirty="0">
                <a:solidFill>
                  <a:srgbClr val="FF0000"/>
                </a:solidFill>
                <a:latin typeface="Arial" charset="0"/>
                <a:cs typeface="Arial" charset="0"/>
                <a:hlinkClick r:id="rId5"/>
              </a:rPr>
              <a:t>https://www.ylioppilastutkinto.fi/ylioppilastutkinto/kokelaille</a:t>
            </a:r>
            <a:endParaRPr lang="fi-FI" altLang="fi-FI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Sähköisiä kokeita eri oppiaineissa, joissa järjestelmää voi harjoitella.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Osallistu abikursseille!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638359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75455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Syksyn 2024 yo-kirjoituksiin</a:t>
            </a:r>
            <a:br>
              <a:rPr lang="fi-FI" b="1" dirty="0"/>
            </a:br>
            <a:r>
              <a:rPr lang="fi-FI" b="1" dirty="0"/>
              <a:t>ilmoittautuminen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sz="2400" dirty="0">
                <a:solidFill>
                  <a:srgbClr val="FF0000"/>
                </a:solidFill>
                <a:latin typeface="Arial"/>
                <a:cs typeface="Arial"/>
              </a:rPr>
              <a:t>Voit toukokuussa ilmoittautua ja/tai tulla tekemään yo-tutkintosuunnitelman henkilökohtaisesti varaamalla ajan Wilma-viestillä.</a:t>
            </a:r>
          </a:p>
          <a:p>
            <a:r>
              <a:rPr lang="fi-FI" altLang="fi-FI" sz="2400" dirty="0">
                <a:solidFill>
                  <a:srgbClr val="FF0000"/>
                </a:solidFill>
                <a:latin typeface="Arial"/>
                <a:cs typeface="Arial"/>
              </a:rPr>
              <a:t>Tai 15. – 27.5. täytä ja tallenna Wilma-lomake. Lomake löytyy Wilman etusivulta, otsikko Lomakkeet.</a:t>
            </a:r>
          </a:p>
          <a:p>
            <a:r>
              <a:rPr lang="fi-FI" altLang="fi-FI" sz="2400" dirty="0">
                <a:latin typeface="Arial" charset="0"/>
                <a:cs typeface="Arial" charset="0"/>
              </a:rPr>
              <a:t>Lisätiedot-kohta: Kirjoita suunnitelma, milloin aiot kirjoittaa loput yo-tutkintoosi kuuluvista aineista </a:t>
            </a:r>
            <a:r>
              <a:rPr lang="fi-FI" altLang="fi-FI" sz="2400">
                <a:latin typeface="Arial" charset="0"/>
                <a:cs typeface="Arial" charset="0"/>
              </a:rPr>
              <a:t>ja mitkä aineet.</a:t>
            </a:r>
            <a:endParaRPr lang="fi-FI" altLang="fi-FI" sz="2400" dirty="0">
              <a:latin typeface="Arial" charset="0"/>
              <a:cs typeface="Arial" charset="0"/>
            </a:endParaRPr>
          </a:p>
          <a:p>
            <a:r>
              <a:rPr lang="fi-FI" altLang="fi-FI" sz="2400" dirty="0">
                <a:latin typeface="Arial" charset="0"/>
                <a:cs typeface="Arial" charset="0"/>
              </a:rPr>
              <a:t>Ota yhteyttä, jos ongelmia lomakkeen täyttämisessä tai tallentamisessa.</a:t>
            </a: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>
              <a:buNone/>
            </a:pPr>
            <a:endParaRPr lang="fi-FI" altLang="fi-FI" sz="2000" dirty="0">
              <a:latin typeface="Arial" charset="0"/>
              <a:cs typeface="Arial" charset="0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787498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75455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Syksyn 2024 yo-kirjoituksiin</a:t>
            </a:r>
            <a:br>
              <a:rPr lang="fi-FI" b="1" dirty="0"/>
            </a:br>
            <a:r>
              <a:rPr lang="fi-FI" b="1" dirty="0"/>
              <a:t>ilmoittautuminen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835696"/>
            <a:ext cx="8229600" cy="4290467"/>
          </a:xfrm>
        </p:spPr>
        <p:txBody>
          <a:bodyPr>
            <a:normAutofit fontScale="92500" lnSpcReduction="1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sz="2400" dirty="0">
                <a:solidFill>
                  <a:srgbClr val="FF0000"/>
                </a:solidFill>
                <a:latin typeface="Arial" charset="0"/>
                <a:cs typeface="Arial" charset="0"/>
              </a:rPr>
              <a:t>Kun ilmoittaudut Wilman lomakkeella, ilmoita </a:t>
            </a:r>
            <a:r>
              <a:rPr lang="fi-FI" altLang="fi-FI" sz="2400">
                <a:solidFill>
                  <a:srgbClr val="FF0000"/>
                </a:solidFill>
                <a:latin typeface="Arial" charset="0"/>
                <a:cs typeface="Arial" charset="0"/>
              </a:rPr>
              <a:t>Wilma-viestillä  apulaisrehtori </a:t>
            </a:r>
            <a:r>
              <a:rPr lang="fi-FI" altLang="fi-FI" sz="2400" dirty="0">
                <a:solidFill>
                  <a:srgbClr val="FF0000"/>
                </a:solidFill>
                <a:latin typeface="Arial" charset="0"/>
                <a:cs typeface="Arial" charset="0"/>
              </a:rPr>
              <a:t>Anna-Leena Ollikainen, että olet tehnyt ilmoittautumisen. Antamasi tiedot tarkistetaan. Saat ilmoittautumisen vahvistuksen Wilma-viestillä.</a:t>
            </a:r>
          </a:p>
          <a:p>
            <a:r>
              <a:rPr lang="fi-FI" altLang="fi-FI" sz="2400" dirty="0">
                <a:latin typeface="Arial" charset="0"/>
                <a:cs typeface="Arial" charset="0"/>
              </a:rPr>
              <a:t>Jos yhteystietosi ovat muuttuneet, ilmoita siitä lukiosihteerille Wilma-viestillä tai s-postitse: </a:t>
            </a:r>
          </a:p>
          <a:p>
            <a:pPr marL="0" indent="0">
              <a:buNone/>
            </a:pPr>
            <a:r>
              <a:rPr lang="fi-FI" altLang="fi-FI" sz="2400" dirty="0">
                <a:latin typeface="Arial" charset="0"/>
                <a:cs typeface="Arial" charset="0"/>
              </a:rPr>
              <a:t>		paula.rasimus@kouvola.fi</a:t>
            </a:r>
            <a:endParaRPr lang="fi-FI" altLang="fi-FI" sz="2000" dirty="0">
              <a:latin typeface="Arial" charset="0"/>
              <a:cs typeface="Arial" charset="0"/>
            </a:endParaRPr>
          </a:p>
          <a:p>
            <a:r>
              <a:rPr lang="fi-FI" altLang="fi-FI" sz="2400" dirty="0">
                <a:latin typeface="Arial" charset="0"/>
                <a:cs typeface="Arial" charset="0"/>
              </a:rPr>
              <a:t>Kun tiedot on koululla tarkistettu, et enää voi muuttaa lomakkeen tietoja. </a:t>
            </a:r>
          </a:p>
          <a:p>
            <a:r>
              <a:rPr lang="fi-FI" altLang="fi-FI" sz="2400" dirty="0">
                <a:latin typeface="Arial" charset="0"/>
                <a:cs typeface="Arial" charset="0"/>
              </a:rPr>
              <a:t>Lisätietoja antaa Anna-Leena Ollikainen </a:t>
            </a:r>
          </a:p>
          <a:p>
            <a:pPr marL="0" indent="0">
              <a:buNone/>
            </a:pPr>
            <a:r>
              <a:rPr lang="fi-FI" altLang="fi-FI" sz="2400" dirty="0">
                <a:latin typeface="Arial" charset="0"/>
                <a:cs typeface="Arial" charset="0"/>
              </a:rPr>
              <a:t>	p. 0206158419 tai Wilma-viesti</a:t>
            </a: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altLang="fi-FI" sz="2400" dirty="0">
              <a:latin typeface="Arial" charset="0"/>
              <a:cs typeface="Arial" charset="0"/>
            </a:endParaRPr>
          </a:p>
          <a:p>
            <a:pPr>
              <a:buNone/>
            </a:pPr>
            <a:endParaRPr lang="fi-FI" altLang="fi-FI" sz="2000" dirty="0">
              <a:latin typeface="Arial" charset="0"/>
              <a:cs typeface="Arial" charset="0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6152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Yo-tutkinnon rakenne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fi-FI" altLang="fi-FI" sz="32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fi-FI" altLang="fi-FI" sz="3200" dirty="0">
                <a:latin typeface="Arial" charset="0"/>
                <a:cs typeface="Arial" charset="0"/>
              </a:rPr>
              <a:t>Tutkintoon kuuluvat seuraavat kokeet: </a:t>
            </a:r>
          </a:p>
          <a:p>
            <a:pPr lvl="2"/>
            <a:endParaRPr lang="fi-FI" altLang="fi-FI" sz="2800" dirty="0">
              <a:latin typeface="Arial" charset="0"/>
              <a:cs typeface="Arial" charset="0"/>
            </a:endParaRPr>
          </a:p>
          <a:p>
            <a:pPr lvl="2"/>
            <a:r>
              <a:rPr lang="fi-FI" altLang="fi-FI" sz="2800" dirty="0">
                <a:latin typeface="Arial" charset="0"/>
                <a:cs typeface="Arial" charset="0"/>
              </a:rPr>
              <a:t>äidinkielen tai suomi toisena kielenä koe</a:t>
            </a:r>
          </a:p>
          <a:p>
            <a:pPr lvl="2"/>
            <a:r>
              <a:rPr lang="fi-FI" altLang="fi-FI" sz="2800" dirty="0">
                <a:latin typeface="Arial" charset="0"/>
                <a:cs typeface="Arial" charset="0"/>
              </a:rPr>
              <a:t>toisen kotimaisen kielen koe, ruotsi</a:t>
            </a:r>
          </a:p>
          <a:p>
            <a:pPr lvl="2"/>
            <a:r>
              <a:rPr lang="fi-FI" altLang="fi-FI" sz="2800" dirty="0">
                <a:latin typeface="Arial" charset="0"/>
                <a:cs typeface="Arial" charset="0"/>
              </a:rPr>
              <a:t>vieraan kielen koe, lyhyt tai pitkä</a:t>
            </a:r>
          </a:p>
          <a:p>
            <a:pPr lvl="2"/>
            <a:r>
              <a:rPr lang="fi-FI" altLang="fi-FI" sz="2800" dirty="0">
                <a:latin typeface="Arial" charset="0"/>
                <a:cs typeface="Arial" charset="0"/>
              </a:rPr>
              <a:t>matematiikan koe, lyhyt tai pitkä</a:t>
            </a:r>
          </a:p>
          <a:p>
            <a:pPr lvl="2"/>
            <a:r>
              <a:rPr lang="fi-FI" altLang="fi-FI" sz="2800" dirty="0">
                <a:latin typeface="Arial" charset="0"/>
                <a:cs typeface="Arial" charset="0"/>
              </a:rPr>
              <a:t>reaalikoe: FI, UE, UO, ET, KE, FY, GE, BI, HI, YH, TE, PS</a:t>
            </a:r>
          </a:p>
          <a:p>
            <a:endParaRPr lang="fi-FI" dirty="0"/>
          </a:p>
        </p:txBody>
      </p:sp>
      <p:sp>
        <p:nvSpPr>
          <p:cNvPr id="15" name="Alatunnisteen paikkamerkki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18024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41564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Keväällä 2022 tai sen jälkeen tutkinnon aloittavat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Suoritettava </a:t>
            </a:r>
            <a:r>
              <a:rPr lang="fi-FI" b="1" dirty="0">
                <a:solidFill>
                  <a:srgbClr val="FF0000"/>
                </a:solidFill>
              </a:rPr>
              <a:t>viisi koetta</a:t>
            </a:r>
            <a:r>
              <a:rPr lang="fi-FI" dirty="0"/>
              <a:t>, joihin sisältyy </a:t>
            </a:r>
          </a:p>
          <a:p>
            <a:pPr lvl="2"/>
            <a:r>
              <a:rPr lang="fi-FI" b="1" dirty="0">
                <a:solidFill>
                  <a:srgbClr val="FF0000"/>
                </a:solidFill>
              </a:rPr>
              <a:t>äidinkielen ja kirjallisuuden koe tai S2 (äidinkieli muu kuin suomi tai  ruotsi)</a:t>
            </a:r>
            <a:endParaRPr lang="fi-FI" b="1" dirty="0">
              <a:solidFill>
                <a:srgbClr val="FF0000"/>
              </a:solidFill>
              <a:cs typeface="Calibri"/>
            </a:endParaRPr>
          </a:p>
          <a:p>
            <a:pPr lvl="1"/>
            <a:r>
              <a:rPr lang="fi-FI" dirty="0"/>
              <a:t>sekä vähintään </a:t>
            </a:r>
            <a:r>
              <a:rPr lang="fi-FI" b="1" dirty="0">
                <a:solidFill>
                  <a:srgbClr val="FF0000"/>
                </a:solidFill>
              </a:rPr>
              <a:t>neljä koetta vähintään kolmesta eri ryhmästä: </a:t>
            </a:r>
            <a:endParaRPr lang="fi-FI" b="1" dirty="0">
              <a:solidFill>
                <a:srgbClr val="FF0000"/>
              </a:solidFill>
              <a:cs typeface="Calibri"/>
            </a:endParaRPr>
          </a:p>
          <a:p>
            <a:pPr lvl="2"/>
            <a:r>
              <a:rPr lang="fi-FI" dirty="0"/>
              <a:t>matematiikka</a:t>
            </a:r>
          </a:p>
          <a:p>
            <a:pPr lvl="2"/>
            <a:r>
              <a:rPr lang="fi-FI" dirty="0"/>
              <a:t>toinen kotimainen kieli </a:t>
            </a:r>
            <a:endParaRPr lang="fi-FI" dirty="0">
              <a:cs typeface="Calibri"/>
            </a:endParaRPr>
          </a:p>
          <a:p>
            <a:pPr lvl="2"/>
            <a:r>
              <a:rPr lang="fi-FI" dirty="0"/>
              <a:t>vieraat kielet (voi valita yhden tai useita eri kieliä)</a:t>
            </a:r>
          </a:p>
          <a:p>
            <a:pPr lvl="2"/>
            <a:r>
              <a:rPr lang="fi-FI" dirty="0"/>
              <a:t>reaaliaineet (voi valita useita). </a:t>
            </a:r>
            <a:endParaRPr lang="fi-FI" dirty="0">
              <a:cs typeface="Calibri"/>
            </a:endParaRPr>
          </a:p>
          <a:p>
            <a:r>
              <a:rPr lang="fi-FI" dirty="0"/>
              <a:t>Vähintään yksi pitkän oppimäärän koe, EA tai MAA.</a:t>
            </a: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34713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Ennen 2022 aloittaneet, pakolliset kokeet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altLang="fi-FI" sz="2400" dirty="0">
              <a:latin typeface="Arial" charset="0"/>
              <a:cs typeface="Arial" charset="0"/>
            </a:endParaRPr>
          </a:p>
          <a:p>
            <a:r>
              <a:rPr lang="fi-FI" altLang="fi-FI" sz="2400" dirty="0">
                <a:latin typeface="Arial" charset="0"/>
                <a:cs typeface="Arial" charset="0"/>
              </a:rPr>
              <a:t>Kokelaan on valittava ja osallistuttava neljään pakolliseen kokeeseen: </a:t>
            </a:r>
            <a:endParaRPr lang="fi-FI" altLang="fi-FI" b="1" dirty="0">
              <a:latin typeface="Arial" charset="0"/>
              <a:cs typeface="Arial" charset="0"/>
            </a:endParaRPr>
          </a:p>
          <a:p>
            <a:pPr lvl="1"/>
            <a:r>
              <a:rPr lang="fi-FI" altLang="fi-FI" sz="2000" dirty="0">
                <a:solidFill>
                  <a:srgbClr val="FF0000"/>
                </a:solidFill>
                <a:latin typeface="Arial" charset="0"/>
                <a:cs typeface="Arial" charset="0"/>
              </a:rPr>
              <a:t>äidinkielen</a:t>
            </a:r>
            <a:r>
              <a:rPr lang="fi-FI" altLang="fi-FI" sz="2000" dirty="0">
                <a:latin typeface="Arial" charset="0"/>
                <a:cs typeface="Arial" charset="0"/>
              </a:rPr>
              <a:t> tai </a:t>
            </a:r>
            <a:r>
              <a:rPr lang="fi-FI" altLang="fi-FI" sz="2000" dirty="0">
                <a:solidFill>
                  <a:srgbClr val="FF0000"/>
                </a:solidFill>
                <a:latin typeface="Arial" charset="0"/>
                <a:cs typeface="Arial" charset="0"/>
              </a:rPr>
              <a:t>S2</a:t>
            </a:r>
            <a:r>
              <a:rPr lang="fi-FI" altLang="fi-FI" sz="2000" dirty="0">
                <a:latin typeface="Arial" charset="0"/>
                <a:cs typeface="Arial" charset="0"/>
              </a:rPr>
              <a:t> koe on pakollinen kaikille</a:t>
            </a:r>
          </a:p>
          <a:p>
            <a:pPr lvl="1"/>
            <a:r>
              <a:rPr lang="fi-FI" altLang="fi-FI" sz="2000" dirty="0">
                <a:latin typeface="Arial" charset="0"/>
                <a:cs typeface="Arial" charset="0"/>
              </a:rPr>
              <a:t>lisäksi opiskelija valitsee </a:t>
            </a:r>
            <a:r>
              <a:rPr lang="fi-FI" altLang="fi-FI" sz="2000" dirty="0">
                <a:solidFill>
                  <a:srgbClr val="FF0000"/>
                </a:solidFill>
                <a:latin typeface="Arial" charset="0"/>
                <a:cs typeface="Arial" charset="0"/>
              </a:rPr>
              <a:t>3 muuta pakollista </a:t>
            </a:r>
            <a:r>
              <a:rPr lang="fi-FI" altLang="fi-FI" sz="2000" dirty="0">
                <a:latin typeface="Arial" charset="0"/>
                <a:cs typeface="Arial" charset="0"/>
              </a:rPr>
              <a:t>koetta seuraavista:</a:t>
            </a:r>
            <a:endParaRPr lang="fi-FI" altLang="fi-FI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2"/>
            <a:r>
              <a:rPr lang="fi-FI" altLang="fi-FI" sz="2000" dirty="0">
                <a:latin typeface="Arial" charset="0"/>
                <a:cs typeface="Arial" charset="0"/>
              </a:rPr>
              <a:t>toisen kotimaisen kielen koe </a:t>
            </a:r>
          </a:p>
          <a:p>
            <a:pPr lvl="2"/>
            <a:r>
              <a:rPr lang="fi-FI" altLang="fi-FI" sz="2000" dirty="0">
                <a:latin typeface="Arial" charset="0"/>
                <a:cs typeface="Arial" charset="0"/>
              </a:rPr>
              <a:t>yksi vieraan kielen koe </a:t>
            </a:r>
          </a:p>
          <a:p>
            <a:pPr lvl="2"/>
            <a:r>
              <a:rPr lang="fi-FI" altLang="fi-FI" sz="2000" dirty="0">
                <a:latin typeface="Arial" charset="0"/>
                <a:cs typeface="Arial" charset="0"/>
              </a:rPr>
              <a:t>matematiikan koe </a:t>
            </a:r>
          </a:p>
          <a:p>
            <a:pPr lvl="2"/>
            <a:r>
              <a:rPr lang="fi-FI" altLang="fi-FI" sz="2000" dirty="0">
                <a:latin typeface="Arial" charset="0"/>
                <a:cs typeface="Arial" charset="0"/>
              </a:rPr>
              <a:t>yksi reaali­aineessa järjestettävä koe</a:t>
            </a:r>
          </a:p>
          <a:p>
            <a:pPr>
              <a:buNone/>
            </a:pPr>
            <a:r>
              <a:rPr lang="fi-FI" altLang="fi-FI" sz="2600" dirty="0">
                <a:latin typeface="Arial" charset="0"/>
                <a:cs typeface="Arial" charset="0"/>
              </a:rPr>
              <a:t>	</a:t>
            </a:r>
          </a:p>
          <a:p>
            <a:pPr>
              <a:buNone/>
            </a:pPr>
            <a:r>
              <a:rPr lang="fi-FI" altLang="fi-FI" sz="2600" dirty="0">
                <a:latin typeface="Arial" charset="0"/>
                <a:cs typeface="Arial" charset="0"/>
              </a:rPr>
              <a:t>Yhdessä kokeessa tulee suorittaa pitkä oppimäärä, esim. pitkä matematiikka tai englanti A-oppimäärä</a:t>
            </a:r>
            <a:endParaRPr lang="fi-FI" altLang="fi-FI" dirty="0">
              <a:latin typeface="Arial" charset="0"/>
              <a:cs typeface="Arial" charset="0"/>
            </a:endParaRP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99421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Ennen 2022 aloittaneet, ylimääräiset kokeet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 charset="0"/>
                <a:cs typeface="Arial" charset="0"/>
              </a:rPr>
              <a:t>Pakollisten kokeiden lisäksi voi osallistua yhteen tai useampaan ylimääräiseen kokeeseen.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Kannattaa mahdollisten kompensaatiopisteiden takia.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Hylätystä ylimääräisestä kokeesta ei merkintää yo-todistukseen.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Tarkista koepäivät reaalikokeissa, yhtenä päivänä yksi koe.</a:t>
            </a: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10752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-41564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2022 tai sen jälkeen tutkinnon aloittavat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dirty="0"/>
              <a:t>Viiden kokeen lisäksi voi suorittaa yhden tai useamman muun kokeen. </a:t>
            </a:r>
          </a:p>
          <a:p>
            <a:r>
              <a:rPr lang="fi-FI" dirty="0"/>
              <a:t>Voi lisätä kokeita tutkintoon kolmen ensimmäisen tutkintokerran aikana.</a:t>
            </a:r>
          </a:p>
          <a:p>
            <a:r>
              <a:rPr lang="fi-FI" dirty="0"/>
              <a:t>Voi halutessaan suorittaa eri oppimäärien kokeita samassa tutkintoaineessa. </a:t>
            </a:r>
          </a:p>
          <a:p>
            <a:r>
              <a:rPr lang="fi-FI" dirty="0"/>
              <a:t>Saman aineen eri oppimäärien kokeet voidaan kuitenkin laskea suoritukseksi vain kerran, esimerkiksi MAB ja MAA tai UE ja UO tai EA ja EC.</a:t>
            </a:r>
            <a:endParaRPr lang="fi-FI" altLang="fi-FI" dirty="0">
              <a:latin typeface="Arial" charset="0"/>
              <a:cs typeface="Arial" charset="0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133850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2022 tai sen jälkeen tutkinnon aloittavat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dirty="0"/>
              <a:t>Myös oppiainerajat ylittäviä tehtäviä.</a:t>
            </a:r>
            <a:endParaRPr lang="fi-FI" dirty="0">
              <a:cs typeface="Calibri"/>
            </a:endParaRPr>
          </a:p>
          <a:p>
            <a:r>
              <a:rPr lang="fi-FI" dirty="0"/>
              <a:t>Jos tutkinto tulee hylätyksi, hylättyyn tutkintoon sisältyneet hyväksytyt kokeet voidaan sisällyttää aloitettavaan uuteen tutkintoon kuudelta edelliseltä tutkintokerralta.</a:t>
            </a:r>
          </a:p>
          <a:p>
            <a:endParaRPr lang="fi-FI" dirty="0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338101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b="1" dirty="0"/>
              <a:t>Miten valitsen kirjoitettavat aineet?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altLang="fi-FI" dirty="0">
                <a:latin typeface="Arial"/>
                <a:cs typeface="Arial"/>
              </a:rPr>
              <a:t>Oma kiinnostus ja hyvät arvosanat opintojaksoista.</a:t>
            </a:r>
          </a:p>
          <a:p>
            <a:r>
              <a:rPr lang="fi-FI" dirty="0">
                <a:hlinkClick r:id="rId4"/>
              </a:rPr>
              <a:t>Tuleeko sinusta ylioppilas? (ylioppilastutkinto.fi)</a:t>
            </a:r>
            <a:endParaRPr lang="fi-FI" altLang="fi-FI" dirty="0">
              <a:latin typeface="Arial" charset="0"/>
              <a:cs typeface="Arial" charset="0"/>
            </a:endParaRPr>
          </a:p>
          <a:p>
            <a:r>
              <a:rPr lang="fi-FI" altLang="fi-FI" dirty="0">
                <a:latin typeface="Arial"/>
                <a:cs typeface="Arial"/>
              </a:rPr>
              <a:t>Suoritettu myös syventäviä kursseja tai opintojaksoja.</a:t>
            </a:r>
          </a:p>
          <a:p>
            <a:r>
              <a:rPr lang="fi-FI" altLang="fi-FI" dirty="0">
                <a:latin typeface="Arial" charset="0"/>
                <a:cs typeface="Arial" charset="0"/>
              </a:rPr>
              <a:t>Tarve jatko-opintojen kannalta.</a:t>
            </a:r>
          </a:p>
          <a:p>
            <a:r>
              <a:rPr lang="fi-FI" dirty="0">
                <a:latin typeface="Arial"/>
                <a:cs typeface="Arial"/>
              </a:rPr>
              <a:t>Katso Opintopolku, korkeakoulujen </a:t>
            </a:r>
            <a:r>
              <a:rPr lang="fi-FI">
                <a:latin typeface="Arial"/>
                <a:cs typeface="Arial"/>
              </a:rPr>
              <a:t>todistusvalinnan pisteytykset </a:t>
            </a:r>
            <a:r>
              <a:rPr lang="fi-FI" dirty="0">
                <a:hlinkClick r:id="rId5"/>
              </a:rPr>
              <a:t>Korkeakoulujen yhteishaku - Opintopolku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Anna-Leena Ollikainen</a:t>
            </a:r>
          </a:p>
        </p:txBody>
      </p:sp>
    </p:spTree>
    <p:extLst>
      <p:ext uri="{BB962C8B-B14F-4D97-AF65-F5344CB8AC3E}">
        <p14:creationId xmlns:p14="http://schemas.microsoft.com/office/powerpoint/2010/main" val="20126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1724</Words>
  <Application>Microsoft Office PowerPoint</Application>
  <PresentationFormat>Näytössä katseltava diaesitys (4:3)</PresentationFormat>
  <Paragraphs>288</Paragraphs>
  <Slides>28</Slides>
  <Notes>28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Office-teema</vt:lpstr>
      <vt:lpstr>Ylioppilaskirjoitukset</vt:lpstr>
      <vt:lpstr> Milloin aloittaa yo-kirjoitukset?</vt:lpstr>
      <vt:lpstr> Yo-tutkinnon rakenne</vt:lpstr>
      <vt:lpstr> Keväällä 2022 tai sen jälkeen tutkinnon aloittavat</vt:lpstr>
      <vt:lpstr> Ennen 2022 aloittaneet, pakolliset kokeet</vt:lpstr>
      <vt:lpstr> Ennen 2022 aloittaneet, ylimääräiset kokeet</vt:lpstr>
      <vt:lpstr> 2022 tai sen jälkeen tutkinnon aloittavat</vt:lpstr>
      <vt:lpstr> 2022 tai sen jälkeen tutkinnon aloittavat</vt:lpstr>
      <vt:lpstr> Miten valitsen kirjoitettavat aineet?</vt:lpstr>
      <vt:lpstr> Osallistumisoikeus</vt:lpstr>
      <vt:lpstr> Osallistumisoikeus</vt:lpstr>
      <vt:lpstr> Ilmoittautuminen</vt:lpstr>
      <vt:lpstr> Syksyn 2024 koepäivät</vt:lpstr>
      <vt:lpstr> Suoritusaika</vt:lpstr>
      <vt:lpstr> Erityisjärjestelyt</vt:lpstr>
      <vt:lpstr>Maksuttomat yo-kokeet</vt:lpstr>
      <vt:lpstr>Maksut, ei-oppivelvolliset</vt:lpstr>
      <vt:lpstr> Koetilaisuudet</vt:lpstr>
      <vt:lpstr>  Vilppi</vt:lpstr>
      <vt:lpstr>  Luonnospaperit ja kirjoitusvälineet</vt:lpstr>
      <vt:lpstr>  Kokeiden arvostelu ja arvosanat</vt:lpstr>
      <vt:lpstr>  Kompensaatio, ennen 2022 aloittaneet</vt:lpstr>
      <vt:lpstr>  Kompensaatio, 2022 ja sen jälkeen aloittaneet</vt:lpstr>
      <vt:lpstr>  Todistukset</vt:lpstr>
      <vt:lpstr>  Valmistuminen</vt:lpstr>
      <vt:lpstr>Yo-kokeisiin valmistautuminen</vt:lpstr>
      <vt:lpstr>Syksyn 2024 yo-kirjoituksiin ilmoittautuminen</vt:lpstr>
      <vt:lpstr>Syksyn 2024 yo-kirjoituksiin ilmoittautuminen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Hurtta Tarja</dc:creator>
  <cp:lastModifiedBy>Ollikainen Anna-Leena</cp:lastModifiedBy>
  <cp:revision>198</cp:revision>
  <cp:lastPrinted>2016-11-01T17:16:02Z</cp:lastPrinted>
  <dcterms:created xsi:type="dcterms:W3CDTF">2019-03-31T16:13:28Z</dcterms:created>
  <dcterms:modified xsi:type="dcterms:W3CDTF">2024-04-23T07:01:23Z</dcterms:modified>
</cp:coreProperties>
</file>