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0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8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0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5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443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02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09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1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9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75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46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0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2CF1-ADB9-48B2-A114-46D56722A561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043A-80C0-4181-A3D2-329FEE8A9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41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kouvola/kl/iltaluki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lammi@kouvola.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eda.net/kouvola/kl/iltalukio" TargetMode="External"/><Relationship Id="rId4" Type="http://schemas.openxmlformats.org/officeDocument/2006/relationships/hyperlink" Target="mailto:anna-leena.ollikainen@kouvola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Yhdistelmäopinnot</a:t>
            </a:r>
            <a:r>
              <a:rPr lang="fi-FI" dirty="0"/>
              <a:t>	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Huoltajailta Y23</a:t>
            </a:r>
          </a:p>
          <a:p>
            <a:r>
              <a:rPr lang="fi-FI" b="1" dirty="0"/>
              <a:t>7.11.2023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014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Illan aikataulu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42535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fi-FI" sz="2200" dirty="0"/>
              <a:t>Klo 18.00	Tervetuloa &amp; oppilaitosten edustajien esittelyt </a:t>
            </a:r>
            <a:br>
              <a:rPr lang="fi-FI" sz="2200" dirty="0"/>
            </a:br>
            <a:r>
              <a:rPr lang="fi-FI" sz="2200" dirty="0"/>
              <a:t>		Maria Lammi, rehtori, Iltalukio</a:t>
            </a:r>
            <a:br>
              <a:rPr lang="fi-FI" sz="2200" dirty="0"/>
            </a:br>
            <a:r>
              <a:rPr lang="fi-FI" sz="2200" dirty="0"/>
              <a:t>		Anna-Leena Ollikainen, apulaisrehtori, Iltalukio</a:t>
            </a:r>
            <a:br>
              <a:rPr lang="fi-FI" sz="1800" dirty="0"/>
            </a:br>
            <a:r>
              <a:rPr lang="fi-FI" sz="1800" dirty="0"/>
              <a:t>		</a:t>
            </a:r>
            <a:r>
              <a:rPr lang="fi-FI" sz="2200" dirty="0"/>
              <a:t>Susanna Kääriäinen, RO, Iltalukio</a:t>
            </a:r>
            <a:br>
              <a:rPr lang="fi-FI" sz="2200" dirty="0"/>
            </a:br>
            <a:r>
              <a:rPr lang="fi-FI" sz="2200" dirty="0"/>
              <a:t>		Henna Pehkonen, opintojen ohjaaja, </a:t>
            </a:r>
            <a:r>
              <a:rPr lang="fi-FI" sz="2200" dirty="0" err="1"/>
              <a:t>Eduko</a:t>
            </a:r>
            <a:r>
              <a:rPr lang="fi-FI" sz="2200" dirty="0"/>
              <a:t>	</a:t>
            </a:r>
            <a:r>
              <a:rPr lang="fi-FI" sz="1800" dirty="0"/>
              <a:t>	</a:t>
            </a:r>
            <a:endParaRPr lang="fi-FI" sz="2200" dirty="0"/>
          </a:p>
          <a:p>
            <a:r>
              <a:rPr lang="fi-FI" sz="2200" dirty="0"/>
              <a:t>n. 18.10 	Yleistä yhdistelmäopinnoista</a:t>
            </a:r>
          </a:p>
          <a:p>
            <a:r>
              <a:rPr lang="fi-FI" sz="2200" dirty="0"/>
              <a:t>n. 18.30 	Käytännön asioita lukio-opinnoista</a:t>
            </a:r>
          </a:p>
          <a:p>
            <a:r>
              <a:rPr lang="fi-FI" sz="2200" dirty="0"/>
              <a:t>n. 18.45	YO-tutkinnosta</a:t>
            </a:r>
          </a:p>
          <a:p>
            <a:r>
              <a:rPr lang="fi-FI" sz="2200" dirty="0"/>
              <a:t>n. 19.00	Kysymyksiä ja keskustelua</a:t>
            </a:r>
          </a:p>
          <a:p>
            <a:r>
              <a:rPr lang="fi-FI" sz="2200" dirty="0">
                <a:sym typeface="Wingdings" panose="05000000000000000000" pitchFamily="2" charset="2"/>
              </a:rPr>
              <a:t>n. 19.20	Ilta päättyy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39110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9" y="1482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Kouvolan iltalukio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Palomäenkatu 33, 45100 Kouvola</a:t>
            </a:r>
          </a:p>
          <a:p>
            <a:pPr lvl="1">
              <a:lnSpc>
                <a:spcPct val="90000"/>
              </a:lnSpc>
              <a:defRPr/>
            </a:pPr>
            <a:r>
              <a:rPr lang="fi-FI" sz="1900" dirty="0">
                <a:latin typeface="Arial" charset="0"/>
                <a:ea typeface="ＭＳ Ｐゴシック" charset="-128"/>
                <a:cs typeface="ＭＳ Ｐゴシック" charset="-128"/>
              </a:rPr>
              <a:t>Yhdistelmäopinnot Salpausselänkatu 57 </a:t>
            </a:r>
            <a:r>
              <a:rPr lang="fi-FI" sz="1900" dirty="0">
                <a:latin typeface="Arial" charset="0"/>
                <a:ea typeface="ＭＳ Ｐゴシック" charset="-128"/>
                <a:cs typeface="ＭＳ Ｐゴシック" charset="-128"/>
                <a:sym typeface="Wingdings" panose="05000000000000000000" pitchFamily="2" charset="2"/>
              </a:rPr>
              <a:t> 1.8.2023 alkaen </a:t>
            </a:r>
            <a:r>
              <a:rPr lang="fi-FI" sz="1900" dirty="0" err="1">
                <a:latin typeface="Arial" charset="0"/>
                <a:ea typeface="ＭＳ Ｐゴシック" charset="-128"/>
                <a:cs typeface="ＭＳ Ｐゴシック" charset="-128"/>
                <a:sym typeface="Wingdings" panose="05000000000000000000" pitchFamily="2" charset="2"/>
              </a:rPr>
              <a:t>Utinkatu</a:t>
            </a:r>
            <a:r>
              <a:rPr lang="fi-FI" sz="1900" dirty="0">
                <a:latin typeface="Arial" charset="0"/>
                <a:ea typeface="ＭＳ Ｐゴシック" charset="-128"/>
                <a:cs typeface="ＭＳ Ｐゴシック" charset="-128"/>
                <a:sym typeface="Wingdings" panose="05000000000000000000" pitchFamily="2" charset="2"/>
              </a:rPr>
              <a:t> 44 </a:t>
            </a:r>
            <a:endParaRPr lang="fi-FI" sz="19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 Oppilaitos perustettu 1971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 Henkilökunta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rehtori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apulaisrehtori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erityisopettaja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opinto-ohjaaja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20 opettajaa (2023 – 2024)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lukiosihteeri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koulunkäynninohjaaja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kouluterveydenhoitaja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koulukuraattori</a:t>
            </a:r>
          </a:p>
          <a:p>
            <a:pPr lvl="1">
              <a:lnSpc>
                <a:spcPct val="90000"/>
              </a:lnSpc>
              <a:buFontTx/>
              <a:buChar char="–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koulupsykologi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754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Kouvolan iltalukio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42535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buFontTx/>
              <a:buChar char="•"/>
            </a:pPr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opiskelijoita vuodessa n. 650</a:t>
            </a:r>
          </a:p>
          <a:p>
            <a:pPr lvl="1">
              <a:buFontTx/>
              <a:buChar char="–"/>
            </a:pPr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tutkintoon tähtääviä n. 100</a:t>
            </a:r>
          </a:p>
          <a:p>
            <a:pPr lvl="1">
              <a:buFontTx/>
              <a:buChar char="–"/>
            </a:pPr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yhdistelmäopintoja suorittavia 94</a:t>
            </a:r>
          </a:p>
          <a:p>
            <a:pPr lvl="2"/>
            <a:r>
              <a:rPr lang="fi-FI" altLang="fi-FI" sz="1800" dirty="0" err="1">
                <a:latin typeface="Arial" charset="0"/>
                <a:ea typeface="ＭＳ Ｐゴシック" charset="-128"/>
                <a:cs typeface="Arial" charset="0"/>
              </a:rPr>
              <a:t>Edukolla</a:t>
            </a:r>
            <a:r>
              <a:rPr lang="fi-FI" altLang="fi-FI" sz="1800" dirty="0">
                <a:latin typeface="Arial" charset="0"/>
                <a:ea typeface="ＭＳ Ｐゴシック" charset="-128"/>
                <a:cs typeface="Arial" charset="0"/>
              </a:rPr>
              <a:t> (</a:t>
            </a:r>
            <a:r>
              <a:rPr lang="fi-FI" altLang="fi-FI" sz="1800" dirty="0" err="1">
                <a:latin typeface="Arial" charset="0"/>
                <a:ea typeface="ＭＳ Ｐゴシック" charset="-128"/>
                <a:cs typeface="Arial" charset="0"/>
              </a:rPr>
              <a:t>Utinkatu</a:t>
            </a:r>
            <a:r>
              <a:rPr lang="fi-FI" altLang="fi-FI" sz="1800" dirty="0">
                <a:latin typeface="Arial" charset="0"/>
                <a:ea typeface="ＭＳ Ｐゴシック" charset="-128"/>
                <a:cs typeface="Arial" charset="0"/>
              </a:rPr>
              <a:t> 44)</a:t>
            </a:r>
          </a:p>
          <a:p>
            <a:pPr lvl="1">
              <a:buFontTx/>
              <a:buChar char="–"/>
            </a:pPr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aikuisten perusopetusta suorittavia n. 30</a:t>
            </a:r>
          </a:p>
          <a:p>
            <a:pPr lvl="1">
              <a:buFontTx/>
              <a:buChar char="–"/>
            </a:pPr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aineopiskelijoita yhteensä n. 500, joista päivälukiolaisia noin puolet </a:t>
            </a:r>
          </a:p>
          <a:p>
            <a:pPr lvl="2"/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yksittäiset aineet ja arvosanojen korotukset</a:t>
            </a:r>
          </a:p>
          <a:p>
            <a:pPr lvl="2"/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suomi toisena kielenä – opiskelu</a:t>
            </a:r>
          </a:p>
          <a:p>
            <a:pPr lvl="2"/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kesälukiolaiset</a:t>
            </a:r>
          </a:p>
          <a:p>
            <a:pPr lvl="1"/>
            <a:r>
              <a:rPr lang="fi-FI" altLang="fi-FI" sz="2000" dirty="0">
                <a:latin typeface="Arial" charset="0"/>
                <a:ea typeface="ＭＳ Ｐゴシック" charset="-128"/>
                <a:cs typeface="Arial" charset="0"/>
              </a:rPr>
              <a:t>TUVA tutkintoon valmentava koulutus </a:t>
            </a:r>
          </a:p>
          <a:p>
            <a:pPr lvl="2"/>
            <a:r>
              <a:rPr lang="fi-FI" altLang="fi-FI" sz="1800" dirty="0">
                <a:latin typeface="Arial" charset="0"/>
                <a:ea typeface="ＭＳ Ｐゴシック" charset="-128"/>
                <a:cs typeface="Arial" charset="0"/>
              </a:rPr>
              <a:t>10-polku (</a:t>
            </a:r>
            <a:r>
              <a:rPr lang="fi-FI" altLang="fi-FI" sz="1800" dirty="0" err="1">
                <a:latin typeface="Arial" charset="0"/>
                <a:ea typeface="ＭＳ Ｐゴシック" charset="-128"/>
                <a:cs typeface="Arial" charset="0"/>
              </a:rPr>
              <a:t>Edukolla</a:t>
            </a:r>
            <a:r>
              <a:rPr lang="fi-FI" altLang="fi-FI" sz="1800" dirty="0">
                <a:latin typeface="Arial" charset="0"/>
                <a:ea typeface="ＭＳ Ｐゴシック" charset="-128"/>
                <a:cs typeface="Arial" charset="0"/>
              </a:rPr>
              <a:t>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800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Lukio-opinnot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42535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285750" indent="-285750"/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Aikuisten valtakunnallinen opetussuunnitelma 88 opintopistettä. HUOM. Uusi opetussuunnitelma astunut voimaan 1.8.2021 eli siirtymäaika (2 </a:t>
            </a:r>
            <a:r>
              <a:rPr lang="fi-FI" altLang="fi-FI" sz="2000" dirty="0" err="1">
                <a:latin typeface="Helvetica" charset="0"/>
                <a:ea typeface="ＭＳ Ｐゴシック" charset="-128"/>
                <a:cs typeface="Helvetica" charset="0"/>
              </a:rPr>
              <a:t>opsia</a:t>
            </a:r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) kestää v. 2023 saakka. </a:t>
            </a:r>
          </a:p>
          <a:p>
            <a:pPr marL="685800" lvl="1"/>
            <a:r>
              <a:rPr lang="fi-FI" altLang="fi-FI" sz="1700" dirty="0">
                <a:latin typeface="Helvetica" charset="0"/>
                <a:ea typeface="ＭＳ Ｐゴシック" charset="-128"/>
                <a:cs typeface="Helvetica" charset="0"/>
              </a:rPr>
              <a:t>Tarkkuutta valittaessa opintojaksoja iltalukion opintotarjottimelta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	</a:t>
            </a:r>
          </a:p>
          <a:p>
            <a:pPr marL="285750" indent="-285750"/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Lukio-opinnot koostuvat kolmen vuoden aikana opetettavista Kouvolan iltalukion opetussuunnitelman mukaisista </a:t>
            </a:r>
            <a:r>
              <a:rPr lang="fi-FI" altLang="fi-FI" sz="2000" b="1" dirty="0">
                <a:latin typeface="Helvetica" charset="0"/>
                <a:ea typeface="ＭＳ Ｐゴシック" charset="-128"/>
                <a:cs typeface="Helvetica" charset="0"/>
              </a:rPr>
              <a:t>valtakunnallisista</a:t>
            </a:r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 </a:t>
            </a:r>
            <a:r>
              <a:rPr lang="fi-FI" altLang="fi-FI" sz="2000" b="1" dirty="0">
                <a:latin typeface="Helvetica" charset="0"/>
                <a:ea typeface="ＭＳ Ｐゴシック" charset="-128"/>
                <a:cs typeface="Helvetica" charset="0"/>
              </a:rPr>
              <a:t>pakollisista</a:t>
            </a:r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 ja </a:t>
            </a:r>
            <a:r>
              <a:rPr lang="fi-FI" altLang="fi-FI" sz="2000" b="1" dirty="0">
                <a:latin typeface="Helvetica" charset="0"/>
                <a:ea typeface="ＭＳ Ｐゴシック" charset="-128"/>
                <a:cs typeface="Helvetica" charset="0"/>
              </a:rPr>
              <a:t>syventävistä</a:t>
            </a:r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 uuden </a:t>
            </a:r>
            <a:r>
              <a:rPr lang="fi-FI" altLang="fi-FI" sz="2000" dirty="0" err="1">
                <a:latin typeface="Helvetica" charset="0"/>
                <a:ea typeface="ＭＳ Ｐゴシック" charset="-128"/>
                <a:cs typeface="Helvetica" charset="0"/>
              </a:rPr>
              <a:t>opsin</a:t>
            </a:r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 mukaisista opintojaksoista. </a:t>
            </a:r>
          </a:p>
          <a:p>
            <a:pPr>
              <a:buFont typeface="Wingdings" pitchFamily="2" charset="2"/>
              <a:buNone/>
            </a:pPr>
            <a:endParaRPr lang="fi-FI" altLang="fi-FI" sz="2000" dirty="0">
              <a:latin typeface="Helvetica" charset="0"/>
              <a:ea typeface="ＭＳ Ｐゴシック" charset="-128"/>
              <a:cs typeface="Helvetica" charset="0"/>
            </a:endParaRPr>
          </a:p>
          <a:p>
            <a:pPr marL="285750" indent="-285750"/>
            <a:r>
              <a:rPr lang="fi-FI" altLang="fi-FI" sz="2000" dirty="0">
                <a:latin typeface="Helvetica" charset="0"/>
                <a:ea typeface="ＭＳ Ｐゴシック" charset="-128"/>
                <a:cs typeface="Helvetica" charset="0"/>
              </a:rPr>
              <a:t>Opiskelun aikana opiskelijalla on oikeus hyödyntää Kouvolan iltalukion opintotarjontaa ja täydentää lukion päättötutkinnosta puuttuvat opintojaksot myös kolmannen opiskeluvuoden jälkeen ilmoittautumalla Kouvolan iltalukion varsinaiseksi opiskelijaksi.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956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r>
              <a:rPr lang="fi-FI" altLang="fi-FI" sz="2700" b="1" dirty="0">
                <a:latin typeface="Arial" charset="0"/>
                <a:ea typeface="ＭＳ Ｐゴシック" charset="-128"/>
                <a:cs typeface="Arial" charset="0"/>
              </a:rPr>
              <a:t>Hyödynnä myös </a:t>
            </a:r>
            <a:br>
              <a:rPr lang="fi-FI" altLang="fi-FI" sz="2700" b="1" dirty="0">
                <a:latin typeface="Arial" charset="0"/>
                <a:ea typeface="ＭＳ Ｐゴシック" charset="-128"/>
                <a:cs typeface="Arial" charset="0"/>
              </a:rPr>
            </a:br>
            <a:r>
              <a:rPr lang="fi-FI" altLang="fi-FI" sz="2700" b="1" dirty="0">
                <a:latin typeface="Arial" charset="0"/>
                <a:ea typeface="ＭＳ Ｐゴシック" charset="-128"/>
                <a:cs typeface="Arial" charset="0"/>
              </a:rPr>
              <a:t>nämä opiskelumahdollisuudet</a:t>
            </a:r>
            <a:br>
              <a:rPr lang="fi-FI" dirty="0"/>
            </a:br>
            <a:endParaRPr lang="fi-FI" b="1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42535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Iltaopintotarjotin</a:t>
            </a:r>
          </a:p>
          <a:p>
            <a:pPr lvl="1"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opetus ma – to klo 16.30 – 19.30</a:t>
            </a:r>
          </a:p>
          <a:p>
            <a:pPr lvl="1"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Verkkolukio aikaan ja paikkaan sitomattomasti</a:t>
            </a:r>
          </a:p>
          <a:p>
            <a:pPr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Kesälukio, kesäkuun 3 ensimmäistä viikkoa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opetus arkipäivisin</a:t>
            </a:r>
          </a:p>
          <a:p>
            <a:pPr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Abien valmennuskurssit elokuussa yo-kirjoituksiin osallistuville</a:t>
            </a:r>
          </a:p>
          <a:p>
            <a:pPr lvl="1"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opetus klo 15.00 – 20.50</a:t>
            </a:r>
          </a:p>
          <a:p>
            <a:pPr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Lisätietoa koulun kotisivuilla </a:t>
            </a:r>
            <a:r>
              <a:rPr lang="fi-FI" sz="2000" dirty="0" err="1">
                <a:latin typeface="Arial" charset="0"/>
                <a:ea typeface="ＭＳ Ｐゴシック" charset="-128"/>
                <a:cs typeface="Helvetica" charset="0"/>
              </a:rPr>
              <a:t>Peda.netissa</a:t>
            </a: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 </a:t>
            </a:r>
            <a:r>
              <a:rPr lang="fi-FI" sz="2000" dirty="0">
                <a:latin typeface="Arial" charset="0"/>
                <a:ea typeface="ＭＳ Ｐゴシック" charset="-128"/>
                <a:cs typeface="Helvetica" charset="0"/>
                <a:hlinkClick r:id="rId3"/>
              </a:rPr>
              <a:t>https://peda.net/kouvola/kl/iltalukio</a:t>
            </a:r>
            <a:r>
              <a:rPr lang="fi-FI" sz="2000" dirty="0">
                <a:latin typeface="Arial" charset="0"/>
                <a:ea typeface="ＭＳ Ｐゴシック" charset="-128"/>
                <a:cs typeface="Helvetica" charset="0"/>
              </a:rPr>
              <a:t> </a:t>
            </a:r>
          </a:p>
          <a:p>
            <a:pPr marL="0" indent="0">
              <a:buNone/>
              <a:defRPr/>
            </a:pPr>
            <a:endParaRPr lang="fi-FI" sz="2400" dirty="0">
              <a:latin typeface="Arial" charset="0"/>
              <a:ea typeface="ＭＳ Ｐゴシック" charset="-128"/>
              <a:cs typeface="Helvetica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47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r>
              <a:rPr lang="fi-FI" altLang="fi-FI" sz="2700" b="1" dirty="0">
                <a:latin typeface="Arial" charset="0"/>
                <a:ea typeface="ＭＳ Ｐゴシック" charset="-128"/>
                <a:cs typeface="Arial" charset="0"/>
              </a:rPr>
              <a:t>Yhteystiedot</a:t>
            </a:r>
            <a:br>
              <a:rPr lang="fi-FI" dirty="0"/>
            </a:br>
            <a:endParaRPr lang="fi-FI" b="1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0" indent="0">
              <a:buNone/>
              <a:defRPr/>
            </a:pP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Rehtori </a:t>
            </a:r>
            <a:b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Maria Lammi, puh. 02061 55338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maria.lammi@kouvola.fi</a:t>
            </a: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Apulaisrehtori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	Anna-Leena Ollikainen, puh. 02061 58419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  <a:hlinkClick r:id="rId4"/>
              </a:rPr>
              <a:t>anna-leena.ollikainen@kouvola.fi</a:t>
            </a: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b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</a:b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opettajat: </a:t>
            </a:r>
            <a:r>
              <a:rPr lang="fi-FI" sz="2000" dirty="0" err="1">
                <a:latin typeface="Arial" charset="0"/>
                <a:ea typeface="ＭＳ Ｐゴシック" charset="-128"/>
                <a:cs typeface="ＭＳ Ｐゴシック" charset="-128"/>
              </a:rPr>
              <a:t>etunimi.sukunimi@edukouvola.fi</a:t>
            </a: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  <a:hlinkClick r:id="rId5"/>
              </a:rPr>
              <a:t>https://peda.net/kouvola/kl/iltalukio</a:t>
            </a: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Iltalukion kanslia ma klo 16.00 – 18.00 (uusi puoli, 2. krs)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puh. 02061 56309 / lukiosihteeri Paula Rasimus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fi-FI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KSAO </a:t>
            </a:r>
            <a:r>
              <a:rPr lang="fi-FI" sz="2000" dirty="0" err="1">
                <a:latin typeface="Arial" charset="0"/>
                <a:ea typeface="ＭＳ Ｐゴシック" charset="-128"/>
                <a:cs typeface="ＭＳ Ｐゴシック" charset="-128"/>
              </a:rPr>
              <a:t>Utinkatu</a:t>
            </a:r>
            <a:r>
              <a:rPr lang="fi-FI" sz="2000" dirty="0">
                <a:latin typeface="Arial" charset="0"/>
                <a:ea typeface="ＭＳ Ｐゴシック" charset="-128"/>
                <a:cs typeface="ＭＳ Ｐゴシック" charset="-128"/>
              </a:rPr>
              <a:t> 85 opintosihteeri Helena Mattila, p. 02061 56371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369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411</Words>
  <Application>Microsoft Office PowerPoint</Application>
  <PresentationFormat>Näytössä katseltava diaesitys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Office-teema</vt:lpstr>
      <vt:lpstr>Yhdistelmäopinnot </vt:lpstr>
      <vt:lpstr>  Illan aikataulu</vt:lpstr>
      <vt:lpstr>  Kouvolan iltalukio</vt:lpstr>
      <vt:lpstr>  Kouvolan iltalukio</vt:lpstr>
      <vt:lpstr>  Lukio-opinnot</vt:lpstr>
      <vt:lpstr>   Hyödynnä myös  nämä opiskelumahdollisuudet </vt:lpstr>
      <vt:lpstr>   Yhteystiedot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Hurtta Tarja</dc:creator>
  <cp:lastModifiedBy>Lammi Maria</cp:lastModifiedBy>
  <cp:revision>61</cp:revision>
  <dcterms:created xsi:type="dcterms:W3CDTF">2013-12-05T09:46:53Z</dcterms:created>
  <dcterms:modified xsi:type="dcterms:W3CDTF">2023-11-07T12:51:50Z</dcterms:modified>
</cp:coreProperties>
</file>