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474"/>
    <p:restoredTop sz="86416"/>
  </p:normalViewPr>
  <p:slideViewPr>
    <p:cSldViewPr snapToGrid="0" snapToObjects="1">
      <p:cViewPr>
        <p:scale>
          <a:sx n="30" d="100"/>
          <a:sy n="30" d="100"/>
        </p:scale>
        <p:origin x="440" y="596"/>
      </p:cViewPr>
      <p:guideLst/>
    </p:cSldViewPr>
  </p:slideViewPr>
  <p:outlineViewPr>
    <p:cViewPr>
      <p:scale>
        <a:sx n="33" d="100"/>
        <a:sy n="33" d="100"/>
      </p:scale>
      <p:origin x="0" y="-331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7FCABF-B743-4960-8029-6B4C8610E607}" type="doc">
      <dgm:prSet loTypeId="urn:microsoft.com/office/officeart/2005/8/layout/cycle1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8872F83-C9A4-4CEC-9B76-0C8611775197}">
      <dgm:prSet/>
      <dgm:spPr/>
      <dgm:t>
        <a:bodyPr/>
        <a:lstStyle/>
        <a:p>
          <a:r>
            <a:rPr lang="fi-FI"/>
            <a:t>Seuraavaksi Facebook pyytää sinua lisäämään yritystäsi kuvaavia luokkia, kuvauksen yrityksestäsi ja verkkosivun osoitteen. </a:t>
          </a:r>
          <a:endParaRPr lang="en-US"/>
        </a:p>
      </dgm:t>
    </dgm:pt>
    <dgm:pt modelId="{4D798981-1D63-4BD5-AC78-5296B96FBD2D}" type="parTrans" cxnId="{2F9C1603-99CB-4DBA-BDF3-48BB59A91B52}">
      <dgm:prSet/>
      <dgm:spPr/>
      <dgm:t>
        <a:bodyPr/>
        <a:lstStyle/>
        <a:p>
          <a:endParaRPr lang="en-US"/>
        </a:p>
      </dgm:t>
    </dgm:pt>
    <dgm:pt modelId="{35449DFD-F060-4BCC-A61B-058755003D49}" type="sibTrans" cxnId="{2F9C1603-99CB-4DBA-BDF3-48BB59A91B52}">
      <dgm:prSet/>
      <dgm:spPr/>
      <dgm:t>
        <a:bodyPr/>
        <a:lstStyle/>
        <a:p>
          <a:endParaRPr lang="en-US"/>
        </a:p>
      </dgm:t>
    </dgm:pt>
    <dgm:pt modelId="{3792F2FB-DAB6-4989-9411-D81D263D1CBB}">
      <dgm:prSet/>
      <dgm:spPr/>
      <dgm:t>
        <a:bodyPr/>
        <a:lstStyle/>
        <a:p>
          <a:r>
            <a:rPr lang="fi-FI"/>
            <a:t>Kirjoita lyhyt kuvaus yrityksen palveluista ja lopuksi yrityksen verkkosivun osoite ’www.efillaritukku.fi’. </a:t>
          </a:r>
          <a:endParaRPr lang="en-US"/>
        </a:p>
      </dgm:t>
    </dgm:pt>
    <dgm:pt modelId="{BFEBF5C1-C3DD-428F-B876-00BE75442EAF}" type="parTrans" cxnId="{1F2C7B22-2F5C-4DFF-88D8-332FD9EBB2FE}">
      <dgm:prSet/>
      <dgm:spPr/>
      <dgm:t>
        <a:bodyPr/>
        <a:lstStyle/>
        <a:p>
          <a:endParaRPr lang="en-US"/>
        </a:p>
      </dgm:t>
    </dgm:pt>
    <dgm:pt modelId="{5FCA7C40-A2EA-4FCC-974B-96585D7013EA}" type="sibTrans" cxnId="{1F2C7B22-2F5C-4DFF-88D8-332FD9EBB2FE}">
      <dgm:prSet/>
      <dgm:spPr/>
      <dgm:t>
        <a:bodyPr/>
        <a:lstStyle/>
        <a:p>
          <a:endParaRPr lang="en-US"/>
        </a:p>
      </dgm:t>
    </dgm:pt>
    <dgm:pt modelId="{9A1B8954-AB83-4DC7-A491-F7F9280F5BDA}">
      <dgm:prSet/>
      <dgm:spPr/>
      <dgm:t>
        <a:bodyPr/>
        <a:lstStyle/>
        <a:p>
          <a:r>
            <a:rPr lang="fi-FI"/>
            <a:t>Klikkaa vielä hiirellä ’Kyllä’vaihtoehdot kysymyksiin ja ’Tallenna tiedot’. </a:t>
          </a:r>
          <a:endParaRPr lang="en-US"/>
        </a:p>
      </dgm:t>
    </dgm:pt>
    <dgm:pt modelId="{476FAE57-2288-4461-8B71-E23C5597C68E}" type="parTrans" cxnId="{4F8072F3-B88F-4683-AFFB-44CF915EAF69}">
      <dgm:prSet/>
      <dgm:spPr/>
      <dgm:t>
        <a:bodyPr/>
        <a:lstStyle/>
        <a:p>
          <a:endParaRPr lang="en-US"/>
        </a:p>
      </dgm:t>
    </dgm:pt>
    <dgm:pt modelId="{17B06AE3-1866-4066-A0CD-1565A68EE580}" type="sibTrans" cxnId="{4F8072F3-B88F-4683-AFFB-44CF915EAF69}">
      <dgm:prSet/>
      <dgm:spPr/>
      <dgm:t>
        <a:bodyPr/>
        <a:lstStyle/>
        <a:p>
          <a:endParaRPr lang="en-US"/>
        </a:p>
      </dgm:t>
    </dgm:pt>
    <dgm:pt modelId="{567A5FB3-D889-40F8-A5B2-891505B732BC}" type="pres">
      <dgm:prSet presAssocID="{847FCABF-B743-4960-8029-6B4C8610E607}" presName="cycle" presStyleCnt="0">
        <dgm:presLayoutVars>
          <dgm:dir/>
          <dgm:resizeHandles val="exact"/>
        </dgm:presLayoutVars>
      </dgm:prSet>
      <dgm:spPr/>
    </dgm:pt>
    <dgm:pt modelId="{3DFAAB01-70C9-40F8-8128-C518098D0417}" type="pres">
      <dgm:prSet presAssocID="{08872F83-C9A4-4CEC-9B76-0C8611775197}" presName="dummy" presStyleCnt="0"/>
      <dgm:spPr/>
    </dgm:pt>
    <dgm:pt modelId="{D1AFACB7-8BA7-4B87-868C-0E8203F2F251}" type="pres">
      <dgm:prSet presAssocID="{08872F83-C9A4-4CEC-9B76-0C8611775197}" presName="node" presStyleLbl="revTx" presStyleIdx="0" presStyleCnt="3">
        <dgm:presLayoutVars>
          <dgm:bulletEnabled val="1"/>
        </dgm:presLayoutVars>
      </dgm:prSet>
      <dgm:spPr/>
    </dgm:pt>
    <dgm:pt modelId="{D5E97828-CE6E-410B-BB87-9B7FFF3B2F74}" type="pres">
      <dgm:prSet presAssocID="{35449DFD-F060-4BCC-A61B-058755003D49}" presName="sibTrans" presStyleLbl="node1" presStyleIdx="0" presStyleCnt="3"/>
      <dgm:spPr/>
    </dgm:pt>
    <dgm:pt modelId="{38B7FD96-779C-447A-87D3-7ABA450243B6}" type="pres">
      <dgm:prSet presAssocID="{3792F2FB-DAB6-4989-9411-D81D263D1CBB}" presName="dummy" presStyleCnt="0"/>
      <dgm:spPr/>
    </dgm:pt>
    <dgm:pt modelId="{4170833C-8AC9-46B5-BE6E-35745EE104A0}" type="pres">
      <dgm:prSet presAssocID="{3792F2FB-DAB6-4989-9411-D81D263D1CBB}" presName="node" presStyleLbl="revTx" presStyleIdx="1" presStyleCnt="3">
        <dgm:presLayoutVars>
          <dgm:bulletEnabled val="1"/>
        </dgm:presLayoutVars>
      </dgm:prSet>
      <dgm:spPr/>
    </dgm:pt>
    <dgm:pt modelId="{F5E9C5AA-86F0-4696-89AF-46BD1F4FAB3E}" type="pres">
      <dgm:prSet presAssocID="{5FCA7C40-A2EA-4FCC-974B-96585D7013EA}" presName="sibTrans" presStyleLbl="node1" presStyleIdx="1" presStyleCnt="3"/>
      <dgm:spPr/>
    </dgm:pt>
    <dgm:pt modelId="{4B14FDBE-B6D5-46F6-ACA3-D38E5D8FE791}" type="pres">
      <dgm:prSet presAssocID="{9A1B8954-AB83-4DC7-A491-F7F9280F5BDA}" presName="dummy" presStyleCnt="0"/>
      <dgm:spPr/>
    </dgm:pt>
    <dgm:pt modelId="{38A42264-A1F3-496D-B1C1-EB61163FB631}" type="pres">
      <dgm:prSet presAssocID="{9A1B8954-AB83-4DC7-A491-F7F9280F5BDA}" presName="node" presStyleLbl="revTx" presStyleIdx="2" presStyleCnt="3">
        <dgm:presLayoutVars>
          <dgm:bulletEnabled val="1"/>
        </dgm:presLayoutVars>
      </dgm:prSet>
      <dgm:spPr/>
    </dgm:pt>
    <dgm:pt modelId="{589D10DA-CDA9-4665-A73C-5EA723A057CA}" type="pres">
      <dgm:prSet presAssocID="{17B06AE3-1866-4066-A0CD-1565A68EE580}" presName="sibTrans" presStyleLbl="node1" presStyleIdx="2" presStyleCnt="3"/>
      <dgm:spPr/>
    </dgm:pt>
  </dgm:ptLst>
  <dgm:cxnLst>
    <dgm:cxn modelId="{2F9C1603-99CB-4DBA-BDF3-48BB59A91B52}" srcId="{847FCABF-B743-4960-8029-6B4C8610E607}" destId="{08872F83-C9A4-4CEC-9B76-0C8611775197}" srcOrd="0" destOrd="0" parTransId="{4D798981-1D63-4BD5-AC78-5296B96FBD2D}" sibTransId="{35449DFD-F060-4BCC-A61B-058755003D49}"/>
    <dgm:cxn modelId="{1F2C7B22-2F5C-4DFF-88D8-332FD9EBB2FE}" srcId="{847FCABF-B743-4960-8029-6B4C8610E607}" destId="{3792F2FB-DAB6-4989-9411-D81D263D1CBB}" srcOrd="1" destOrd="0" parTransId="{BFEBF5C1-C3DD-428F-B876-00BE75442EAF}" sibTransId="{5FCA7C40-A2EA-4FCC-974B-96585D7013EA}"/>
    <dgm:cxn modelId="{11DC2C44-66BA-475E-A55B-EC62EFAF534E}" type="presOf" srcId="{17B06AE3-1866-4066-A0CD-1565A68EE580}" destId="{589D10DA-CDA9-4665-A73C-5EA723A057CA}" srcOrd="0" destOrd="0" presId="urn:microsoft.com/office/officeart/2005/8/layout/cycle1"/>
    <dgm:cxn modelId="{6AA1F777-8AE7-4A40-B223-907871478C97}" type="presOf" srcId="{3792F2FB-DAB6-4989-9411-D81D263D1CBB}" destId="{4170833C-8AC9-46B5-BE6E-35745EE104A0}" srcOrd="0" destOrd="0" presId="urn:microsoft.com/office/officeart/2005/8/layout/cycle1"/>
    <dgm:cxn modelId="{6763205A-B732-4203-86B2-D32AB0F11D1A}" type="presOf" srcId="{08872F83-C9A4-4CEC-9B76-0C8611775197}" destId="{D1AFACB7-8BA7-4B87-868C-0E8203F2F251}" srcOrd="0" destOrd="0" presId="urn:microsoft.com/office/officeart/2005/8/layout/cycle1"/>
    <dgm:cxn modelId="{06F437A2-837C-461B-9B0D-096775DBD13E}" type="presOf" srcId="{9A1B8954-AB83-4DC7-A491-F7F9280F5BDA}" destId="{38A42264-A1F3-496D-B1C1-EB61163FB631}" srcOrd="0" destOrd="0" presId="urn:microsoft.com/office/officeart/2005/8/layout/cycle1"/>
    <dgm:cxn modelId="{3FF443A2-B6E3-48E1-BE25-99884D51B9A3}" type="presOf" srcId="{847FCABF-B743-4960-8029-6B4C8610E607}" destId="{567A5FB3-D889-40F8-A5B2-891505B732BC}" srcOrd="0" destOrd="0" presId="urn:microsoft.com/office/officeart/2005/8/layout/cycle1"/>
    <dgm:cxn modelId="{3520EAA7-EBBA-44BB-A7AC-4C9B6B48AA8E}" type="presOf" srcId="{35449DFD-F060-4BCC-A61B-058755003D49}" destId="{D5E97828-CE6E-410B-BB87-9B7FFF3B2F74}" srcOrd="0" destOrd="0" presId="urn:microsoft.com/office/officeart/2005/8/layout/cycle1"/>
    <dgm:cxn modelId="{874296A9-82BE-40E9-90C0-B75C81842E18}" type="presOf" srcId="{5FCA7C40-A2EA-4FCC-974B-96585D7013EA}" destId="{F5E9C5AA-86F0-4696-89AF-46BD1F4FAB3E}" srcOrd="0" destOrd="0" presId="urn:microsoft.com/office/officeart/2005/8/layout/cycle1"/>
    <dgm:cxn modelId="{4F8072F3-B88F-4683-AFFB-44CF915EAF69}" srcId="{847FCABF-B743-4960-8029-6B4C8610E607}" destId="{9A1B8954-AB83-4DC7-A491-F7F9280F5BDA}" srcOrd="2" destOrd="0" parTransId="{476FAE57-2288-4461-8B71-E23C5597C68E}" sibTransId="{17B06AE3-1866-4066-A0CD-1565A68EE580}"/>
    <dgm:cxn modelId="{2413B6C3-138E-45E2-B774-60ED1459B2BD}" type="presParOf" srcId="{567A5FB3-D889-40F8-A5B2-891505B732BC}" destId="{3DFAAB01-70C9-40F8-8128-C518098D0417}" srcOrd="0" destOrd="0" presId="urn:microsoft.com/office/officeart/2005/8/layout/cycle1"/>
    <dgm:cxn modelId="{1B937366-6379-4310-B470-DE584CE66804}" type="presParOf" srcId="{567A5FB3-D889-40F8-A5B2-891505B732BC}" destId="{D1AFACB7-8BA7-4B87-868C-0E8203F2F251}" srcOrd="1" destOrd="0" presId="urn:microsoft.com/office/officeart/2005/8/layout/cycle1"/>
    <dgm:cxn modelId="{79E8F571-D55E-4AA4-989F-3E2A114D0239}" type="presParOf" srcId="{567A5FB3-D889-40F8-A5B2-891505B732BC}" destId="{D5E97828-CE6E-410B-BB87-9B7FFF3B2F74}" srcOrd="2" destOrd="0" presId="urn:microsoft.com/office/officeart/2005/8/layout/cycle1"/>
    <dgm:cxn modelId="{4FB4A495-DC35-4C10-BBAB-FF9A182D5370}" type="presParOf" srcId="{567A5FB3-D889-40F8-A5B2-891505B732BC}" destId="{38B7FD96-779C-447A-87D3-7ABA450243B6}" srcOrd="3" destOrd="0" presId="urn:microsoft.com/office/officeart/2005/8/layout/cycle1"/>
    <dgm:cxn modelId="{193C4430-21ED-4D4A-9AC8-5BE5D6D9377D}" type="presParOf" srcId="{567A5FB3-D889-40F8-A5B2-891505B732BC}" destId="{4170833C-8AC9-46B5-BE6E-35745EE104A0}" srcOrd="4" destOrd="0" presId="urn:microsoft.com/office/officeart/2005/8/layout/cycle1"/>
    <dgm:cxn modelId="{2910E685-A592-48CA-8E93-82B01F193D32}" type="presParOf" srcId="{567A5FB3-D889-40F8-A5B2-891505B732BC}" destId="{F5E9C5AA-86F0-4696-89AF-46BD1F4FAB3E}" srcOrd="5" destOrd="0" presId="urn:microsoft.com/office/officeart/2005/8/layout/cycle1"/>
    <dgm:cxn modelId="{7CD98FEF-7D86-44DB-90EB-7A9134A20C55}" type="presParOf" srcId="{567A5FB3-D889-40F8-A5B2-891505B732BC}" destId="{4B14FDBE-B6D5-46F6-ACA3-D38E5D8FE791}" srcOrd="6" destOrd="0" presId="urn:microsoft.com/office/officeart/2005/8/layout/cycle1"/>
    <dgm:cxn modelId="{EF3CE9AB-5E6F-411B-8729-E41B265DD82B}" type="presParOf" srcId="{567A5FB3-D889-40F8-A5B2-891505B732BC}" destId="{38A42264-A1F3-496D-B1C1-EB61163FB631}" srcOrd="7" destOrd="0" presId="urn:microsoft.com/office/officeart/2005/8/layout/cycle1"/>
    <dgm:cxn modelId="{A695CB14-FFD9-479E-8F08-444467FDC44D}" type="presParOf" srcId="{567A5FB3-D889-40F8-A5B2-891505B732BC}" destId="{589D10DA-CDA9-4665-A73C-5EA723A057CA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AFACB7-8BA7-4B87-868C-0E8203F2F251}">
      <dsp:nvSpPr>
        <dsp:cNvPr id="0" name=""/>
        <dsp:cNvSpPr/>
      </dsp:nvSpPr>
      <dsp:spPr>
        <a:xfrm>
          <a:off x="3760878" y="412618"/>
          <a:ext cx="2099264" cy="2099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/>
            <a:t>Seuraavaksi Facebook pyytää sinua lisäämään yritystäsi kuvaavia luokkia, kuvauksen yrityksestäsi ja verkkosivun osoitteen. </a:t>
          </a:r>
          <a:endParaRPr lang="en-US" sz="1800" kern="1200"/>
        </a:p>
      </dsp:txBody>
      <dsp:txXfrm>
        <a:off x="3760878" y="412618"/>
        <a:ext cx="2099264" cy="2099264"/>
      </dsp:txXfrm>
    </dsp:sp>
    <dsp:sp modelId="{D5E97828-CE6E-410B-BB87-9B7FFF3B2F74}">
      <dsp:nvSpPr>
        <dsp:cNvPr id="0" name=""/>
        <dsp:cNvSpPr/>
      </dsp:nvSpPr>
      <dsp:spPr>
        <a:xfrm>
          <a:off x="562517" y="-637"/>
          <a:ext cx="4964614" cy="4964614"/>
        </a:xfrm>
        <a:prstGeom prst="circularArrow">
          <a:avLst>
            <a:gd name="adj1" fmla="val 8245"/>
            <a:gd name="adj2" fmla="val 575864"/>
            <a:gd name="adj3" fmla="val 2965015"/>
            <a:gd name="adj4" fmla="val 50945"/>
            <a:gd name="adj5" fmla="val 962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70833C-8AC9-46B5-BE6E-35745EE104A0}">
      <dsp:nvSpPr>
        <dsp:cNvPr id="0" name=""/>
        <dsp:cNvSpPr/>
      </dsp:nvSpPr>
      <dsp:spPr>
        <a:xfrm>
          <a:off x="1995192" y="3470874"/>
          <a:ext cx="2099264" cy="2099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/>
            <a:t>Kirjoita lyhyt kuvaus yrityksen palveluista ja lopuksi yrityksen verkkosivun osoite ’www.efillaritukku.fi’. </a:t>
          </a:r>
          <a:endParaRPr lang="en-US" sz="1800" kern="1200"/>
        </a:p>
      </dsp:txBody>
      <dsp:txXfrm>
        <a:off x="1995192" y="3470874"/>
        <a:ext cx="2099264" cy="2099264"/>
      </dsp:txXfrm>
    </dsp:sp>
    <dsp:sp modelId="{F5E9C5AA-86F0-4696-89AF-46BD1F4FAB3E}">
      <dsp:nvSpPr>
        <dsp:cNvPr id="0" name=""/>
        <dsp:cNvSpPr/>
      </dsp:nvSpPr>
      <dsp:spPr>
        <a:xfrm>
          <a:off x="562517" y="-637"/>
          <a:ext cx="4964614" cy="4964614"/>
        </a:xfrm>
        <a:prstGeom prst="circularArrow">
          <a:avLst>
            <a:gd name="adj1" fmla="val 8245"/>
            <a:gd name="adj2" fmla="val 575864"/>
            <a:gd name="adj3" fmla="val 10173191"/>
            <a:gd name="adj4" fmla="val 7259121"/>
            <a:gd name="adj5" fmla="val 962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A42264-A1F3-496D-B1C1-EB61163FB631}">
      <dsp:nvSpPr>
        <dsp:cNvPr id="0" name=""/>
        <dsp:cNvSpPr/>
      </dsp:nvSpPr>
      <dsp:spPr>
        <a:xfrm>
          <a:off x="229507" y="412618"/>
          <a:ext cx="2099264" cy="2099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/>
            <a:t>Klikkaa vielä hiirellä ’Kyllä’vaihtoehdot kysymyksiin ja ’Tallenna tiedot’. </a:t>
          </a:r>
          <a:endParaRPr lang="en-US" sz="1800" kern="1200"/>
        </a:p>
      </dsp:txBody>
      <dsp:txXfrm>
        <a:off x="229507" y="412618"/>
        <a:ext cx="2099264" cy="2099264"/>
      </dsp:txXfrm>
    </dsp:sp>
    <dsp:sp modelId="{589D10DA-CDA9-4665-A73C-5EA723A057CA}">
      <dsp:nvSpPr>
        <dsp:cNvPr id="0" name=""/>
        <dsp:cNvSpPr/>
      </dsp:nvSpPr>
      <dsp:spPr>
        <a:xfrm>
          <a:off x="562517" y="-637"/>
          <a:ext cx="4964614" cy="4964614"/>
        </a:xfrm>
        <a:prstGeom prst="circularArrow">
          <a:avLst>
            <a:gd name="adj1" fmla="val 8245"/>
            <a:gd name="adj2" fmla="val 575864"/>
            <a:gd name="adj3" fmla="val 16857804"/>
            <a:gd name="adj4" fmla="val 14966332"/>
            <a:gd name="adj5" fmla="val 962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887100-8688-48A9-BB0B-6BC3CE8B6F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E34132D-76FF-4261-8399-7DFA4FB631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AF300F1-9DE3-4200-B958-22DC54A0C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0628-5BFF-A84B-8268-C0161058F4DE}" type="datetimeFigureOut">
              <a:rPr lang="fi-FI" smtClean="0"/>
              <a:t>8.11.2018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FC249E0-A49D-4C49-A810-C80D6B1E7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38A9D18-DA6C-440C-B12B-F69CEFF1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7EE2-84AC-904E-9C9C-04950005A3B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7578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56D0EA-1324-495F-80E8-E75010DC0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9D753FA-C284-4CB2-A9FE-A6B8EB2F8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6DA5E47-CC5D-4164-A6C8-BF5C01DCD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0628-5BFF-A84B-8268-C0161058F4DE}" type="datetimeFigureOut">
              <a:rPr lang="fi-FI" smtClean="0"/>
              <a:t>8.11.2018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0F0D876-0350-44C3-8129-B863A98D2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2D6BB5A-A433-406B-AB7F-AC30D43A5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7EE2-84AC-904E-9C9C-04950005A3B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1927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3B12BB7C-8882-4765-ADAE-95982DF80E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3C4882D-FB37-4D14-9FCE-FD960DED69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533803-204E-4A37-98AF-76E23EA93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0628-5BFF-A84B-8268-C0161058F4DE}" type="datetimeFigureOut">
              <a:rPr lang="fi-FI" smtClean="0"/>
              <a:t>8.11.2018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29966CE-3639-4031-BE0C-CC3CC10D9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3BE8138-9B8D-41AC-A0A8-97C1D1206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7EE2-84AC-904E-9C9C-04950005A3B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713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4D367F-E513-4B79-9D5D-A6CE04E3A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A6365E-465D-4C77-8C9B-66ADB1D1E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66E68A7-862D-40C5-A23E-6BCF6D0F2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0628-5BFF-A84B-8268-C0161058F4DE}" type="datetimeFigureOut">
              <a:rPr lang="fi-FI" smtClean="0"/>
              <a:t>8.11.2018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84F3B11-CE83-4BCC-BECA-CFC9B9578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BC8BFC2-F121-4545-8475-C0E2B6309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7EE2-84AC-904E-9C9C-04950005A3B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166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79525F-DB30-4866-80A5-B9945795A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DC1E074-B2DA-4367-946F-87461EEEC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36CE382-AE84-4107-A3D5-5D551C9A3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0628-5BFF-A84B-8268-C0161058F4DE}" type="datetimeFigureOut">
              <a:rPr lang="fi-FI" smtClean="0"/>
              <a:t>8.11.2018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F5F7251-DE56-4C31-BD6E-BD94A1E48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C17A236-7142-417E-8754-20505697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7EE2-84AC-904E-9C9C-04950005A3B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2598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ACCCD6-7375-45E4-9D6B-702841873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9C1B24B-852F-4849-9D75-5532C25E01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1A91E82-FE86-46D2-AE38-A9C5ED9C59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3F512B1-AEC9-4530-A266-4358B89A3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0628-5BFF-A84B-8268-C0161058F4DE}" type="datetimeFigureOut">
              <a:rPr lang="fi-FI" smtClean="0"/>
              <a:t>8.11.2018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FD23CAC-F2A8-4B73-B536-ECB84B706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9C29044-4812-4BFB-80CC-E41B334D0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7EE2-84AC-904E-9C9C-04950005A3B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6087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7C0A7A-B3CD-4293-B46A-EE9193E15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53B064D-962B-41D7-A704-96C0BF17B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7B299C9-8B0D-47F1-BA90-B0A4D81092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11F2FBA-8692-4B80-8462-F2F0064502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341A58C-6604-4170-8C56-DF64ADB9E7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DC9E633-CED5-43D9-81D7-2CC448FEA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0628-5BFF-A84B-8268-C0161058F4DE}" type="datetimeFigureOut">
              <a:rPr lang="fi-FI" smtClean="0"/>
              <a:t>8.11.2018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CF2BCBF-CBE6-40BE-AD9B-E32877437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CEEBB37-517F-41DA-A99A-8F18ABBDA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7EE2-84AC-904E-9C9C-04950005A3B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7077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CB5516-AD86-4787-992A-17D4D39D3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7B8F308-F9A8-4EAF-B649-FF2FCDDFD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0628-5BFF-A84B-8268-C0161058F4DE}" type="datetimeFigureOut">
              <a:rPr lang="fi-FI" smtClean="0"/>
              <a:t>8.11.2018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1A78B41-8CB9-4DC6-A0B7-C9B118CA0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7476495-0F83-41E8-9CCF-D047BC4CD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7EE2-84AC-904E-9C9C-04950005A3B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6275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193CE59-CBA2-44AD-AD48-981146C2D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0628-5BFF-A84B-8268-C0161058F4DE}" type="datetimeFigureOut">
              <a:rPr lang="fi-FI" smtClean="0"/>
              <a:t>8.11.2018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41048E6-1FF9-42B9-920E-CEB9A3FC0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04C4CA3-D33C-4729-BEA7-C1A2FDE50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7EE2-84AC-904E-9C9C-04950005A3B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4829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444FF0-3E11-4AB3-94A3-D06996953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A5FDA5B-147F-4FEB-9DB0-AD8E12526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021C400-386A-4661-BA8F-FC260CC6F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A827FA6-B0BA-4E3C-9CE9-2A1A7AFD9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0628-5BFF-A84B-8268-C0161058F4DE}" type="datetimeFigureOut">
              <a:rPr lang="fi-FI" smtClean="0"/>
              <a:t>8.11.2018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836E8BB-3604-48B2-92EE-AF0DFFA03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28D1B3F-1D1B-4229-AD7B-72E517FFF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7EE2-84AC-904E-9C9C-04950005A3B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2651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19ED08-4005-404A-9E28-4B69666BF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6424CB69-4F17-49C2-B25E-D29194ED4E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2E187DB-4B26-4DCA-BD55-0A138E0AE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0C3EEF2-AABB-4A78-B1A0-9F48728B1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0628-5BFF-A84B-8268-C0161058F4DE}" type="datetimeFigureOut">
              <a:rPr lang="fi-FI" smtClean="0"/>
              <a:t>8.11.2018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81E6306-273E-41EC-AB33-D3AD83420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D789F04-AAD9-4F27-858D-8E80C8024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7EE2-84AC-904E-9C9C-04950005A3B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3379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9CE8A96C-18F5-4B12-9BC9-AC73EA53D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90157E8-614F-4FB8-ABED-E0FFB034C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47AA93E-A3C2-4243-A93A-87809E4E27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40628-5BFF-A84B-8268-C0161058F4DE}" type="datetimeFigureOut">
              <a:rPr lang="fi-FI" smtClean="0"/>
              <a:t>8.11.2018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1F69B32-1F2B-438D-BEA3-3B5883A577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54FD458-9C78-40A8-9CD2-AC0A89FC86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A7EE2-84AC-904E-9C9C-04950005A3B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29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: Shape 41">
            <a:extLst>
              <a:ext uri="{FF2B5EF4-FFF2-40B4-BE49-F238E27FC236}">
                <a16:creationId xmlns:a16="http://schemas.microsoft.com/office/drawing/2014/main" id="{6DB7ADBC-26DA-450D-A8BF-E1ACCB466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234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Freeform: Shape 43">
            <a:extLst>
              <a:ext uri="{FF2B5EF4-FFF2-40B4-BE49-F238E27FC236}">
                <a16:creationId xmlns:a16="http://schemas.microsoft.com/office/drawing/2014/main" id="{5692FB99-428A-4151-9665-80E56EF03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9870" y="1"/>
            <a:ext cx="6069184" cy="2839783"/>
          </a:xfrm>
          <a:custGeom>
            <a:avLst/>
            <a:gdLst>
              <a:gd name="connsiteX0" fmla="*/ 0 w 6069184"/>
              <a:gd name="connsiteY0" fmla="*/ 0 h 2839783"/>
              <a:gd name="connsiteX1" fmla="*/ 6069184 w 6069184"/>
              <a:gd name="connsiteY1" fmla="*/ 0 h 2839783"/>
              <a:gd name="connsiteX2" fmla="*/ 6063824 w 6069184"/>
              <a:gd name="connsiteY2" fmla="*/ 106160 h 2839783"/>
              <a:gd name="connsiteX3" fmla="*/ 3034592 w 6069184"/>
              <a:gd name="connsiteY3" fmla="*/ 2839783 h 2839783"/>
              <a:gd name="connsiteX4" fmla="*/ 5361 w 6069184"/>
              <a:gd name="connsiteY4" fmla="*/ 106160 h 283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4" y="106160"/>
                </a:lnTo>
                <a:cubicBezTo>
                  <a:pt x="5907892" y="1641596"/>
                  <a:pt x="4611168" y="2839783"/>
                  <a:pt x="3034592" y="2839783"/>
                </a:cubicBezTo>
                <a:cubicBezTo>
                  <a:pt x="1458016" y="2839783"/>
                  <a:pt x="161293" y="1641596"/>
                  <a:pt x="5361" y="106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5E3C0EDB-60D3-4CEF-8B80-C6D01E08D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6216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4B306978-A26E-4AC4-9EAA-BD29BD476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20244"/>
            <a:ext cx="5001415" cy="3733214"/>
          </a:xfrm>
          <a:custGeom>
            <a:avLst/>
            <a:gdLst>
              <a:gd name="connsiteX0" fmla="*/ 1956463 w 5001415"/>
              <a:gd name="connsiteY0" fmla="*/ 0 h 3733214"/>
              <a:gd name="connsiteX1" fmla="*/ 5001415 w 5001415"/>
              <a:gd name="connsiteY1" fmla="*/ 3044952 h 3733214"/>
              <a:gd name="connsiteX2" fmla="*/ 4939553 w 5001415"/>
              <a:gd name="connsiteY2" fmla="*/ 3658617 h 3733214"/>
              <a:gd name="connsiteX3" fmla="*/ 4920372 w 5001415"/>
              <a:gd name="connsiteY3" fmla="*/ 3733214 h 3733214"/>
              <a:gd name="connsiteX4" fmla="*/ 0 w 5001415"/>
              <a:gd name="connsiteY4" fmla="*/ 3733214 h 3733214"/>
              <a:gd name="connsiteX5" fmla="*/ 0 w 5001415"/>
              <a:gd name="connsiteY5" fmla="*/ 713124 h 3733214"/>
              <a:gd name="connsiteX6" fmla="*/ 19591 w 5001415"/>
              <a:gd name="connsiteY6" fmla="*/ 695319 h 3733214"/>
              <a:gd name="connsiteX7" fmla="*/ 1956463 w 5001415"/>
              <a:gd name="connsiteY7" fmla="*/ 0 h 373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1415" h="3733214">
                <a:moveTo>
                  <a:pt x="1956463" y="0"/>
                </a:moveTo>
                <a:cubicBezTo>
                  <a:pt x="3638144" y="0"/>
                  <a:pt x="5001415" y="1363271"/>
                  <a:pt x="5001415" y="3044952"/>
                </a:cubicBezTo>
                <a:cubicBezTo>
                  <a:pt x="5001415" y="3255162"/>
                  <a:pt x="4980114" y="3460397"/>
                  <a:pt x="4939553" y="3658617"/>
                </a:cubicBezTo>
                <a:lnTo>
                  <a:pt x="4920372" y="3733214"/>
                </a:lnTo>
                <a:lnTo>
                  <a:pt x="0" y="3733214"/>
                </a:lnTo>
                <a:lnTo>
                  <a:pt x="0" y="713124"/>
                </a:lnTo>
                <a:lnTo>
                  <a:pt x="19591" y="695319"/>
                </a:lnTo>
                <a:cubicBezTo>
                  <a:pt x="545938" y="260939"/>
                  <a:pt x="1220728" y="0"/>
                  <a:pt x="195646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40C269CE-FB56-4D68-8CFB-1CFD5F350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837" y="495702"/>
            <a:ext cx="6428625" cy="6357756"/>
          </a:xfrm>
          <a:custGeom>
            <a:avLst/>
            <a:gdLst>
              <a:gd name="connsiteX0" fmla="*/ 4279392 w 6428625"/>
              <a:gd name="connsiteY0" fmla="*/ 0 h 6357756"/>
              <a:gd name="connsiteX1" fmla="*/ 6319204 w 6428625"/>
              <a:gd name="connsiteY1" fmla="*/ 516500 h 6357756"/>
              <a:gd name="connsiteX2" fmla="*/ 6428625 w 6428625"/>
              <a:gd name="connsiteY2" fmla="*/ 579415 h 6357756"/>
              <a:gd name="connsiteX3" fmla="*/ 6428625 w 6428625"/>
              <a:gd name="connsiteY3" fmla="*/ 6357756 h 6357756"/>
              <a:gd name="connsiteX4" fmla="*/ 539921 w 6428625"/>
              <a:gd name="connsiteY4" fmla="*/ 6357756 h 6357756"/>
              <a:gd name="connsiteX5" fmla="*/ 516500 w 6428625"/>
              <a:gd name="connsiteY5" fmla="*/ 6319205 h 6357756"/>
              <a:gd name="connsiteX6" fmla="*/ 0 w 6428625"/>
              <a:gd name="connsiteY6" fmla="*/ 4279392 h 6357756"/>
              <a:gd name="connsiteX7" fmla="*/ 4279392 w 6428625"/>
              <a:gd name="connsiteY7" fmla="*/ 0 h 635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28625" h="6357756">
                <a:moveTo>
                  <a:pt x="4279392" y="0"/>
                </a:moveTo>
                <a:cubicBezTo>
                  <a:pt x="5017968" y="0"/>
                  <a:pt x="5712843" y="187105"/>
                  <a:pt x="6319204" y="516500"/>
                </a:cubicBezTo>
                <a:lnTo>
                  <a:pt x="6428625" y="579415"/>
                </a:lnTo>
                <a:lnTo>
                  <a:pt x="6428625" y="6357756"/>
                </a:lnTo>
                <a:lnTo>
                  <a:pt x="539921" y="6357756"/>
                </a:lnTo>
                <a:lnTo>
                  <a:pt x="516500" y="6319205"/>
                </a:lnTo>
                <a:cubicBezTo>
                  <a:pt x="187105" y="5712844"/>
                  <a:pt x="0" y="5017968"/>
                  <a:pt x="0" y="4279392"/>
                </a:cubicBezTo>
                <a:cubicBezTo>
                  <a:pt x="0" y="1915949"/>
                  <a:pt x="1915949" y="0"/>
                  <a:pt x="4279392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A6ED7E7F-75F7-4581-A930-C4DEBC2A8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4429" y="660294"/>
            <a:ext cx="6264033" cy="6193164"/>
          </a:xfrm>
          <a:custGeom>
            <a:avLst/>
            <a:gdLst>
              <a:gd name="connsiteX0" fmla="*/ 4114800 w 6264033"/>
              <a:gd name="connsiteY0" fmla="*/ 0 h 6193164"/>
              <a:gd name="connsiteX1" fmla="*/ 6248473 w 6264033"/>
              <a:gd name="connsiteY1" fmla="*/ 595714 h 6193164"/>
              <a:gd name="connsiteX2" fmla="*/ 6264033 w 6264033"/>
              <a:gd name="connsiteY2" fmla="*/ 605689 h 6193164"/>
              <a:gd name="connsiteX3" fmla="*/ 6264033 w 6264033"/>
              <a:gd name="connsiteY3" fmla="*/ 6193164 h 6193164"/>
              <a:gd name="connsiteX4" fmla="*/ 567718 w 6264033"/>
              <a:gd name="connsiteY4" fmla="*/ 6193164 h 6193164"/>
              <a:gd name="connsiteX5" fmla="*/ 496635 w 6264033"/>
              <a:gd name="connsiteY5" fmla="*/ 6076158 h 6193164"/>
              <a:gd name="connsiteX6" fmla="*/ 0 w 6264033"/>
              <a:gd name="connsiteY6" fmla="*/ 4114800 h 6193164"/>
              <a:gd name="connsiteX7" fmla="*/ 4114800 w 6264033"/>
              <a:gd name="connsiteY7" fmla="*/ 0 h 619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4033" h="6193164">
                <a:moveTo>
                  <a:pt x="4114800" y="0"/>
                </a:moveTo>
                <a:cubicBezTo>
                  <a:pt x="4895986" y="0"/>
                  <a:pt x="5626328" y="217689"/>
                  <a:pt x="6248473" y="595714"/>
                </a:cubicBezTo>
                <a:lnTo>
                  <a:pt x="6264033" y="605689"/>
                </a:lnTo>
                <a:lnTo>
                  <a:pt x="6264033" y="6193164"/>
                </a:lnTo>
                <a:lnTo>
                  <a:pt x="567718" y="6193164"/>
                </a:lnTo>
                <a:lnTo>
                  <a:pt x="496635" y="6076158"/>
                </a:lnTo>
                <a:cubicBezTo>
                  <a:pt x="179909" y="5493119"/>
                  <a:pt x="0" y="4824969"/>
                  <a:pt x="0" y="4114800"/>
                </a:cubicBezTo>
                <a:cubicBezTo>
                  <a:pt x="0" y="1842259"/>
                  <a:pt x="1842259" y="0"/>
                  <a:pt x="411480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789743" y="2530063"/>
            <a:ext cx="4996329" cy="1936752"/>
          </a:xfrm>
        </p:spPr>
        <p:txBody>
          <a:bodyPr>
            <a:normAutofit/>
          </a:bodyPr>
          <a:lstStyle/>
          <a:p>
            <a:r>
              <a:rPr lang="fi-FI" sz="4700">
                <a:solidFill>
                  <a:srgbClr val="FFFFFF"/>
                </a:solidFill>
              </a:rPr>
              <a:t>Facebook-sivuston luominen yritykselle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789743" y="4632160"/>
            <a:ext cx="4996328" cy="1068293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Kimmo Yli-Savola</a:t>
            </a:r>
          </a:p>
        </p:txBody>
      </p:sp>
    </p:spTree>
    <p:extLst>
      <p:ext uri="{BB962C8B-B14F-4D97-AF65-F5344CB8AC3E}">
        <p14:creationId xmlns:p14="http://schemas.microsoft.com/office/powerpoint/2010/main" val="1475164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0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04672" y="1412489"/>
            <a:ext cx="2871095" cy="2156621"/>
          </a:xfrm>
        </p:spPr>
        <p:txBody>
          <a:bodyPr anchor="t">
            <a:normAutofit/>
          </a:bodyPr>
          <a:lstStyle/>
          <a:p>
            <a:r>
              <a:rPr lang="fi-FI" sz="3600">
                <a:solidFill>
                  <a:srgbClr val="FFFFFF"/>
                </a:solidFill>
              </a:rPr>
              <a:t>Mitä yrityssivulla tavoitellaan?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80438" y="1412489"/>
            <a:ext cx="3644635" cy="436384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fi-FI" sz="2400" dirty="0"/>
              <a:t>Mieti seuraavia asioita</a:t>
            </a:r>
          </a:p>
          <a:p>
            <a:pPr lvl="1"/>
            <a:r>
              <a:rPr lang="fi-FI" dirty="0"/>
              <a:t>Miksi sivu on olemassa? </a:t>
            </a:r>
          </a:p>
          <a:p>
            <a:pPr lvl="1"/>
            <a:r>
              <a:rPr lang="fi-FI" dirty="0"/>
              <a:t>Kenelle se on tarkoitettu?  </a:t>
            </a:r>
          </a:p>
          <a:p>
            <a:pPr lvl="1"/>
            <a:r>
              <a:rPr lang="fi-FI" dirty="0"/>
              <a:t>Mitä on tarkoitus kertoa tai mistä keskustella? </a:t>
            </a:r>
          </a:p>
          <a:p>
            <a:r>
              <a:rPr lang="fi-FI" sz="2400" dirty="0"/>
              <a:t>Kohderyhmä voi olla tarkka ja sanoma kirkas</a:t>
            </a:r>
          </a:p>
          <a:p>
            <a:r>
              <a:rPr lang="fi-FI" sz="2400" dirty="0"/>
              <a:t>Kuinka kohderyhmät löytävät yrityksen Facebookissa? 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2926080" cy="4363844"/>
          </a:xfrm>
        </p:spPr>
        <p:txBody>
          <a:bodyPr>
            <a:normAutofit fontScale="92500" lnSpcReduction="20000"/>
          </a:bodyPr>
          <a:lstStyle/>
          <a:p>
            <a:r>
              <a:rPr lang="fi-FI" sz="2400" dirty="0"/>
              <a:t>Mieti lisäksi</a:t>
            </a:r>
          </a:p>
          <a:p>
            <a:pPr lvl="1"/>
            <a:r>
              <a:rPr lang="fi-FI" dirty="0"/>
              <a:t>Miten sivuja ylläpidetään</a:t>
            </a:r>
          </a:p>
          <a:p>
            <a:pPr lvl="1"/>
            <a:r>
              <a:rPr lang="fi-FI" dirty="0"/>
              <a:t>Miten hoidetaan päivitykset</a:t>
            </a:r>
          </a:p>
          <a:p>
            <a:pPr lvl="1"/>
            <a:r>
              <a:rPr lang="fi-FI" dirty="0"/>
              <a:t>Minkälaisia muuttuvia sisältöjä sivuilla on?</a:t>
            </a:r>
          </a:p>
          <a:p>
            <a:r>
              <a:rPr lang="fi-FI" sz="2400" dirty="0"/>
              <a:t>Miten suhtautuvat yrityksen verkkosivuihin ja mahdollisesti yrityksen verkkokauppaan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4399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Sisältökartta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797807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z="2000"/>
              <a:t>Sosiaalisen</a:t>
            </a:r>
            <a:r>
              <a:rPr lang="en-US" sz="2000" dirty="0"/>
              <a:t> median </a:t>
            </a:r>
            <a:r>
              <a:rPr lang="en-US" sz="2000"/>
              <a:t>palvelu</a:t>
            </a:r>
            <a:r>
              <a:rPr lang="en-US" sz="2000" dirty="0"/>
              <a:t> </a:t>
            </a:r>
            <a:r>
              <a:rPr lang="en-US" sz="2000"/>
              <a:t>ei</a:t>
            </a:r>
            <a:r>
              <a:rPr lang="en-US" sz="2000" dirty="0"/>
              <a:t> </a:t>
            </a:r>
            <a:r>
              <a:rPr lang="en-US" sz="2000"/>
              <a:t>puhuttele</a:t>
            </a:r>
            <a:r>
              <a:rPr lang="en-US" sz="2000" dirty="0"/>
              <a:t> </a:t>
            </a:r>
            <a:r>
              <a:rPr lang="en-US" sz="2000"/>
              <a:t>käyttäjiä</a:t>
            </a:r>
            <a:r>
              <a:rPr lang="en-US" sz="2000" dirty="0"/>
              <a:t> </a:t>
            </a:r>
            <a:r>
              <a:rPr lang="en-US" sz="2000"/>
              <a:t>ilman</a:t>
            </a:r>
            <a:r>
              <a:rPr lang="en-US" sz="2000" dirty="0"/>
              <a:t> </a:t>
            </a:r>
            <a:r>
              <a:rPr lang="en-US" sz="2000"/>
              <a:t>kiinnostavaa</a:t>
            </a:r>
            <a:r>
              <a:rPr lang="en-US" sz="2000" dirty="0"/>
              <a:t> </a:t>
            </a:r>
            <a:r>
              <a:rPr lang="en-US" sz="2000"/>
              <a:t>sisältöä</a:t>
            </a:r>
            <a:endParaRPr lang="en-US" sz="2000" dirty="0"/>
          </a:p>
          <a:p>
            <a:pPr lvl="0"/>
            <a:r>
              <a:rPr lang="en-US" sz="2000"/>
              <a:t>Kiinnostava</a:t>
            </a:r>
            <a:r>
              <a:rPr lang="en-US" sz="2000" dirty="0"/>
              <a:t> </a:t>
            </a:r>
            <a:r>
              <a:rPr lang="en-US" sz="2000"/>
              <a:t>sisältö</a:t>
            </a:r>
            <a:r>
              <a:rPr lang="en-US" sz="2000" dirty="0"/>
              <a:t> </a:t>
            </a:r>
            <a:r>
              <a:rPr lang="en-US" sz="2000"/>
              <a:t>vaikuttaa</a:t>
            </a:r>
            <a:r>
              <a:rPr lang="en-US" sz="2000" dirty="0"/>
              <a:t> </a:t>
            </a:r>
            <a:r>
              <a:rPr lang="en-US" sz="2000"/>
              <a:t>yrityksen</a:t>
            </a:r>
            <a:r>
              <a:rPr lang="en-US" sz="2000" dirty="0"/>
              <a:t> </a:t>
            </a:r>
            <a:r>
              <a:rPr lang="en-US" sz="2000"/>
              <a:t>näkyvyyteen</a:t>
            </a:r>
            <a:r>
              <a:rPr lang="en-US" sz="2000" dirty="0"/>
              <a:t> </a:t>
            </a:r>
            <a:r>
              <a:rPr lang="en-US" sz="2000"/>
              <a:t>verkossa</a:t>
            </a:r>
            <a:r>
              <a:rPr lang="en-US" sz="2000" dirty="0"/>
              <a:t> ja </a:t>
            </a:r>
            <a:r>
              <a:rPr lang="en-US" sz="2000"/>
              <a:t>parantaa</a:t>
            </a:r>
            <a:r>
              <a:rPr lang="en-US" sz="2000" dirty="0"/>
              <a:t> </a:t>
            </a:r>
            <a:r>
              <a:rPr lang="en-US" sz="2000"/>
              <a:t>verkkomarkkinoinnin</a:t>
            </a:r>
            <a:r>
              <a:rPr lang="en-US" sz="2000" dirty="0"/>
              <a:t> </a:t>
            </a:r>
            <a:r>
              <a:rPr lang="en-US" sz="2000"/>
              <a:t>tehoa</a:t>
            </a:r>
            <a:endParaRPr lang="en-US" sz="2000" dirty="0"/>
          </a:p>
          <a:p>
            <a:pPr lvl="0"/>
            <a:r>
              <a:rPr lang="en-US" sz="2000" dirty="0"/>
              <a:t>Facebook-sivujen </a:t>
            </a:r>
            <a:r>
              <a:rPr lang="en-US" sz="2000"/>
              <a:t>päivittämistä</a:t>
            </a:r>
            <a:r>
              <a:rPr lang="en-US" sz="2000" dirty="0"/>
              <a:t> voi </a:t>
            </a:r>
            <a:r>
              <a:rPr lang="en-US" sz="2000"/>
              <a:t>helpottaa</a:t>
            </a:r>
            <a:r>
              <a:rPr lang="en-US" sz="2000" dirty="0"/>
              <a:t> </a:t>
            </a:r>
            <a:r>
              <a:rPr lang="en-US" sz="2000"/>
              <a:t>suunnittelulla</a:t>
            </a:r>
            <a:r>
              <a:rPr lang="en-US" sz="2000" dirty="0"/>
              <a:t> </a:t>
            </a:r>
          </a:p>
          <a:p>
            <a:pPr lvl="0"/>
            <a:r>
              <a:rPr lang="en-US" sz="2000"/>
              <a:t>Yksinkertainen</a:t>
            </a:r>
            <a:r>
              <a:rPr lang="en-US" sz="2000" dirty="0"/>
              <a:t> tapa on luoda </a:t>
            </a:r>
            <a:r>
              <a:rPr lang="en-US" sz="2000"/>
              <a:t>kuvan</a:t>
            </a:r>
            <a:r>
              <a:rPr lang="en-US" sz="2000" dirty="0"/>
              <a:t> </a:t>
            </a:r>
            <a:r>
              <a:rPr lang="en-US" sz="2000"/>
              <a:t>mukainen</a:t>
            </a:r>
            <a:r>
              <a:rPr lang="en-US" sz="2000" dirty="0"/>
              <a:t> </a:t>
            </a:r>
            <a:r>
              <a:rPr lang="en-US" sz="2000"/>
              <a:t>sisältökartta</a:t>
            </a:r>
            <a:r>
              <a:rPr lang="en-US" sz="2000" dirty="0"/>
              <a:t>, </a:t>
            </a:r>
            <a:r>
              <a:rPr lang="en-US" sz="2000"/>
              <a:t>jossa</a:t>
            </a:r>
            <a:r>
              <a:rPr lang="en-US" sz="2000" dirty="0"/>
              <a:t> </a:t>
            </a:r>
            <a:r>
              <a:rPr lang="en-US" sz="2000"/>
              <a:t>voidaan</a:t>
            </a:r>
            <a:r>
              <a:rPr lang="en-US" sz="2000" dirty="0"/>
              <a:t> </a:t>
            </a:r>
            <a:r>
              <a:rPr lang="en-US" sz="2000"/>
              <a:t>etukäteen</a:t>
            </a:r>
            <a:r>
              <a:rPr lang="en-US" sz="2000" dirty="0"/>
              <a:t> </a:t>
            </a:r>
            <a:r>
              <a:rPr lang="en-US" sz="2000"/>
              <a:t>miettiä</a:t>
            </a:r>
            <a:r>
              <a:rPr lang="en-US" sz="2000" dirty="0"/>
              <a:t> eri </a:t>
            </a:r>
            <a:r>
              <a:rPr lang="en-US" sz="2000"/>
              <a:t>tyyppistä</a:t>
            </a:r>
            <a:r>
              <a:rPr lang="en-US" sz="2000" dirty="0"/>
              <a:t> </a:t>
            </a:r>
            <a:r>
              <a:rPr lang="en-US" sz="2000"/>
              <a:t>sisältöä</a:t>
            </a:r>
            <a:r>
              <a:rPr lang="en-US" sz="2000" dirty="0"/>
              <a:t> </a:t>
            </a:r>
            <a:r>
              <a:rPr lang="en-US" sz="2000"/>
              <a:t>erilaisista</a:t>
            </a:r>
            <a:r>
              <a:rPr lang="en-US" sz="2000" dirty="0"/>
              <a:t> aiheista </a:t>
            </a:r>
            <a:r>
              <a:rPr lang="en-US" sz="2000"/>
              <a:t>ajankohtineen</a:t>
            </a:r>
            <a:r>
              <a:rPr lang="en-US" sz="2000" dirty="0"/>
              <a:t>.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" r="1" b="8529"/>
          <a:stretch/>
        </p:blipFill>
        <p:spPr>
          <a:xfrm>
            <a:off x="5120640" y="1904281"/>
            <a:ext cx="6233160" cy="427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05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Sisällön 80/20 sääntö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48930" y="2438400"/>
            <a:ext cx="512702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Sosiaalinen media on vuorovaikutteista viestintää – ei pelkästään myyntiä </a:t>
            </a:r>
          </a:p>
          <a:p>
            <a:pPr lvl="0"/>
            <a:r>
              <a:rPr lang="en-US"/>
              <a:t>Käytä 80% ajasta oman informatiivisen sisällön ja kävijöiden sisällön jakamiseen </a:t>
            </a:r>
          </a:p>
          <a:p>
            <a:pPr lvl="0"/>
            <a:r>
              <a:rPr lang="en-US"/>
              <a:t>Käytä 20% myynnillisiin ponnistuksiin 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" r="3" b="3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76801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Valmistelu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48931" y="2438401"/>
            <a:ext cx="3667036" cy="3779520"/>
          </a:xfr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z="1800"/>
              <a:t>Taustakuva (851x315 pixeliä)</a:t>
            </a:r>
          </a:p>
          <a:p>
            <a:pPr lvl="0"/>
            <a:r>
              <a:rPr lang="en-US" sz="1800"/>
              <a:t>Profiilikuva (160x160 pixeliä) – tiimikuva, yrittäjän kuva yms. </a:t>
            </a:r>
          </a:p>
          <a:p>
            <a:pPr lvl="0"/>
            <a:r>
              <a:rPr lang="en-US" sz="1800"/>
              <a:t>Mieti sivun nimi – yrityksen tai brändin nimi </a:t>
            </a:r>
          </a:p>
          <a:p>
            <a:pPr lvl="1"/>
            <a:r>
              <a:rPr lang="en-US" sz="1800"/>
              <a:t>Kimmon Kuntoklubi</a:t>
            </a:r>
          </a:p>
          <a:p>
            <a:pPr lvl="0"/>
            <a:r>
              <a:rPr lang="en-US" sz="1800"/>
              <a:t>Kerää kuvia kuva-albumiin – julkaisujen aloittamiseen </a:t>
            </a:r>
          </a:p>
          <a:p>
            <a:pPr lvl="0"/>
            <a:r>
              <a:rPr lang="en-US" sz="1800"/>
              <a:t>Mieti tilapäivityksiä (kuvat 404x404 pixeliä) - valmiiksi julkaistavaksi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8267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isällön paikkamerkki 7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9504"/>
          <a:stretch/>
        </p:blipFill>
        <p:spPr>
          <a:xfrm>
            <a:off x="5283708" y="722376"/>
            <a:ext cx="6263640" cy="541324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47425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Valitse sivusi tyyppi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15484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z="1900"/>
              <a:t>1. Siirry www.facebook.com -osoitteeseen</a:t>
            </a:r>
          </a:p>
          <a:p>
            <a:pPr lvl="0"/>
            <a:r>
              <a:rPr lang="en-US" sz="1900"/>
              <a:t>2. Sivun alareunassa on : ’Luo sivu’ </a:t>
            </a:r>
          </a:p>
          <a:p>
            <a:pPr lvl="0"/>
            <a:r>
              <a:rPr lang="en-US" sz="1900"/>
              <a:t>3. Valitse vaihtoehdoista sivun tyyppi </a:t>
            </a:r>
          </a:p>
          <a:p>
            <a:r>
              <a:rPr lang="en-US" sz="1900"/>
              <a:t>Valitse:</a:t>
            </a:r>
          </a:p>
          <a:p>
            <a:pPr lvl="1"/>
            <a:r>
              <a:rPr lang="en-US" sz="1900"/>
              <a:t>Paikallinen yritys, jos asiakkaat tulevat toimipaikkaasi, esimerkiksi kahvila, ravintola, hotelli </a:t>
            </a:r>
          </a:p>
          <a:p>
            <a:pPr lvl="1"/>
            <a:r>
              <a:rPr lang="en-US" sz="1900"/>
              <a:t>Yritys tai organisaatio, jos yrityksesi fyysinen paikka ei ole oleellinen tuotteen tai palvelun tarjoamiseksi asiakkaille, tai yritykselläsi on useita toimipaikkoja </a:t>
            </a:r>
          </a:p>
          <a:p>
            <a:pPr lvl="1"/>
            <a:r>
              <a:rPr lang="en-US" sz="1900"/>
              <a:t>Brändi, jos haluat mainostaa tuotettasi tai palveluasi 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3" r="2417" b="1"/>
          <a:stretch/>
        </p:blipFill>
        <p:spPr>
          <a:xfrm>
            <a:off x="6338316" y="1904281"/>
            <a:ext cx="5074070" cy="427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18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Yrityksen</a:t>
            </a:r>
            <a:r>
              <a:rPr lang="en-US" dirty="0"/>
              <a:t> </a:t>
            </a:r>
            <a:r>
              <a:rPr lang="en-US" dirty="0" err="1"/>
              <a:t>perustiedot</a:t>
            </a:r>
            <a:r>
              <a:rPr lang="en-US" dirty="0"/>
              <a:t>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15484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z="2000" dirty="0" err="1"/>
              <a:t>Täytä</a:t>
            </a:r>
            <a:r>
              <a:rPr lang="en-US" sz="2000" dirty="0"/>
              <a:t> </a:t>
            </a:r>
            <a:r>
              <a:rPr lang="en-US" sz="2000" dirty="0" err="1"/>
              <a:t>yrityksen</a:t>
            </a:r>
            <a:r>
              <a:rPr lang="en-US" sz="2000" dirty="0"/>
              <a:t> </a:t>
            </a:r>
            <a:r>
              <a:rPr lang="en-US" sz="2000" dirty="0" err="1"/>
              <a:t>tiedot</a:t>
            </a:r>
            <a:r>
              <a:rPr lang="en-US" sz="2000" dirty="0"/>
              <a:t> </a:t>
            </a:r>
            <a:r>
              <a:rPr lang="en-US" sz="2000" dirty="0" err="1"/>
              <a:t>avautuvaan</a:t>
            </a:r>
            <a:r>
              <a:rPr lang="en-US" sz="2000" dirty="0"/>
              <a:t> </a:t>
            </a:r>
            <a:r>
              <a:rPr lang="en-US" sz="2000" dirty="0" err="1"/>
              <a:t>ikkunaan</a:t>
            </a:r>
            <a:r>
              <a:rPr lang="en-US" sz="2000" dirty="0"/>
              <a:t> (</a:t>
            </a:r>
            <a:r>
              <a:rPr lang="en-US" sz="2000" dirty="0" err="1"/>
              <a:t>tässä</a:t>
            </a:r>
            <a:r>
              <a:rPr lang="en-US" sz="2000" dirty="0"/>
              <a:t> </a:t>
            </a:r>
            <a:r>
              <a:rPr lang="en-US" sz="2000" b="1" dirty="0" err="1"/>
              <a:t>Paikallinen</a:t>
            </a:r>
            <a:r>
              <a:rPr lang="en-US" sz="2000" b="1" dirty="0"/>
              <a:t> </a:t>
            </a:r>
            <a:r>
              <a:rPr lang="en-US" sz="2000" b="1" dirty="0" err="1"/>
              <a:t>yritys</a:t>
            </a:r>
            <a:r>
              <a:rPr lang="en-US" sz="2000" dirty="0"/>
              <a:t>)</a:t>
            </a:r>
          </a:p>
          <a:p>
            <a:pPr lvl="0"/>
            <a:r>
              <a:rPr lang="en-US" sz="2000" dirty="0" err="1"/>
              <a:t>Valitse</a:t>
            </a:r>
            <a:r>
              <a:rPr lang="en-US" sz="2000" dirty="0"/>
              <a:t> </a:t>
            </a:r>
            <a:r>
              <a:rPr lang="en-US" sz="2000" dirty="0" err="1"/>
              <a:t>yritystäsi</a:t>
            </a:r>
            <a:r>
              <a:rPr lang="en-US" sz="2000" dirty="0"/>
              <a:t> </a:t>
            </a:r>
            <a:r>
              <a:rPr lang="en-US" sz="2000" dirty="0" err="1"/>
              <a:t>parhaiten</a:t>
            </a:r>
            <a:r>
              <a:rPr lang="en-US" sz="2000" dirty="0"/>
              <a:t> </a:t>
            </a:r>
            <a:r>
              <a:rPr lang="en-US" sz="2000" dirty="0" err="1"/>
              <a:t>kuvaava</a:t>
            </a:r>
            <a:r>
              <a:rPr lang="en-US" sz="2000" dirty="0"/>
              <a:t> </a:t>
            </a:r>
            <a:r>
              <a:rPr lang="en-US" sz="2000" dirty="0" err="1"/>
              <a:t>toimiala</a:t>
            </a:r>
            <a:r>
              <a:rPr lang="en-US" sz="2000" dirty="0"/>
              <a:t> </a:t>
            </a:r>
            <a:r>
              <a:rPr lang="en-US" sz="2000" dirty="0" err="1"/>
              <a:t>alasvetovalikosta</a:t>
            </a:r>
            <a:r>
              <a:rPr lang="en-US" sz="2000" dirty="0"/>
              <a:t> </a:t>
            </a:r>
          </a:p>
          <a:p>
            <a:pPr lvl="0"/>
            <a:r>
              <a:rPr lang="en-US" sz="2000" dirty="0" err="1"/>
              <a:t>Kirjoita</a:t>
            </a:r>
            <a:r>
              <a:rPr lang="en-US" sz="2000" dirty="0"/>
              <a:t> </a:t>
            </a:r>
            <a:r>
              <a:rPr lang="en-US" sz="2000" dirty="0" err="1"/>
              <a:t>yrityksesi</a:t>
            </a:r>
            <a:r>
              <a:rPr lang="en-US" sz="2000" dirty="0"/>
              <a:t> </a:t>
            </a:r>
            <a:r>
              <a:rPr lang="en-US" sz="2000" dirty="0" err="1"/>
              <a:t>nimi</a:t>
            </a:r>
            <a:endParaRPr lang="en-US" sz="2000" dirty="0"/>
          </a:p>
          <a:p>
            <a:pPr lvl="0"/>
            <a:r>
              <a:rPr lang="en-US" sz="2000" dirty="0" err="1"/>
              <a:t>Nimeä</a:t>
            </a:r>
            <a:r>
              <a:rPr lang="en-US" sz="2000" dirty="0"/>
              <a:t> tai </a:t>
            </a:r>
            <a:r>
              <a:rPr lang="en-US" sz="2000" dirty="0" err="1"/>
              <a:t>toimialaa</a:t>
            </a:r>
            <a:r>
              <a:rPr lang="en-US" sz="2000" dirty="0"/>
              <a:t> </a:t>
            </a:r>
            <a:r>
              <a:rPr lang="en-US" sz="2000" dirty="0" err="1"/>
              <a:t>hankala</a:t>
            </a:r>
            <a:r>
              <a:rPr lang="en-US" sz="2000" dirty="0"/>
              <a:t> </a:t>
            </a:r>
            <a:r>
              <a:rPr lang="en-US" sz="2000" dirty="0" err="1"/>
              <a:t>muuttaa</a:t>
            </a:r>
            <a:r>
              <a:rPr lang="en-US" sz="2000" dirty="0"/>
              <a:t>, </a:t>
            </a:r>
            <a:r>
              <a:rPr lang="en-US" sz="2000" dirty="0" err="1"/>
              <a:t>joten</a:t>
            </a:r>
            <a:r>
              <a:rPr lang="en-US" sz="2000" dirty="0"/>
              <a:t> </a:t>
            </a:r>
            <a:r>
              <a:rPr lang="en-US" sz="2000" dirty="0" err="1"/>
              <a:t>mieti</a:t>
            </a:r>
            <a:r>
              <a:rPr lang="en-US" sz="2000" dirty="0"/>
              <a:t> ne </a:t>
            </a:r>
            <a:r>
              <a:rPr lang="en-US" sz="2000" dirty="0" err="1"/>
              <a:t>ensin</a:t>
            </a:r>
            <a:endParaRPr lang="en-US" sz="2000" dirty="0"/>
          </a:p>
          <a:p>
            <a:pPr lvl="0"/>
            <a:r>
              <a:rPr lang="en-US" sz="2000" dirty="0" err="1"/>
              <a:t>Täydennä</a:t>
            </a:r>
            <a:r>
              <a:rPr lang="en-US" sz="2000" dirty="0"/>
              <a:t> </a:t>
            </a:r>
            <a:r>
              <a:rPr lang="en-US" sz="2000" dirty="0" err="1"/>
              <a:t>loput</a:t>
            </a:r>
            <a:r>
              <a:rPr lang="en-US" sz="2000" dirty="0"/>
              <a:t> </a:t>
            </a:r>
            <a:r>
              <a:rPr lang="en-US" sz="2000" dirty="0" err="1"/>
              <a:t>yhteystiedot</a:t>
            </a:r>
            <a:r>
              <a:rPr lang="en-US" sz="2000" dirty="0"/>
              <a:t> ja </a:t>
            </a:r>
            <a:r>
              <a:rPr lang="en-US" sz="2000" dirty="0" err="1"/>
              <a:t>lue</a:t>
            </a:r>
            <a:r>
              <a:rPr lang="en-US" sz="2000" dirty="0"/>
              <a:t> </a:t>
            </a:r>
            <a:r>
              <a:rPr lang="en-US" sz="2000" b="1" dirty="0" err="1"/>
              <a:t>Facebooksivujen</a:t>
            </a:r>
            <a:r>
              <a:rPr lang="en-US" sz="2000" b="1" dirty="0"/>
              <a:t> </a:t>
            </a:r>
            <a:r>
              <a:rPr lang="en-US" sz="2000" b="1" dirty="0" err="1"/>
              <a:t>käyttöehdot</a:t>
            </a:r>
            <a:r>
              <a:rPr lang="en-US" sz="2000" dirty="0"/>
              <a:t> </a:t>
            </a:r>
          </a:p>
          <a:p>
            <a:pPr lvl="0"/>
            <a:r>
              <a:rPr lang="en-US" sz="2000" dirty="0" err="1"/>
              <a:t>Jatka</a:t>
            </a:r>
            <a:r>
              <a:rPr lang="en-US" sz="2000" dirty="0"/>
              <a:t> </a:t>
            </a:r>
            <a:r>
              <a:rPr lang="en-US" sz="2000" dirty="0" err="1"/>
              <a:t>klikkaamalla</a:t>
            </a:r>
            <a:r>
              <a:rPr lang="en-US" sz="2000" dirty="0"/>
              <a:t> </a:t>
            </a:r>
            <a:r>
              <a:rPr lang="en-US" sz="2000" b="1" dirty="0" err="1"/>
              <a:t>Aloita</a:t>
            </a:r>
            <a:r>
              <a:rPr lang="en-US" sz="2000" dirty="0" err="1"/>
              <a:t>-painiketta</a:t>
            </a:r>
            <a:r>
              <a:rPr lang="en-US" sz="2000" dirty="0"/>
              <a:t>. 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3" b="12304"/>
          <a:stretch/>
        </p:blipFill>
        <p:spPr>
          <a:xfrm>
            <a:off x="6338316" y="1904281"/>
            <a:ext cx="5074070" cy="427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738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811161"/>
            <a:ext cx="3335594" cy="5403370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Yrityksen perustiedot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3" y="0"/>
            <a:ext cx="14207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573ABEBF-D719-4993-84C5-CD2D632226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7465983"/>
              </p:ext>
            </p:extLst>
          </p:nvPr>
        </p:nvGraphicFramePr>
        <p:xfrm>
          <a:off x="5459413" y="642938"/>
          <a:ext cx="608965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2173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Profiilikuva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lvl="0"/>
            <a:r>
              <a:rPr lang="fi-FI" sz="2400" dirty="0">
                <a:solidFill>
                  <a:srgbClr val="000000"/>
                </a:solidFill>
              </a:rPr>
              <a:t>Seuraavaksi pääset muokkaamaan sivun ulkoasua</a:t>
            </a:r>
          </a:p>
          <a:p>
            <a:pPr lvl="0"/>
            <a:r>
              <a:rPr lang="fi-FI" sz="2400" dirty="0">
                <a:solidFill>
                  <a:srgbClr val="000000"/>
                </a:solidFill>
              </a:rPr>
              <a:t>Ensimmäiseksi ladataan tietokoneelta profiilikuva, joka on mietitty tietysti jo etukäteen ja siten saatavilla </a:t>
            </a:r>
          </a:p>
          <a:p>
            <a:pPr lvl="0"/>
            <a:r>
              <a:rPr lang="fi-FI" sz="2400" dirty="0">
                <a:solidFill>
                  <a:srgbClr val="000000"/>
                </a:solidFill>
              </a:rPr>
              <a:t>Profiilikuvan asettamisen jälkeen sivusto on Facebookin mielestä teknisesti valmis mainostettavaksi</a:t>
            </a:r>
          </a:p>
        </p:txBody>
      </p:sp>
    </p:spTree>
    <p:extLst>
      <p:ext uri="{BB962C8B-B14F-4D97-AF65-F5344CB8AC3E}">
        <p14:creationId xmlns:p14="http://schemas.microsoft.com/office/powerpoint/2010/main" val="923849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369</Words>
  <Application>Microsoft Office PowerPoint</Application>
  <PresentationFormat>Laajakuva</PresentationFormat>
  <Paragraphs>53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Office-teema</vt:lpstr>
      <vt:lpstr>Facebook-sivuston luominen yritykselle</vt:lpstr>
      <vt:lpstr>Mitä yrityssivulla tavoitellaan? </vt:lpstr>
      <vt:lpstr>Sisältökartta </vt:lpstr>
      <vt:lpstr>Sisällön 80/20 sääntö</vt:lpstr>
      <vt:lpstr>Valmistelu</vt:lpstr>
      <vt:lpstr>Valitse sivusi tyyppi </vt:lpstr>
      <vt:lpstr>Yrityksen perustiedot </vt:lpstr>
      <vt:lpstr>Yrityksen perustiedot </vt:lpstr>
      <vt:lpstr>Profiilikuva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Facebook-sivuston luominen yritykselle</dc:title>
  <dc:creator>Yli-Savola Kimmo</dc:creator>
  <cp:lastModifiedBy>Yli-Savola Kimmo</cp:lastModifiedBy>
  <cp:revision>1</cp:revision>
  <dcterms:created xsi:type="dcterms:W3CDTF">2018-11-08T08:29:49Z</dcterms:created>
  <dcterms:modified xsi:type="dcterms:W3CDTF">2018-11-08T08:34:23Z</dcterms:modified>
</cp:coreProperties>
</file>