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71" r:id="rId5"/>
    <p:sldId id="279" r:id="rId6"/>
    <p:sldId id="270" r:id="rId7"/>
    <p:sldId id="292" r:id="rId8"/>
    <p:sldId id="278" r:id="rId9"/>
    <p:sldId id="272" r:id="rId10"/>
    <p:sldId id="258" r:id="rId11"/>
    <p:sldId id="295" r:id="rId12"/>
    <p:sldId id="260" r:id="rId13"/>
    <p:sldId id="261" r:id="rId14"/>
    <p:sldId id="263" r:id="rId15"/>
    <p:sldId id="262" r:id="rId16"/>
    <p:sldId id="264" r:id="rId17"/>
    <p:sldId id="265" r:id="rId18"/>
    <p:sldId id="266" r:id="rId19"/>
    <p:sldId id="267" r:id="rId20"/>
    <p:sldId id="273" r:id="rId21"/>
    <p:sldId id="269" r:id="rId22"/>
    <p:sldId id="274" r:id="rId23"/>
    <p:sldId id="275" r:id="rId24"/>
    <p:sldId id="259" r:id="rId25"/>
    <p:sldId id="276" r:id="rId26"/>
    <p:sldId id="277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3" r:id="rId39"/>
    <p:sldId id="294" r:id="rId4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2"/>
    <p:restoredTop sz="94671"/>
  </p:normalViewPr>
  <p:slideViewPr>
    <p:cSldViewPr snapToGrid="0">
      <p:cViewPr varScale="1">
        <p:scale>
          <a:sx n="60" d="100"/>
          <a:sy n="60" d="100"/>
        </p:scale>
        <p:origin x="47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EE2CA-CEFC-40A6-971E-C8C493EB943A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45D5B5-8035-4CE2-BB4B-7CB0FF065B2A}">
      <dgm:prSet/>
      <dgm:spPr/>
      <dgm:t>
        <a:bodyPr/>
        <a:lstStyle/>
        <a:p>
          <a:r>
            <a:rPr lang="fi-FI"/>
            <a:t>Pilvipalvelut tarjoavat ohjelmistot, sovellusalustat ja tallennustilan  sekä   muun  infrastruktuurin  yritysten  käyttöön  Internet - yhteyden  yli  pilvipalvelimilta</a:t>
          </a:r>
          <a:endParaRPr lang="en-US"/>
        </a:p>
      </dgm:t>
    </dgm:pt>
    <dgm:pt modelId="{ACDA0EBF-010E-4C16-B078-61F7E1206480}" type="parTrans" cxnId="{98070B30-AAA2-4A00-9EAA-B46E7CA4D13B}">
      <dgm:prSet/>
      <dgm:spPr/>
      <dgm:t>
        <a:bodyPr/>
        <a:lstStyle/>
        <a:p>
          <a:endParaRPr lang="en-US"/>
        </a:p>
      </dgm:t>
    </dgm:pt>
    <dgm:pt modelId="{C5353503-DE3B-4209-A13F-EEFC00D182DE}" type="sibTrans" cxnId="{98070B30-AAA2-4A00-9EAA-B46E7CA4D13B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8181C5FA-793B-4744-89EA-E4FF7B8B624B}">
      <dgm:prSet/>
      <dgm:spPr/>
      <dgm:t>
        <a:bodyPr/>
        <a:lstStyle/>
        <a:p>
          <a:r>
            <a:rPr lang="fi-FI"/>
            <a:t>Palvelut   ovat   saatavissa   rajattomasti ,   vaatien   ainoastaan   Internet - yhteyden ja päätelaitteen, toisin kuin perinteisessä IT-mallissa</a:t>
          </a:r>
          <a:endParaRPr lang="en-US"/>
        </a:p>
      </dgm:t>
    </dgm:pt>
    <dgm:pt modelId="{73839A30-FC20-4162-B636-ADDC6B5866FA}" type="parTrans" cxnId="{5164E243-E9B6-4082-9D80-9A9938233FC1}">
      <dgm:prSet/>
      <dgm:spPr/>
      <dgm:t>
        <a:bodyPr/>
        <a:lstStyle/>
        <a:p>
          <a:endParaRPr lang="en-US"/>
        </a:p>
      </dgm:t>
    </dgm:pt>
    <dgm:pt modelId="{10C2072C-F621-48A4-8A99-089A00F34FA1}" type="sibTrans" cxnId="{5164E243-E9B6-4082-9D80-9A9938233FC1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B8DC4C57-9A64-41E4-B40B-D98592C01487}">
      <dgm:prSet/>
      <dgm:spPr/>
      <dgm:t>
        <a:bodyPr/>
        <a:lstStyle/>
        <a:p>
          <a:r>
            <a:rPr lang="fi-FI"/>
            <a:t>Perinteisiä  IT-resursseja  tarjotaan  yrityksille  niin,  että  yritys  ostaa  tarvitsemansa resurssit omaan käyttöönsä ja vastaa niiden ylläpidosta. </a:t>
          </a:r>
          <a:endParaRPr lang="en-US"/>
        </a:p>
      </dgm:t>
    </dgm:pt>
    <dgm:pt modelId="{0AD09192-EF3F-4B3B-B038-5403A616FDF6}" type="parTrans" cxnId="{1A2A47C5-742A-4917-AB26-C170368B8ADB}">
      <dgm:prSet/>
      <dgm:spPr/>
      <dgm:t>
        <a:bodyPr/>
        <a:lstStyle/>
        <a:p>
          <a:endParaRPr lang="en-US"/>
        </a:p>
      </dgm:t>
    </dgm:pt>
    <dgm:pt modelId="{6F836184-8F10-41BF-9425-3251C8A436E0}" type="sibTrans" cxnId="{1A2A47C5-742A-4917-AB26-C170368B8ADB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7E5B71AD-61DF-4BB5-AA14-0418A52832AC}" type="pres">
      <dgm:prSet presAssocID="{E79EE2CA-CEFC-40A6-971E-C8C493EB943A}" presName="Name0" presStyleCnt="0">
        <dgm:presLayoutVars>
          <dgm:animLvl val="lvl"/>
          <dgm:resizeHandles val="exact"/>
        </dgm:presLayoutVars>
      </dgm:prSet>
      <dgm:spPr/>
    </dgm:pt>
    <dgm:pt modelId="{8AC87525-535E-4D1B-BDFA-1702C2797F98}" type="pres">
      <dgm:prSet presAssocID="{9B45D5B5-8035-4CE2-BB4B-7CB0FF065B2A}" presName="compositeNode" presStyleCnt="0">
        <dgm:presLayoutVars>
          <dgm:bulletEnabled val="1"/>
        </dgm:presLayoutVars>
      </dgm:prSet>
      <dgm:spPr/>
    </dgm:pt>
    <dgm:pt modelId="{0FF772DD-5DFB-44D6-91B7-75FD4132B6E7}" type="pres">
      <dgm:prSet presAssocID="{9B45D5B5-8035-4CE2-BB4B-7CB0FF065B2A}" presName="bgRect" presStyleLbl="alignNode1" presStyleIdx="0" presStyleCnt="3"/>
      <dgm:spPr/>
    </dgm:pt>
    <dgm:pt modelId="{849C1DA5-CA03-472D-BEBB-0E86F8C566EE}" type="pres">
      <dgm:prSet presAssocID="{C5353503-DE3B-4209-A13F-EEFC00D182DE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0A58142-4169-4D96-833A-74D85EEFB784}" type="pres">
      <dgm:prSet presAssocID="{9B45D5B5-8035-4CE2-BB4B-7CB0FF065B2A}" presName="nodeRect" presStyleLbl="alignNode1" presStyleIdx="0" presStyleCnt="3">
        <dgm:presLayoutVars>
          <dgm:bulletEnabled val="1"/>
        </dgm:presLayoutVars>
      </dgm:prSet>
      <dgm:spPr/>
    </dgm:pt>
    <dgm:pt modelId="{5119880C-37FC-464C-ACE0-0FFEF6118316}" type="pres">
      <dgm:prSet presAssocID="{C5353503-DE3B-4209-A13F-EEFC00D182DE}" presName="sibTrans" presStyleCnt="0"/>
      <dgm:spPr/>
    </dgm:pt>
    <dgm:pt modelId="{87CA26D6-C929-45AB-97BB-573FFA8AAE56}" type="pres">
      <dgm:prSet presAssocID="{8181C5FA-793B-4744-89EA-E4FF7B8B624B}" presName="compositeNode" presStyleCnt="0">
        <dgm:presLayoutVars>
          <dgm:bulletEnabled val="1"/>
        </dgm:presLayoutVars>
      </dgm:prSet>
      <dgm:spPr/>
    </dgm:pt>
    <dgm:pt modelId="{D4ED317E-8669-43EB-BA52-6807CC61D5FC}" type="pres">
      <dgm:prSet presAssocID="{8181C5FA-793B-4744-89EA-E4FF7B8B624B}" presName="bgRect" presStyleLbl="alignNode1" presStyleIdx="1" presStyleCnt="3"/>
      <dgm:spPr/>
    </dgm:pt>
    <dgm:pt modelId="{8C53B841-D094-401F-9E16-84A6E68C0B21}" type="pres">
      <dgm:prSet presAssocID="{10C2072C-F621-48A4-8A99-089A00F34FA1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5090FAE3-6EF5-4760-A99B-273E11026429}" type="pres">
      <dgm:prSet presAssocID="{8181C5FA-793B-4744-89EA-E4FF7B8B624B}" presName="nodeRect" presStyleLbl="alignNode1" presStyleIdx="1" presStyleCnt="3">
        <dgm:presLayoutVars>
          <dgm:bulletEnabled val="1"/>
        </dgm:presLayoutVars>
      </dgm:prSet>
      <dgm:spPr/>
    </dgm:pt>
    <dgm:pt modelId="{1AA0A003-628B-4A9C-8166-D068BFFC9AEF}" type="pres">
      <dgm:prSet presAssocID="{10C2072C-F621-48A4-8A99-089A00F34FA1}" presName="sibTrans" presStyleCnt="0"/>
      <dgm:spPr/>
    </dgm:pt>
    <dgm:pt modelId="{BDFB13B7-14A5-4AB4-BFD0-C9381707972F}" type="pres">
      <dgm:prSet presAssocID="{B8DC4C57-9A64-41E4-B40B-D98592C01487}" presName="compositeNode" presStyleCnt="0">
        <dgm:presLayoutVars>
          <dgm:bulletEnabled val="1"/>
        </dgm:presLayoutVars>
      </dgm:prSet>
      <dgm:spPr/>
    </dgm:pt>
    <dgm:pt modelId="{3BDAFBEE-FB4B-4A1D-9B79-7D44848B9194}" type="pres">
      <dgm:prSet presAssocID="{B8DC4C57-9A64-41E4-B40B-D98592C01487}" presName="bgRect" presStyleLbl="alignNode1" presStyleIdx="2" presStyleCnt="3"/>
      <dgm:spPr/>
    </dgm:pt>
    <dgm:pt modelId="{31DA33A0-C652-41C3-A2C3-EE8426E5D563}" type="pres">
      <dgm:prSet presAssocID="{6F836184-8F10-41BF-9425-3251C8A436E0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83138C26-1015-477B-9290-0903054E4F60}" type="pres">
      <dgm:prSet presAssocID="{B8DC4C57-9A64-41E4-B40B-D98592C01487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8B861A27-763D-4596-8A6A-71C0EF2FE959}" type="presOf" srcId="{8181C5FA-793B-4744-89EA-E4FF7B8B624B}" destId="{5090FAE3-6EF5-4760-A99B-273E11026429}" srcOrd="1" destOrd="0" presId="urn:microsoft.com/office/officeart/2016/7/layout/LinearBlockProcessNumbered"/>
    <dgm:cxn modelId="{98070B30-AAA2-4A00-9EAA-B46E7CA4D13B}" srcId="{E79EE2CA-CEFC-40A6-971E-C8C493EB943A}" destId="{9B45D5B5-8035-4CE2-BB4B-7CB0FF065B2A}" srcOrd="0" destOrd="0" parTransId="{ACDA0EBF-010E-4C16-B078-61F7E1206480}" sibTransId="{C5353503-DE3B-4209-A13F-EEFC00D182DE}"/>
    <dgm:cxn modelId="{6FE8B53D-2F8D-40C4-ADDD-6E721767ED7F}" type="presOf" srcId="{C5353503-DE3B-4209-A13F-EEFC00D182DE}" destId="{849C1DA5-CA03-472D-BEBB-0E86F8C566EE}" srcOrd="0" destOrd="0" presId="urn:microsoft.com/office/officeart/2016/7/layout/LinearBlockProcessNumbered"/>
    <dgm:cxn modelId="{80B6365B-711F-46C2-A514-1AC9BD23A04B}" type="presOf" srcId="{E79EE2CA-CEFC-40A6-971E-C8C493EB943A}" destId="{7E5B71AD-61DF-4BB5-AA14-0418A52832AC}" srcOrd="0" destOrd="0" presId="urn:microsoft.com/office/officeart/2016/7/layout/LinearBlockProcessNumbered"/>
    <dgm:cxn modelId="{5164E243-E9B6-4082-9D80-9A9938233FC1}" srcId="{E79EE2CA-CEFC-40A6-971E-C8C493EB943A}" destId="{8181C5FA-793B-4744-89EA-E4FF7B8B624B}" srcOrd="1" destOrd="0" parTransId="{73839A30-FC20-4162-B636-ADDC6B5866FA}" sibTransId="{10C2072C-F621-48A4-8A99-089A00F34FA1}"/>
    <dgm:cxn modelId="{23C71899-3B66-4D81-843A-39638214D9D2}" type="presOf" srcId="{8181C5FA-793B-4744-89EA-E4FF7B8B624B}" destId="{D4ED317E-8669-43EB-BA52-6807CC61D5FC}" srcOrd="0" destOrd="0" presId="urn:microsoft.com/office/officeart/2016/7/layout/LinearBlockProcessNumbered"/>
    <dgm:cxn modelId="{CE9458A6-0AB7-4F85-84D1-5DC32282F753}" type="presOf" srcId="{B8DC4C57-9A64-41E4-B40B-D98592C01487}" destId="{83138C26-1015-477B-9290-0903054E4F60}" srcOrd="1" destOrd="0" presId="urn:microsoft.com/office/officeart/2016/7/layout/LinearBlockProcessNumbered"/>
    <dgm:cxn modelId="{6458DABC-90C8-4FA2-BD36-C94550A48D37}" type="presOf" srcId="{9B45D5B5-8035-4CE2-BB4B-7CB0FF065B2A}" destId="{50A58142-4169-4D96-833A-74D85EEFB784}" srcOrd="1" destOrd="0" presId="urn:microsoft.com/office/officeart/2016/7/layout/LinearBlockProcessNumbered"/>
    <dgm:cxn modelId="{1B74EEC2-0BEC-48A0-840B-55684FE3BCE3}" type="presOf" srcId="{6F836184-8F10-41BF-9425-3251C8A436E0}" destId="{31DA33A0-C652-41C3-A2C3-EE8426E5D563}" srcOrd="0" destOrd="0" presId="urn:microsoft.com/office/officeart/2016/7/layout/LinearBlockProcessNumbered"/>
    <dgm:cxn modelId="{1A2A47C5-742A-4917-AB26-C170368B8ADB}" srcId="{E79EE2CA-CEFC-40A6-971E-C8C493EB943A}" destId="{B8DC4C57-9A64-41E4-B40B-D98592C01487}" srcOrd="2" destOrd="0" parTransId="{0AD09192-EF3F-4B3B-B038-5403A616FDF6}" sibTransId="{6F836184-8F10-41BF-9425-3251C8A436E0}"/>
    <dgm:cxn modelId="{BDA990DC-ABBE-40C7-AFA9-2B7CE7F41289}" type="presOf" srcId="{B8DC4C57-9A64-41E4-B40B-D98592C01487}" destId="{3BDAFBEE-FB4B-4A1D-9B79-7D44848B9194}" srcOrd="0" destOrd="0" presId="urn:microsoft.com/office/officeart/2016/7/layout/LinearBlockProcessNumbered"/>
    <dgm:cxn modelId="{32E2C1E7-770D-4180-A2FC-E8D3CCE596F9}" type="presOf" srcId="{9B45D5B5-8035-4CE2-BB4B-7CB0FF065B2A}" destId="{0FF772DD-5DFB-44D6-91B7-75FD4132B6E7}" srcOrd="0" destOrd="0" presId="urn:microsoft.com/office/officeart/2016/7/layout/LinearBlockProcessNumbered"/>
    <dgm:cxn modelId="{3FB47EE9-1BD8-4712-BEF3-E6A69225DA7D}" type="presOf" srcId="{10C2072C-F621-48A4-8A99-089A00F34FA1}" destId="{8C53B841-D094-401F-9E16-84A6E68C0B21}" srcOrd="0" destOrd="0" presId="urn:microsoft.com/office/officeart/2016/7/layout/LinearBlockProcessNumbered"/>
    <dgm:cxn modelId="{47D61703-2795-4457-80F9-268C98E328F9}" type="presParOf" srcId="{7E5B71AD-61DF-4BB5-AA14-0418A52832AC}" destId="{8AC87525-535E-4D1B-BDFA-1702C2797F98}" srcOrd="0" destOrd="0" presId="urn:microsoft.com/office/officeart/2016/7/layout/LinearBlockProcessNumbered"/>
    <dgm:cxn modelId="{F055CC51-0320-47FC-AA61-A7B33EDFCF18}" type="presParOf" srcId="{8AC87525-535E-4D1B-BDFA-1702C2797F98}" destId="{0FF772DD-5DFB-44D6-91B7-75FD4132B6E7}" srcOrd="0" destOrd="0" presId="urn:microsoft.com/office/officeart/2016/7/layout/LinearBlockProcessNumbered"/>
    <dgm:cxn modelId="{F6A01736-A415-4A72-8CB5-631606E6C359}" type="presParOf" srcId="{8AC87525-535E-4D1B-BDFA-1702C2797F98}" destId="{849C1DA5-CA03-472D-BEBB-0E86F8C566EE}" srcOrd="1" destOrd="0" presId="urn:microsoft.com/office/officeart/2016/7/layout/LinearBlockProcessNumbered"/>
    <dgm:cxn modelId="{4E1FEAA2-473D-46CF-AB59-60B6E0C5A346}" type="presParOf" srcId="{8AC87525-535E-4D1B-BDFA-1702C2797F98}" destId="{50A58142-4169-4D96-833A-74D85EEFB784}" srcOrd="2" destOrd="0" presId="urn:microsoft.com/office/officeart/2016/7/layout/LinearBlockProcessNumbered"/>
    <dgm:cxn modelId="{37A41ACD-0CFB-43A6-9DF3-273395D34D59}" type="presParOf" srcId="{7E5B71AD-61DF-4BB5-AA14-0418A52832AC}" destId="{5119880C-37FC-464C-ACE0-0FFEF6118316}" srcOrd="1" destOrd="0" presId="urn:microsoft.com/office/officeart/2016/7/layout/LinearBlockProcessNumbered"/>
    <dgm:cxn modelId="{189ED313-DD5B-41D6-ADAF-F7E14C43B8C4}" type="presParOf" srcId="{7E5B71AD-61DF-4BB5-AA14-0418A52832AC}" destId="{87CA26D6-C929-45AB-97BB-573FFA8AAE56}" srcOrd="2" destOrd="0" presId="urn:microsoft.com/office/officeart/2016/7/layout/LinearBlockProcessNumbered"/>
    <dgm:cxn modelId="{8E0940EF-51F0-4C05-8F82-7652DF49C159}" type="presParOf" srcId="{87CA26D6-C929-45AB-97BB-573FFA8AAE56}" destId="{D4ED317E-8669-43EB-BA52-6807CC61D5FC}" srcOrd="0" destOrd="0" presId="urn:microsoft.com/office/officeart/2016/7/layout/LinearBlockProcessNumbered"/>
    <dgm:cxn modelId="{EE667483-FF7F-430A-973F-05B15518830F}" type="presParOf" srcId="{87CA26D6-C929-45AB-97BB-573FFA8AAE56}" destId="{8C53B841-D094-401F-9E16-84A6E68C0B21}" srcOrd="1" destOrd="0" presId="urn:microsoft.com/office/officeart/2016/7/layout/LinearBlockProcessNumbered"/>
    <dgm:cxn modelId="{C47DD0C7-80BF-42A4-ABF1-88E62C8234B3}" type="presParOf" srcId="{87CA26D6-C929-45AB-97BB-573FFA8AAE56}" destId="{5090FAE3-6EF5-4760-A99B-273E11026429}" srcOrd="2" destOrd="0" presId="urn:microsoft.com/office/officeart/2016/7/layout/LinearBlockProcessNumbered"/>
    <dgm:cxn modelId="{58164E77-AC44-4EDA-90FE-BA2DBF9E651D}" type="presParOf" srcId="{7E5B71AD-61DF-4BB5-AA14-0418A52832AC}" destId="{1AA0A003-628B-4A9C-8166-D068BFFC9AEF}" srcOrd="3" destOrd="0" presId="urn:microsoft.com/office/officeart/2016/7/layout/LinearBlockProcessNumbered"/>
    <dgm:cxn modelId="{A7FFF1F9-FF39-4702-B453-1AE7ABDDBB7C}" type="presParOf" srcId="{7E5B71AD-61DF-4BB5-AA14-0418A52832AC}" destId="{BDFB13B7-14A5-4AB4-BFD0-C9381707972F}" srcOrd="4" destOrd="0" presId="urn:microsoft.com/office/officeart/2016/7/layout/LinearBlockProcessNumbered"/>
    <dgm:cxn modelId="{40F7FED7-A3CE-49FD-8033-A044C5D3F8EF}" type="presParOf" srcId="{BDFB13B7-14A5-4AB4-BFD0-C9381707972F}" destId="{3BDAFBEE-FB4B-4A1D-9B79-7D44848B9194}" srcOrd="0" destOrd="0" presId="urn:microsoft.com/office/officeart/2016/7/layout/LinearBlockProcessNumbered"/>
    <dgm:cxn modelId="{88464787-DF23-4DB4-AE87-B9495DB4B926}" type="presParOf" srcId="{BDFB13B7-14A5-4AB4-BFD0-C9381707972F}" destId="{31DA33A0-C652-41C3-A2C3-EE8426E5D563}" srcOrd="1" destOrd="0" presId="urn:microsoft.com/office/officeart/2016/7/layout/LinearBlockProcessNumbered"/>
    <dgm:cxn modelId="{B1355AAD-8541-48C1-A714-92ECD44C7FDE}" type="presParOf" srcId="{BDFB13B7-14A5-4AB4-BFD0-C9381707972F}" destId="{83138C26-1015-477B-9290-0903054E4F6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F578A-39DB-4BAA-A9B5-800E9A9D02B2}" type="doc">
      <dgm:prSet loTypeId="urn:microsoft.com/office/officeart/2008/layout/LinedList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9D2883C4-2C12-4E0E-B0E2-A8711CADBDB6}">
      <dgm:prSet/>
      <dgm:spPr/>
      <dgm:t>
        <a:bodyPr/>
        <a:lstStyle/>
        <a:p>
          <a:endParaRPr lang="en-US"/>
        </a:p>
      </dgm:t>
    </dgm:pt>
    <dgm:pt modelId="{93034518-9290-4266-ABDA-E2BA02AD03C6}" type="parTrans" cxnId="{2EDAB530-6056-4BCB-B91F-5F23FBFBCC6A}">
      <dgm:prSet/>
      <dgm:spPr/>
      <dgm:t>
        <a:bodyPr/>
        <a:lstStyle/>
        <a:p>
          <a:endParaRPr lang="en-US"/>
        </a:p>
      </dgm:t>
    </dgm:pt>
    <dgm:pt modelId="{1EBC98BB-D47A-4289-A706-B8A8E6521B32}" type="sibTrans" cxnId="{2EDAB530-6056-4BCB-B91F-5F23FBFBCC6A}">
      <dgm:prSet/>
      <dgm:spPr/>
      <dgm:t>
        <a:bodyPr/>
        <a:lstStyle/>
        <a:p>
          <a:endParaRPr lang="en-US"/>
        </a:p>
      </dgm:t>
    </dgm:pt>
    <dgm:pt modelId="{B787CE2F-3625-4E5C-8ED2-F8F9683AA790}">
      <dgm:prSet/>
      <dgm:spPr/>
      <dgm:t>
        <a:bodyPr/>
        <a:lstStyle/>
        <a:p>
          <a:r>
            <a:rPr lang="fi-FI"/>
            <a:t>Pilvipalvelut (cloud services) ovat ”pilvessä” tarjottavia palveluita</a:t>
          </a:r>
          <a:endParaRPr lang="en-US"/>
        </a:p>
      </dgm:t>
    </dgm:pt>
    <dgm:pt modelId="{B5F8AFCC-FC2F-4F79-8DCD-22250A0CFDD4}" type="parTrans" cxnId="{DCF136F3-3FB9-48CD-AE9A-8DE871D81604}">
      <dgm:prSet/>
      <dgm:spPr/>
      <dgm:t>
        <a:bodyPr/>
        <a:lstStyle/>
        <a:p>
          <a:endParaRPr lang="en-US"/>
        </a:p>
      </dgm:t>
    </dgm:pt>
    <dgm:pt modelId="{315CFD26-2A62-4716-B255-CF704C8B2523}" type="sibTrans" cxnId="{DCF136F3-3FB9-48CD-AE9A-8DE871D81604}">
      <dgm:prSet/>
      <dgm:spPr/>
      <dgm:t>
        <a:bodyPr/>
        <a:lstStyle/>
        <a:p>
          <a:endParaRPr lang="en-US"/>
        </a:p>
      </dgm:t>
    </dgm:pt>
    <dgm:pt modelId="{3279E48E-C008-45D6-B92D-FD96F52B71AA}">
      <dgm:prSet/>
      <dgm:spPr/>
      <dgm:t>
        <a:bodyPr/>
        <a:lstStyle/>
        <a:p>
          <a:r>
            <a:rPr lang="fi-FI"/>
            <a:t>Palveluiden pääluokat ovat SaaS (Software as a Service), IaaS (Infrastructure as a Service) ja PaaS (Platform as a Service).</a:t>
          </a:r>
          <a:endParaRPr lang="en-US"/>
        </a:p>
      </dgm:t>
    </dgm:pt>
    <dgm:pt modelId="{E2C4B33A-A14F-4DD0-A8AD-EC277CEEAF93}" type="parTrans" cxnId="{F8C4E2EA-75A7-479F-8F50-26FFB512C53A}">
      <dgm:prSet/>
      <dgm:spPr/>
      <dgm:t>
        <a:bodyPr/>
        <a:lstStyle/>
        <a:p>
          <a:endParaRPr lang="en-US"/>
        </a:p>
      </dgm:t>
    </dgm:pt>
    <dgm:pt modelId="{C2F21302-0852-4C29-B7DF-AD051C8DDA49}" type="sibTrans" cxnId="{F8C4E2EA-75A7-479F-8F50-26FFB512C53A}">
      <dgm:prSet/>
      <dgm:spPr/>
      <dgm:t>
        <a:bodyPr/>
        <a:lstStyle/>
        <a:p>
          <a:endParaRPr lang="en-US"/>
        </a:p>
      </dgm:t>
    </dgm:pt>
    <dgm:pt modelId="{169B0673-21C3-43D7-83D4-FFD835C004E4}">
      <dgm:prSet/>
      <dgm:spPr/>
      <dgm:t>
        <a:bodyPr/>
        <a:lstStyle/>
        <a:p>
          <a:r>
            <a:rPr lang="fi-FI"/>
            <a:t>Yleisnimityksenä yleistyy XaaS (Anything as a Service tai Something as a Service).[1]</a:t>
          </a:r>
          <a:endParaRPr lang="en-US"/>
        </a:p>
      </dgm:t>
    </dgm:pt>
    <dgm:pt modelId="{CBC3820F-3CE3-4759-87A0-7E6DA7B09C48}" type="parTrans" cxnId="{8927E9F2-261A-4FAB-BC9C-6C6BBFA9A1B5}">
      <dgm:prSet/>
      <dgm:spPr/>
      <dgm:t>
        <a:bodyPr/>
        <a:lstStyle/>
        <a:p>
          <a:endParaRPr lang="en-US"/>
        </a:p>
      </dgm:t>
    </dgm:pt>
    <dgm:pt modelId="{275673A8-E8A5-45C2-819A-A5A2260C9EAB}" type="sibTrans" cxnId="{8927E9F2-261A-4FAB-BC9C-6C6BBFA9A1B5}">
      <dgm:prSet/>
      <dgm:spPr/>
      <dgm:t>
        <a:bodyPr/>
        <a:lstStyle/>
        <a:p>
          <a:endParaRPr lang="en-US"/>
        </a:p>
      </dgm:t>
    </dgm:pt>
    <dgm:pt modelId="{68AC20CE-E628-4B9A-885C-AA9294EE47FB}" type="pres">
      <dgm:prSet presAssocID="{99EF578A-39DB-4BAA-A9B5-800E9A9D02B2}" presName="vert0" presStyleCnt="0">
        <dgm:presLayoutVars>
          <dgm:dir/>
          <dgm:animOne val="branch"/>
          <dgm:animLvl val="lvl"/>
        </dgm:presLayoutVars>
      </dgm:prSet>
      <dgm:spPr/>
    </dgm:pt>
    <dgm:pt modelId="{DD60DFE5-E0CD-49BB-A369-64E72BA1CB22}" type="pres">
      <dgm:prSet presAssocID="{9D2883C4-2C12-4E0E-B0E2-A8711CADBDB6}" presName="thickLine" presStyleLbl="alignNode1" presStyleIdx="0" presStyleCnt="4"/>
      <dgm:spPr/>
    </dgm:pt>
    <dgm:pt modelId="{C1B3C332-FE60-4D35-B135-FFAA0CC3D4D1}" type="pres">
      <dgm:prSet presAssocID="{9D2883C4-2C12-4E0E-B0E2-A8711CADBDB6}" presName="horz1" presStyleCnt="0"/>
      <dgm:spPr/>
    </dgm:pt>
    <dgm:pt modelId="{9CC10A99-F9B0-432B-A176-4E371D927540}" type="pres">
      <dgm:prSet presAssocID="{9D2883C4-2C12-4E0E-B0E2-A8711CADBDB6}" presName="tx1" presStyleLbl="revTx" presStyleIdx="0" presStyleCnt="4"/>
      <dgm:spPr/>
    </dgm:pt>
    <dgm:pt modelId="{C87F6522-8524-40F9-BFBA-F61C7AEF98BB}" type="pres">
      <dgm:prSet presAssocID="{9D2883C4-2C12-4E0E-B0E2-A8711CADBDB6}" presName="vert1" presStyleCnt="0"/>
      <dgm:spPr/>
    </dgm:pt>
    <dgm:pt modelId="{5361CE44-A694-4B11-83DD-1A21C93965D6}" type="pres">
      <dgm:prSet presAssocID="{B787CE2F-3625-4E5C-8ED2-F8F9683AA790}" presName="thickLine" presStyleLbl="alignNode1" presStyleIdx="1" presStyleCnt="4"/>
      <dgm:spPr/>
    </dgm:pt>
    <dgm:pt modelId="{0E2BB5DC-D82B-4ACD-894E-F46229BCB8F2}" type="pres">
      <dgm:prSet presAssocID="{B787CE2F-3625-4E5C-8ED2-F8F9683AA790}" presName="horz1" presStyleCnt="0"/>
      <dgm:spPr/>
    </dgm:pt>
    <dgm:pt modelId="{22F05C2B-F0DD-493A-937C-182E8D70D726}" type="pres">
      <dgm:prSet presAssocID="{B787CE2F-3625-4E5C-8ED2-F8F9683AA790}" presName="tx1" presStyleLbl="revTx" presStyleIdx="1" presStyleCnt="4"/>
      <dgm:spPr/>
    </dgm:pt>
    <dgm:pt modelId="{13376AC2-D4A0-419C-AC52-BC52AE6A4624}" type="pres">
      <dgm:prSet presAssocID="{B787CE2F-3625-4E5C-8ED2-F8F9683AA790}" presName="vert1" presStyleCnt="0"/>
      <dgm:spPr/>
    </dgm:pt>
    <dgm:pt modelId="{7CC6433B-481B-49D7-8ED4-792B32BC002B}" type="pres">
      <dgm:prSet presAssocID="{3279E48E-C008-45D6-B92D-FD96F52B71AA}" presName="thickLine" presStyleLbl="alignNode1" presStyleIdx="2" presStyleCnt="4"/>
      <dgm:spPr/>
    </dgm:pt>
    <dgm:pt modelId="{A86C8E7F-77DD-4379-9BCD-734B2A2579A9}" type="pres">
      <dgm:prSet presAssocID="{3279E48E-C008-45D6-B92D-FD96F52B71AA}" presName="horz1" presStyleCnt="0"/>
      <dgm:spPr/>
    </dgm:pt>
    <dgm:pt modelId="{AB8058DD-C47A-40F9-B43F-1CB98061EA03}" type="pres">
      <dgm:prSet presAssocID="{3279E48E-C008-45D6-B92D-FD96F52B71AA}" presName="tx1" presStyleLbl="revTx" presStyleIdx="2" presStyleCnt="4"/>
      <dgm:spPr/>
    </dgm:pt>
    <dgm:pt modelId="{735B6150-F3D0-483D-A90A-42B6B50DAD9F}" type="pres">
      <dgm:prSet presAssocID="{3279E48E-C008-45D6-B92D-FD96F52B71AA}" presName="vert1" presStyleCnt="0"/>
      <dgm:spPr/>
    </dgm:pt>
    <dgm:pt modelId="{1E9AF89D-C9D3-417C-B728-BB8A06809EB1}" type="pres">
      <dgm:prSet presAssocID="{169B0673-21C3-43D7-83D4-FFD835C004E4}" presName="thickLine" presStyleLbl="alignNode1" presStyleIdx="3" presStyleCnt="4"/>
      <dgm:spPr/>
    </dgm:pt>
    <dgm:pt modelId="{2AE33283-8727-42E2-8D47-1A5B5C682CA8}" type="pres">
      <dgm:prSet presAssocID="{169B0673-21C3-43D7-83D4-FFD835C004E4}" presName="horz1" presStyleCnt="0"/>
      <dgm:spPr/>
    </dgm:pt>
    <dgm:pt modelId="{A0102BC7-F638-41A7-BCBE-5CCA85611765}" type="pres">
      <dgm:prSet presAssocID="{169B0673-21C3-43D7-83D4-FFD835C004E4}" presName="tx1" presStyleLbl="revTx" presStyleIdx="3" presStyleCnt="4"/>
      <dgm:spPr/>
    </dgm:pt>
    <dgm:pt modelId="{09616FE1-B898-4DAA-82BD-7E18071F7C66}" type="pres">
      <dgm:prSet presAssocID="{169B0673-21C3-43D7-83D4-FFD835C004E4}" presName="vert1" presStyleCnt="0"/>
      <dgm:spPr/>
    </dgm:pt>
  </dgm:ptLst>
  <dgm:cxnLst>
    <dgm:cxn modelId="{2EDAB530-6056-4BCB-B91F-5F23FBFBCC6A}" srcId="{99EF578A-39DB-4BAA-A9B5-800E9A9D02B2}" destId="{9D2883C4-2C12-4E0E-B0E2-A8711CADBDB6}" srcOrd="0" destOrd="0" parTransId="{93034518-9290-4266-ABDA-E2BA02AD03C6}" sibTransId="{1EBC98BB-D47A-4289-A706-B8A8E6521B32}"/>
    <dgm:cxn modelId="{2AA1835C-12F0-4A5C-B076-339A691A900C}" type="presOf" srcId="{169B0673-21C3-43D7-83D4-FFD835C004E4}" destId="{A0102BC7-F638-41A7-BCBE-5CCA85611765}" srcOrd="0" destOrd="0" presId="urn:microsoft.com/office/officeart/2008/layout/LinedList"/>
    <dgm:cxn modelId="{B2D30070-5AA0-466B-A599-CD2B0A601599}" type="presOf" srcId="{3279E48E-C008-45D6-B92D-FD96F52B71AA}" destId="{AB8058DD-C47A-40F9-B43F-1CB98061EA03}" srcOrd="0" destOrd="0" presId="urn:microsoft.com/office/officeart/2008/layout/LinedList"/>
    <dgm:cxn modelId="{5A297477-1FBE-4FAC-8A4F-42A931632D41}" type="presOf" srcId="{B787CE2F-3625-4E5C-8ED2-F8F9683AA790}" destId="{22F05C2B-F0DD-493A-937C-182E8D70D726}" srcOrd="0" destOrd="0" presId="urn:microsoft.com/office/officeart/2008/layout/LinedList"/>
    <dgm:cxn modelId="{9321E0C7-8F79-44A4-B1EE-D75C57D13CE0}" type="presOf" srcId="{9D2883C4-2C12-4E0E-B0E2-A8711CADBDB6}" destId="{9CC10A99-F9B0-432B-A176-4E371D927540}" srcOrd="0" destOrd="0" presId="urn:microsoft.com/office/officeart/2008/layout/LinedList"/>
    <dgm:cxn modelId="{A4648ACD-236C-45B9-99E0-F055C22167FC}" type="presOf" srcId="{99EF578A-39DB-4BAA-A9B5-800E9A9D02B2}" destId="{68AC20CE-E628-4B9A-885C-AA9294EE47FB}" srcOrd="0" destOrd="0" presId="urn:microsoft.com/office/officeart/2008/layout/LinedList"/>
    <dgm:cxn modelId="{F8C4E2EA-75A7-479F-8F50-26FFB512C53A}" srcId="{99EF578A-39DB-4BAA-A9B5-800E9A9D02B2}" destId="{3279E48E-C008-45D6-B92D-FD96F52B71AA}" srcOrd="2" destOrd="0" parTransId="{E2C4B33A-A14F-4DD0-A8AD-EC277CEEAF93}" sibTransId="{C2F21302-0852-4C29-B7DF-AD051C8DDA49}"/>
    <dgm:cxn modelId="{8927E9F2-261A-4FAB-BC9C-6C6BBFA9A1B5}" srcId="{99EF578A-39DB-4BAA-A9B5-800E9A9D02B2}" destId="{169B0673-21C3-43D7-83D4-FFD835C004E4}" srcOrd="3" destOrd="0" parTransId="{CBC3820F-3CE3-4759-87A0-7E6DA7B09C48}" sibTransId="{275673A8-E8A5-45C2-819A-A5A2260C9EAB}"/>
    <dgm:cxn modelId="{DCF136F3-3FB9-48CD-AE9A-8DE871D81604}" srcId="{99EF578A-39DB-4BAA-A9B5-800E9A9D02B2}" destId="{B787CE2F-3625-4E5C-8ED2-F8F9683AA790}" srcOrd="1" destOrd="0" parTransId="{B5F8AFCC-FC2F-4F79-8DCD-22250A0CFDD4}" sibTransId="{315CFD26-2A62-4716-B255-CF704C8B2523}"/>
    <dgm:cxn modelId="{4C125D09-EC37-4BB7-A535-2E112C366BFE}" type="presParOf" srcId="{68AC20CE-E628-4B9A-885C-AA9294EE47FB}" destId="{DD60DFE5-E0CD-49BB-A369-64E72BA1CB22}" srcOrd="0" destOrd="0" presId="urn:microsoft.com/office/officeart/2008/layout/LinedList"/>
    <dgm:cxn modelId="{8F1BBC59-15E8-4FD0-BDC0-8115EA27F0B9}" type="presParOf" srcId="{68AC20CE-E628-4B9A-885C-AA9294EE47FB}" destId="{C1B3C332-FE60-4D35-B135-FFAA0CC3D4D1}" srcOrd="1" destOrd="0" presId="urn:microsoft.com/office/officeart/2008/layout/LinedList"/>
    <dgm:cxn modelId="{AD62A3C7-B5CF-4066-AE7C-8BE7D9A14D47}" type="presParOf" srcId="{C1B3C332-FE60-4D35-B135-FFAA0CC3D4D1}" destId="{9CC10A99-F9B0-432B-A176-4E371D927540}" srcOrd="0" destOrd="0" presId="urn:microsoft.com/office/officeart/2008/layout/LinedList"/>
    <dgm:cxn modelId="{1BC21F7B-6B2F-48B4-98B3-EB9EB209ACD4}" type="presParOf" srcId="{C1B3C332-FE60-4D35-B135-FFAA0CC3D4D1}" destId="{C87F6522-8524-40F9-BFBA-F61C7AEF98BB}" srcOrd="1" destOrd="0" presId="urn:microsoft.com/office/officeart/2008/layout/LinedList"/>
    <dgm:cxn modelId="{112C0928-8099-4585-9BB5-DC9E486F7260}" type="presParOf" srcId="{68AC20CE-E628-4B9A-885C-AA9294EE47FB}" destId="{5361CE44-A694-4B11-83DD-1A21C93965D6}" srcOrd="2" destOrd="0" presId="urn:microsoft.com/office/officeart/2008/layout/LinedList"/>
    <dgm:cxn modelId="{3E5C3E70-887A-41F0-A67E-61EF6B4627A7}" type="presParOf" srcId="{68AC20CE-E628-4B9A-885C-AA9294EE47FB}" destId="{0E2BB5DC-D82B-4ACD-894E-F46229BCB8F2}" srcOrd="3" destOrd="0" presId="urn:microsoft.com/office/officeart/2008/layout/LinedList"/>
    <dgm:cxn modelId="{7B571BF4-C778-4EA5-BB82-2CA5F1C6A52B}" type="presParOf" srcId="{0E2BB5DC-D82B-4ACD-894E-F46229BCB8F2}" destId="{22F05C2B-F0DD-493A-937C-182E8D70D726}" srcOrd="0" destOrd="0" presId="urn:microsoft.com/office/officeart/2008/layout/LinedList"/>
    <dgm:cxn modelId="{11ABE2D6-AF96-4D23-8FA9-DDACF3F91120}" type="presParOf" srcId="{0E2BB5DC-D82B-4ACD-894E-F46229BCB8F2}" destId="{13376AC2-D4A0-419C-AC52-BC52AE6A4624}" srcOrd="1" destOrd="0" presId="urn:microsoft.com/office/officeart/2008/layout/LinedList"/>
    <dgm:cxn modelId="{FBE28A2E-A65E-4EA5-A95B-623C1080E8CD}" type="presParOf" srcId="{68AC20CE-E628-4B9A-885C-AA9294EE47FB}" destId="{7CC6433B-481B-49D7-8ED4-792B32BC002B}" srcOrd="4" destOrd="0" presId="urn:microsoft.com/office/officeart/2008/layout/LinedList"/>
    <dgm:cxn modelId="{ADC5865A-16D1-44E0-87DA-5AA17FB95081}" type="presParOf" srcId="{68AC20CE-E628-4B9A-885C-AA9294EE47FB}" destId="{A86C8E7F-77DD-4379-9BCD-734B2A2579A9}" srcOrd="5" destOrd="0" presId="urn:microsoft.com/office/officeart/2008/layout/LinedList"/>
    <dgm:cxn modelId="{2A435DA5-E831-4074-B895-6CB46FDD49E8}" type="presParOf" srcId="{A86C8E7F-77DD-4379-9BCD-734B2A2579A9}" destId="{AB8058DD-C47A-40F9-B43F-1CB98061EA03}" srcOrd="0" destOrd="0" presId="urn:microsoft.com/office/officeart/2008/layout/LinedList"/>
    <dgm:cxn modelId="{D27132C3-3CC6-43E6-9377-8B9CA1E5C920}" type="presParOf" srcId="{A86C8E7F-77DD-4379-9BCD-734B2A2579A9}" destId="{735B6150-F3D0-483D-A90A-42B6B50DAD9F}" srcOrd="1" destOrd="0" presId="urn:microsoft.com/office/officeart/2008/layout/LinedList"/>
    <dgm:cxn modelId="{CDCC0E77-8202-4F5A-9E8C-95B08ECC0D45}" type="presParOf" srcId="{68AC20CE-E628-4B9A-885C-AA9294EE47FB}" destId="{1E9AF89D-C9D3-417C-B728-BB8A06809EB1}" srcOrd="6" destOrd="0" presId="urn:microsoft.com/office/officeart/2008/layout/LinedList"/>
    <dgm:cxn modelId="{F65DC5F4-73C7-46CD-91A5-F8B9194ED49C}" type="presParOf" srcId="{68AC20CE-E628-4B9A-885C-AA9294EE47FB}" destId="{2AE33283-8727-42E2-8D47-1A5B5C682CA8}" srcOrd="7" destOrd="0" presId="urn:microsoft.com/office/officeart/2008/layout/LinedList"/>
    <dgm:cxn modelId="{6FB13D44-80E0-4C67-AE51-1BD58FCBE4F9}" type="presParOf" srcId="{2AE33283-8727-42E2-8D47-1A5B5C682CA8}" destId="{A0102BC7-F638-41A7-BCBE-5CCA85611765}" srcOrd="0" destOrd="0" presId="urn:microsoft.com/office/officeart/2008/layout/LinedList"/>
    <dgm:cxn modelId="{2A196156-429C-4675-ACB0-3CBDA113AF70}" type="presParOf" srcId="{2AE33283-8727-42E2-8D47-1A5B5C682CA8}" destId="{09616FE1-B898-4DAA-82BD-7E18071F7C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F2D19D-97F1-4CE4-B113-DDBE377E4F31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D1DFA9-C811-47E2-917A-F746B741BF5D}">
      <dgm:prSet/>
      <dgm:spPr/>
      <dgm:t>
        <a:bodyPr/>
        <a:lstStyle/>
        <a:p>
          <a:r>
            <a:rPr lang="fi-FI"/>
            <a:t>Tutkimuksen mukaan suomalaisista 68 % asioisi mieluiten digitaalisesti viranomaisten kanssa ja 30 % fyysisesti paikan päällä.</a:t>
          </a:r>
          <a:endParaRPr lang="en-US"/>
        </a:p>
      </dgm:t>
    </dgm:pt>
    <dgm:pt modelId="{C387418F-77F1-464A-88B1-7D8931C89FA3}" type="parTrans" cxnId="{AF50B8DB-7044-48F5-BF7A-3D400B7EBA29}">
      <dgm:prSet/>
      <dgm:spPr/>
      <dgm:t>
        <a:bodyPr/>
        <a:lstStyle/>
        <a:p>
          <a:endParaRPr lang="en-US"/>
        </a:p>
      </dgm:t>
    </dgm:pt>
    <dgm:pt modelId="{7067EC75-C489-4FD8-A3DA-78C141D5C362}" type="sibTrans" cxnId="{AF50B8DB-7044-48F5-BF7A-3D400B7EBA2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AC612B2-C4D9-424F-A390-AB3024F9E11E}">
      <dgm:prSet/>
      <dgm:spPr/>
      <dgm:t>
        <a:bodyPr/>
        <a:lstStyle/>
        <a:p>
          <a:r>
            <a:rPr lang="fi-FI"/>
            <a:t>Sähköisiä kanavia suosivien määrä on kasvanut kolmen vuoden aikana. </a:t>
          </a:r>
          <a:endParaRPr lang="en-US"/>
        </a:p>
      </dgm:t>
    </dgm:pt>
    <dgm:pt modelId="{2E1DED42-B298-47E0-BA23-88A45D373B68}" type="parTrans" cxnId="{3F082FA3-6BED-4EA0-AE08-EDCEA3F59109}">
      <dgm:prSet/>
      <dgm:spPr/>
      <dgm:t>
        <a:bodyPr/>
        <a:lstStyle/>
        <a:p>
          <a:endParaRPr lang="en-US"/>
        </a:p>
      </dgm:t>
    </dgm:pt>
    <dgm:pt modelId="{0A48337D-65F3-4D2F-A7E5-2445C2D24275}" type="sibTrans" cxnId="{3F082FA3-6BED-4EA0-AE08-EDCEA3F5910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24774BE-7990-4D6F-8B16-C673144FF1AC}">
      <dgm:prSet/>
      <dgm:spPr/>
      <dgm:t>
        <a:bodyPr/>
        <a:lstStyle/>
        <a:p>
          <a:r>
            <a:rPr lang="fi-FI"/>
            <a:t>Vuonna 2014 toteutetussa tutkimuksessa 1 018 vastaajasta 57 % ilmoitti asioivansa mieluiten digitaalisesti. </a:t>
          </a:r>
          <a:endParaRPr lang="en-US"/>
        </a:p>
      </dgm:t>
    </dgm:pt>
    <dgm:pt modelId="{ACDB221D-15E0-4404-B074-1A2527ACF46C}" type="parTrans" cxnId="{7175F8A0-5488-4A48-9A4F-8F7F67547366}">
      <dgm:prSet/>
      <dgm:spPr/>
      <dgm:t>
        <a:bodyPr/>
        <a:lstStyle/>
        <a:p>
          <a:endParaRPr lang="en-US"/>
        </a:p>
      </dgm:t>
    </dgm:pt>
    <dgm:pt modelId="{9F6A1202-7AEE-49E6-9A5C-8B8D70B353F9}" type="sibTrans" cxnId="{7175F8A0-5488-4A48-9A4F-8F7F6754736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51DC16E-D735-4B02-8D4E-CEB336AC5010}">
      <dgm:prSet/>
      <dgm:spPr/>
      <dgm:t>
        <a:bodyPr/>
        <a:lstStyle/>
        <a:p>
          <a:r>
            <a:rPr lang="fi-FI"/>
            <a:t>Innokkaimmin sähköisiä palvelukanavia käyttävät 30-49 -vuotiaat, mutta myös 50-59 -vuotiaista niitä suosi 68 prosenttia. </a:t>
          </a:r>
          <a:endParaRPr lang="en-US"/>
        </a:p>
      </dgm:t>
    </dgm:pt>
    <dgm:pt modelId="{5D6E7C61-45EB-434C-B962-1DB91A73D581}" type="parTrans" cxnId="{BA4A709E-EE34-4BCE-B421-A93AAD969D6F}">
      <dgm:prSet/>
      <dgm:spPr/>
      <dgm:t>
        <a:bodyPr/>
        <a:lstStyle/>
        <a:p>
          <a:endParaRPr lang="en-US"/>
        </a:p>
      </dgm:t>
    </dgm:pt>
    <dgm:pt modelId="{F24EF2DE-4E6B-4E2C-9DE1-563A08A5812D}" type="sibTrans" cxnId="{BA4A709E-EE34-4BCE-B421-A93AAD969D6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9E8E9B9A-0028-434E-BD3A-EC71BDB021F8}">
      <dgm:prSet/>
      <dgm:spPr/>
      <dgm:t>
        <a:bodyPr/>
        <a:lstStyle/>
        <a:p>
          <a:r>
            <a:rPr lang="fi-FI"/>
            <a:t>Ainoastaan 3 prosenttia suomalaisista haluaisi enää hoitaa viranomaisasioita perinteisen kirjepostin välityksellä</a:t>
          </a:r>
          <a:endParaRPr lang="en-US"/>
        </a:p>
      </dgm:t>
    </dgm:pt>
    <dgm:pt modelId="{C9DFDE35-2CD9-4C65-B66B-449EA418EC4C}" type="parTrans" cxnId="{443B68A7-C209-4C86-A6D3-75FEAE991BAB}">
      <dgm:prSet/>
      <dgm:spPr/>
      <dgm:t>
        <a:bodyPr/>
        <a:lstStyle/>
        <a:p>
          <a:endParaRPr lang="en-US"/>
        </a:p>
      </dgm:t>
    </dgm:pt>
    <dgm:pt modelId="{A0B4C8F6-CD16-43AC-A587-DF2D462DD450}" type="sibTrans" cxnId="{443B68A7-C209-4C86-A6D3-75FEAE991BAB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AA3A6C66-9334-41A3-939E-16C5ECA1E31B}" type="pres">
      <dgm:prSet presAssocID="{B5F2D19D-97F1-4CE4-B113-DDBE377E4F31}" presName="linearFlow" presStyleCnt="0">
        <dgm:presLayoutVars>
          <dgm:dir/>
          <dgm:animLvl val="lvl"/>
          <dgm:resizeHandles val="exact"/>
        </dgm:presLayoutVars>
      </dgm:prSet>
      <dgm:spPr/>
    </dgm:pt>
    <dgm:pt modelId="{D105D096-860C-41A5-9A21-D3118E89ABE5}" type="pres">
      <dgm:prSet presAssocID="{88D1DFA9-C811-47E2-917A-F746B741BF5D}" presName="compositeNode" presStyleCnt="0"/>
      <dgm:spPr/>
    </dgm:pt>
    <dgm:pt modelId="{E69FD73F-B6ED-46C1-9771-983FE26C77E9}" type="pres">
      <dgm:prSet presAssocID="{88D1DFA9-C811-47E2-917A-F746B741BF5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60C4A84-B41D-49A1-BF6C-3BC4E45E89F7}" type="pres">
      <dgm:prSet presAssocID="{88D1DFA9-C811-47E2-917A-F746B741BF5D}" presName="parSh" presStyleCnt="0"/>
      <dgm:spPr/>
    </dgm:pt>
    <dgm:pt modelId="{65EF47B0-4A31-4980-A88B-5FB470791AF0}" type="pres">
      <dgm:prSet presAssocID="{88D1DFA9-C811-47E2-917A-F746B741BF5D}" presName="lineNode" presStyleLbl="alignAccFollowNode1" presStyleIdx="0" presStyleCnt="15"/>
      <dgm:spPr/>
    </dgm:pt>
    <dgm:pt modelId="{BDBE6BFA-9295-4B6D-905A-38E3E3CEDD88}" type="pres">
      <dgm:prSet presAssocID="{88D1DFA9-C811-47E2-917A-F746B741BF5D}" presName="lineArrowNode" presStyleLbl="alignAccFollowNode1" presStyleIdx="1" presStyleCnt="15"/>
      <dgm:spPr/>
    </dgm:pt>
    <dgm:pt modelId="{E278C37E-A2A6-44D3-8EF4-6BE349B254FD}" type="pres">
      <dgm:prSet presAssocID="{7067EC75-C489-4FD8-A3DA-78C141D5C362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F0955AFD-740E-4596-885C-F9124A5E87FA}" type="pres">
      <dgm:prSet presAssocID="{7067EC75-C489-4FD8-A3DA-78C141D5C362}" presName="spacerBetweenCircleAndCallout" presStyleCnt="0">
        <dgm:presLayoutVars/>
      </dgm:prSet>
      <dgm:spPr/>
    </dgm:pt>
    <dgm:pt modelId="{C447F428-740F-4BD1-B1F8-F3223391E0A9}" type="pres">
      <dgm:prSet presAssocID="{88D1DFA9-C811-47E2-917A-F746B741BF5D}" presName="nodeText" presStyleLbl="alignAccFollowNode1" presStyleIdx="2" presStyleCnt="15">
        <dgm:presLayoutVars>
          <dgm:bulletEnabled val="1"/>
        </dgm:presLayoutVars>
      </dgm:prSet>
      <dgm:spPr/>
    </dgm:pt>
    <dgm:pt modelId="{8B776A5B-29DE-4696-BBDB-A5B41A89617C}" type="pres">
      <dgm:prSet presAssocID="{7067EC75-C489-4FD8-A3DA-78C141D5C362}" presName="sibTransComposite" presStyleCnt="0"/>
      <dgm:spPr/>
    </dgm:pt>
    <dgm:pt modelId="{24A7B6A6-CC0B-45EB-B2B1-9DCC27081132}" type="pres">
      <dgm:prSet presAssocID="{6AC612B2-C4D9-424F-A390-AB3024F9E11E}" presName="compositeNode" presStyleCnt="0"/>
      <dgm:spPr/>
    </dgm:pt>
    <dgm:pt modelId="{307E0EE5-F304-4DE9-AF96-80BEEBC4D415}" type="pres">
      <dgm:prSet presAssocID="{6AC612B2-C4D9-424F-A390-AB3024F9E11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FFB163E-6104-44CC-B6C2-06CD700E89BB}" type="pres">
      <dgm:prSet presAssocID="{6AC612B2-C4D9-424F-A390-AB3024F9E11E}" presName="parSh" presStyleCnt="0"/>
      <dgm:spPr/>
    </dgm:pt>
    <dgm:pt modelId="{589452E1-80BF-4E70-BED9-474C3726F859}" type="pres">
      <dgm:prSet presAssocID="{6AC612B2-C4D9-424F-A390-AB3024F9E11E}" presName="lineNode" presStyleLbl="alignAccFollowNode1" presStyleIdx="3" presStyleCnt="15"/>
      <dgm:spPr/>
    </dgm:pt>
    <dgm:pt modelId="{E14BB1DF-4811-441E-B4A3-402A79F0CC31}" type="pres">
      <dgm:prSet presAssocID="{6AC612B2-C4D9-424F-A390-AB3024F9E11E}" presName="lineArrowNode" presStyleLbl="alignAccFollowNode1" presStyleIdx="4" presStyleCnt="15"/>
      <dgm:spPr/>
    </dgm:pt>
    <dgm:pt modelId="{E240ABB8-0239-4A7A-B80B-CCF43419519B}" type="pres">
      <dgm:prSet presAssocID="{0A48337D-65F3-4D2F-A7E5-2445C2D24275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C9F0ADBF-27FF-4515-AC88-B714223DCC31}" type="pres">
      <dgm:prSet presAssocID="{0A48337D-65F3-4D2F-A7E5-2445C2D24275}" presName="spacerBetweenCircleAndCallout" presStyleCnt="0">
        <dgm:presLayoutVars/>
      </dgm:prSet>
      <dgm:spPr/>
    </dgm:pt>
    <dgm:pt modelId="{0AFA126A-CEB5-4457-B8BF-23BEA0B54AF5}" type="pres">
      <dgm:prSet presAssocID="{6AC612B2-C4D9-424F-A390-AB3024F9E11E}" presName="nodeText" presStyleLbl="alignAccFollowNode1" presStyleIdx="5" presStyleCnt="15">
        <dgm:presLayoutVars>
          <dgm:bulletEnabled val="1"/>
        </dgm:presLayoutVars>
      </dgm:prSet>
      <dgm:spPr/>
    </dgm:pt>
    <dgm:pt modelId="{F22E41B6-AB28-4380-A1BC-DBA641E57FF2}" type="pres">
      <dgm:prSet presAssocID="{0A48337D-65F3-4D2F-A7E5-2445C2D24275}" presName="sibTransComposite" presStyleCnt="0"/>
      <dgm:spPr/>
    </dgm:pt>
    <dgm:pt modelId="{ED258AAC-D9EB-486B-8FC1-FDC149182201}" type="pres">
      <dgm:prSet presAssocID="{424774BE-7990-4D6F-8B16-C673144FF1AC}" presName="compositeNode" presStyleCnt="0"/>
      <dgm:spPr/>
    </dgm:pt>
    <dgm:pt modelId="{9638D37E-3927-4D71-BA70-B9989792D5AA}" type="pres">
      <dgm:prSet presAssocID="{424774BE-7990-4D6F-8B16-C673144FF1A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9ACB546-7D74-4CED-ABA6-24EFA27C80D8}" type="pres">
      <dgm:prSet presAssocID="{424774BE-7990-4D6F-8B16-C673144FF1AC}" presName="parSh" presStyleCnt="0"/>
      <dgm:spPr/>
    </dgm:pt>
    <dgm:pt modelId="{AFBA1EE6-A354-43E1-A46B-F0DFB30F279A}" type="pres">
      <dgm:prSet presAssocID="{424774BE-7990-4D6F-8B16-C673144FF1AC}" presName="lineNode" presStyleLbl="alignAccFollowNode1" presStyleIdx="6" presStyleCnt="15"/>
      <dgm:spPr/>
    </dgm:pt>
    <dgm:pt modelId="{2627948A-30EE-4053-A1A9-9D39B37F37CA}" type="pres">
      <dgm:prSet presAssocID="{424774BE-7990-4D6F-8B16-C673144FF1AC}" presName="lineArrowNode" presStyleLbl="alignAccFollowNode1" presStyleIdx="7" presStyleCnt="15"/>
      <dgm:spPr/>
    </dgm:pt>
    <dgm:pt modelId="{F775F1A5-F5A5-4E80-BD4D-1D977F589080}" type="pres">
      <dgm:prSet presAssocID="{9F6A1202-7AEE-49E6-9A5C-8B8D70B353F9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D5A06E4A-5D8F-498E-B32E-93F507216A73}" type="pres">
      <dgm:prSet presAssocID="{9F6A1202-7AEE-49E6-9A5C-8B8D70B353F9}" presName="spacerBetweenCircleAndCallout" presStyleCnt="0">
        <dgm:presLayoutVars/>
      </dgm:prSet>
      <dgm:spPr/>
    </dgm:pt>
    <dgm:pt modelId="{8EC90FEF-D3CE-4C7D-84E8-8B7FFA8AAF47}" type="pres">
      <dgm:prSet presAssocID="{424774BE-7990-4D6F-8B16-C673144FF1AC}" presName="nodeText" presStyleLbl="alignAccFollowNode1" presStyleIdx="8" presStyleCnt="15">
        <dgm:presLayoutVars>
          <dgm:bulletEnabled val="1"/>
        </dgm:presLayoutVars>
      </dgm:prSet>
      <dgm:spPr/>
    </dgm:pt>
    <dgm:pt modelId="{FC67D60C-7FE3-45FD-91F3-69D0F6B21F58}" type="pres">
      <dgm:prSet presAssocID="{9F6A1202-7AEE-49E6-9A5C-8B8D70B353F9}" presName="sibTransComposite" presStyleCnt="0"/>
      <dgm:spPr/>
    </dgm:pt>
    <dgm:pt modelId="{3D47FF0E-0AED-4567-8170-6C9FA003F53F}" type="pres">
      <dgm:prSet presAssocID="{251DC16E-D735-4B02-8D4E-CEB336AC5010}" presName="compositeNode" presStyleCnt="0"/>
      <dgm:spPr/>
    </dgm:pt>
    <dgm:pt modelId="{B54B0782-3D5C-4FC1-99BB-E55E619CFD95}" type="pres">
      <dgm:prSet presAssocID="{251DC16E-D735-4B02-8D4E-CEB336AC501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E038AE3-6572-4A60-9825-05DE6C57EA91}" type="pres">
      <dgm:prSet presAssocID="{251DC16E-D735-4B02-8D4E-CEB336AC5010}" presName="parSh" presStyleCnt="0"/>
      <dgm:spPr/>
    </dgm:pt>
    <dgm:pt modelId="{455F69BA-7B79-4A87-BE3D-F78A71840907}" type="pres">
      <dgm:prSet presAssocID="{251DC16E-D735-4B02-8D4E-CEB336AC5010}" presName="lineNode" presStyleLbl="alignAccFollowNode1" presStyleIdx="9" presStyleCnt="15"/>
      <dgm:spPr/>
    </dgm:pt>
    <dgm:pt modelId="{1DED3090-75D7-48B7-93C1-64297768AD46}" type="pres">
      <dgm:prSet presAssocID="{251DC16E-D735-4B02-8D4E-CEB336AC5010}" presName="lineArrowNode" presStyleLbl="alignAccFollowNode1" presStyleIdx="10" presStyleCnt="15"/>
      <dgm:spPr/>
    </dgm:pt>
    <dgm:pt modelId="{AE4A5CA5-D6C9-48BD-B9F4-BDA3A8E23634}" type="pres">
      <dgm:prSet presAssocID="{F24EF2DE-4E6B-4E2C-9DE1-563A08A5812D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E8269FD8-69FB-4BB1-9DC4-1E38C885069B}" type="pres">
      <dgm:prSet presAssocID="{F24EF2DE-4E6B-4E2C-9DE1-563A08A5812D}" presName="spacerBetweenCircleAndCallout" presStyleCnt="0">
        <dgm:presLayoutVars/>
      </dgm:prSet>
      <dgm:spPr/>
    </dgm:pt>
    <dgm:pt modelId="{2FC17564-EFDB-478C-87ED-B0B28186A09A}" type="pres">
      <dgm:prSet presAssocID="{251DC16E-D735-4B02-8D4E-CEB336AC5010}" presName="nodeText" presStyleLbl="alignAccFollowNode1" presStyleIdx="11" presStyleCnt="15">
        <dgm:presLayoutVars>
          <dgm:bulletEnabled val="1"/>
        </dgm:presLayoutVars>
      </dgm:prSet>
      <dgm:spPr/>
    </dgm:pt>
    <dgm:pt modelId="{F36C0A55-CB6A-4D95-B0E5-9D4D39058927}" type="pres">
      <dgm:prSet presAssocID="{F24EF2DE-4E6B-4E2C-9DE1-563A08A5812D}" presName="sibTransComposite" presStyleCnt="0"/>
      <dgm:spPr/>
    </dgm:pt>
    <dgm:pt modelId="{245755B6-B35C-44E6-A7C3-2F0745E637E9}" type="pres">
      <dgm:prSet presAssocID="{9E8E9B9A-0028-434E-BD3A-EC71BDB021F8}" presName="compositeNode" presStyleCnt="0"/>
      <dgm:spPr/>
    </dgm:pt>
    <dgm:pt modelId="{C82E009D-B9A6-4157-861D-1A6C48E9539C}" type="pres">
      <dgm:prSet presAssocID="{9E8E9B9A-0028-434E-BD3A-EC71BDB021F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0E1A835-1F93-4C22-81AB-8081AB7FEB4C}" type="pres">
      <dgm:prSet presAssocID="{9E8E9B9A-0028-434E-BD3A-EC71BDB021F8}" presName="parSh" presStyleCnt="0"/>
      <dgm:spPr/>
    </dgm:pt>
    <dgm:pt modelId="{9A0ED185-2E1B-4E5F-A3DA-A64E9A791128}" type="pres">
      <dgm:prSet presAssocID="{9E8E9B9A-0028-434E-BD3A-EC71BDB021F8}" presName="lineNode" presStyleLbl="alignAccFollowNode1" presStyleIdx="12" presStyleCnt="15"/>
      <dgm:spPr/>
    </dgm:pt>
    <dgm:pt modelId="{D42AFA67-19C9-4A67-93D3-43077EC6F12F}" type="pres">
      <dgm:prSet presAssocID="{9E8E9B9A-0028-434E-BD3A-EC71BDB021F8}" presName="lineArrowNode" presStyleLbl="alignAccFollowNode1" presStyleIdx="13" presStyleCnt="15"/>
      <dgm:spPr/>
    </dgm:pt>
    <dgm:pt modelId="{7CDE56FC-4C6D-48EF-9070-9BCA369AFE2E}" type="pres">
      <dgm:prSet presAssocID="{A0B4C8F6-CD16-43AC-A587-DF2D462DD450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EC538832-1FD8-4281-90A3-FDD85C5CB336}" type="pres">
      <dgm:prSet presAssocID="{A0B4C8F6-CD16-43AC-A587-DF2D462DD450}" presName="spacerBetweenCircleAndCallout" presStyleCnt="0">
        <dgm:presLayoutVars/>
      </dgm:prSet>
      <dgm:spPr/>
    </dgm:pt>
    <dgm:pt modelId="{1858F167-7214-42D4-B7F4-ADD5A509AA5D}" type="pres">
      <dgm:prSet presAssocID="{9E8E9B9A-0028-434E-BD3A-EC71BDB021F8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11D75001-5B30-4FEC-9B58-4F9E92152B76}" type="presOf" srcId="{88D1DFA9-C811-47E2-917A-F746B741BF5D}" destId="{C447F428-740F-4BD1-B1F8-F3223391E0A9}" srcOrd="0" destOrd="0" presId="urn:microsoft.com/office/officeart/2016/7/layout/LinearArrowProcessNumbered"/>
    <dgm:cxn modelId="{14FB545B-BADF-4BBE-94DE-C3DBE14216E4}" type="presOf" srcId="{B5F2D19D-97F1-4CE4-B113-DDBE377E4F31}" destId="{AA3A6C66-9334-41A3-939E-16C5ECA1E31B}" srcOrd="0" destOrd="0" presId="urn:microsoft.com/office/officeart/2016/7/layout/LinearArrowProcessNumbered"/>
    <dgm:cxn modelId="{864CA45C-9474-4AA8-A4BC-471E9FF3A93E}" type="presOf" srcId="{7067EC75-C489-4FD8-A3DA-78C141D5C362}" destId="{E278C37E-A2A6-44D3-8EF4-6BE349B254FD}" srcOrd="0" destOrd="0" presId="urn:microsoft.com/office/officeart/2016/7/layout/LinearArrowProcessNumbered"/>
    <dgm:cxn modelId="{A8BDC142-D1D0-4E6E-A4A5-FEF2AA6CBE0C}" type="presOf" srcId="{F24EF2DE-4E6B-4E2C-9DE1-563A08A5812D}" destId="{AE4A5CA5-D6C9-48BD-B9F4-BDA3A8E23634}" srcOrd="0" destOrd="0" presId="urn:microsoft.com/office/officeart/2016/7/layout/LinearArrowProcessNumbered"/>
    <dgm:cxn modelId="{BF613546-573B-4773-843C-C850C3534D07}" type="presOf" srcId="{424774BE-7990-4D6F-8B16-C673144FF1AC}" destId="{8EC90FEF-D3CE-4C7D-84E8-8B7FFA8AAF47}" srcOrd="0" destOrd="0" presId="urn:microsoft.com/office/officeart/2016/7/layout/LinearArrowProcessNumbered"/>
    <dgm:cxn modelId="{D582C151-41E6-4C99-BE3A-FACB15C66700}" type="presOf" srcId="{251DC16E-D735-4B02-8D4E-CEB336AC5010}" destId="{2FC17564-EFDB-478C-87ED-B0B28186A09A}" srcOrd="0" destOrd="0" presId="urn:microsoft.com/office/officeart/2016/7/layout/LinearArrowProcessNumbered"/>
    <dgm:cxn modelId="{4910D574-5D13-4E22-BAB6-E60CCB5649E7}" type="presOf" srcId="{9F6A1202-7AEE-49E6-9A5C-8B8D70B353F9}" destId="{F775F1A5-F5A5-4E80-BD4D-1D977F589080}" srcOrd="0" destOrd="0" presId="urn:microsoft.com/office/officeart/2016/7/layout/LinearArrowProcessNumbered"/>
    <dgm:cxn modelId="{0ECB3477-07C5-42C6-A924-09E36DDD5E56}" type="presOf" srcId="{0A48337D-65F3-4D2F-A7E5-2445C2D24275}" destId="{E240ABB8-0239-4A7A-B80B-CCF43419519B}" srcOrd="0" destOrd="0" presId="urn:microsoft.com/office/officeart/2016/7/layout/LinearArrowProcessNumbered"/>
    <dgm:cxn modelId="{D749A059-C107-4052-AC01-1B4F43254F49}" type="presOf" srcId="{6AC612B2-C4D9-424F-A390-AB3024F9E11E}" destId="{0AFA126A-CEB5-4457-B8BF-23BEA0B54AF5}" srcOrd="0" destOrd="0" presId="urn:microsoft.com/office/officeart/2016/7/layout/LinearArrowProcessNumbered"/>
    <dgm:cxn modelId="{918B479C-CB4D-49C7-B144-025E8387A080}" type="presOf" srcId="{A0B4C8F6-CD16-43AC-A587-DF2D462DD450}" destId="{7CDE56FC-4C6D-48EF-9070-9BCA369AFE2E}" srcOrd="0" destOrd="0" presId="urn:microsoft.com/office/officeart/2016/7/layout/LinearArrowProcessNumbered"/>
    <dgm:cxn modelId="{BA4A709E-EE34-4BCE-B421-A93AAD969D6F}" srcId="{B5F2D19D-97F1-4CE4-B113-DDBE377E4F31}" destId="{251DC16E-D735-4B02-8D4E-CEB336AC5010}" srcOrd="3" destOrd="0" parTransId="{5D6E7C61-45EB-434C-B962-1DB91A73D581}" sibTransId="{F24EF2DE-4E6B-4E2C-9DE1-563A08A5812D}"/>
    <dgm:cxn modelId="{7175F8A0-5488-4A48-9A4F-8F7F67547366}" srcId="{B5F2D19D-97F1-4CE4-B113-DDBE377E4F31}" destId="{424774BE-7990-4D6F-8B16-C673144FF1AC}" srcOrd="2" destOrd="0" parTransId="{ACDB221D-15E0-4404-B074-1A2527ACF46C}" sibTransId="{9F6A1202-7AEE-49E6-9A5C-8B8D70B353F9}"/>
    <dgm:cxn modelId="{3F082FA3-6BED-4EA0-AE08-EDCEA3F59109}" srcId="{B5F2D19D-97F1-4CE4-B113-DDBE377E4F31}" destId="{6AC612B2-C4D9-424F-A390-AB3024F9E11E}" srcOrd="1" destOrd="0" parTransId="{2E1DED42-B298-47E0-BA23-88A45D373B68}" sibTransId="{0A48337D-65F3-4D2F-A7E5-2445C2D24275}"/>
    <dgm:cxn modelId="{443B68A7-C209-4C86-A6D3-75FEAE991BAB}" srcId="{B5F2D19D-97F1-4CE4-B113-DDBE377E4F31}" destId="{9E8E9B9A-0028-434E-BD3A-EC71BDB021F8}" srcOrd="4" destOrd="0" parTransId="{C9DFDE35-2CD9-4C65-B66B-449EA418EC4C}" sibTransId="{A0B4C8F6-CD16-43AC-A587-DF2D462DD450}"/>
    <dgm:cxn modelId="{92D5E1CB-7050-4067-B510-4CDBC5EB1C3D}" type="presOf" srcId="{9E8E9B9A-0028-434E-BD3A-EC71BDB021F8}" destId="{1858F167-7214-42D4-B7F4-ADD5A509AA5D}" srcOrd="0" destOrd="0" presId="urn:microsoft.com/office/officeart/2016/7/layout/LinearArrowProcessNumbered"/>
    <dgm:cxn modelId="{AF50B8DB-7044-48F5-BF7A-3D400B7EBA29}" srcId="{B5F2D19D-97F1-4CE4-B113-DDBE377E4F31}" destId="{88D1DFA9-C811-47E2-917A-F746B741BF5D}" srcOrd="0" destOrd="0" parTransId="{C387418F-77F1-464A-88B1-7D8931C89FA3}" sibTransId="{7067EC75-C489-4FD8-A3DA-78C141D5C362}"/>
    <dgm:cxn modelId="{631E0526-4D11-4B3B-AAB7-54DE14A75201}" type="presParOf" srcId="{AA3A6C66-9334-41A3-939E-16C5ECA1E31B}" destId="{D105D096-860C-41A5-9A21-D3118E89ABE5}" srcOrd="0" destOrd="0" presId="urn:microsoft.com/office/officeart/2016/7/layout/LinearArrowProcessNumbered"/>
    <dgm:cxn modelId="{E943C093-27A2-4BA7-9E94-653862FBE168}" type="presParOf" srcId="{D105D096-860C-41A5-9A21-D3118E89ABE5}" destId="{E69FD73F-B6ED-46C1-9771-983FE26C77E9}" srcOrd="0" destOrd="0" presId="urn:microsoft.com/office/officeart/2016/7/layout/LinearArrowProcessNumbered"/>
    <dgm:cxn modelId="{D3FD7BD3-A361-4CF9-B88E-2481BCAD447F}" type="presParOf" srcId="{D105D096-860C-41A5-9A21-D3118E89ABE5}" destId="{A60C4A84-B41D-49A1-BF6C-3BC4E45E89F7}" srcOrd="1" destOrd="0" presId="urn:microsoft.com/office/officeart/2016/7/layout/LinearArrowProcessNumbered"/>
    <dgm:cxn modelId="{E16F721A-404E-4CA6-BEF7-EC9CD76FAA4B}" type="presParOf" srcId="{A60C4A84-B41D-49A1-BF6C-3BC4E45E89F7}" destId="{65EF47B0-4A31-4980-A88B-5FB470791AF0}" srcOrd="0" destOrd="0" presId="urn:microsoft.com/office/officeart/2016/7/layout/LinearArrowProcessNumbered"/>
    <dgm:cxn modelId="{D7170F66-6A92-4DE8-B331-86974A1A8B39}" type="presParOf" srcId="{A60C4A84-B41D-49A1-BF6C-3BC4E45E89F7}" destId="{BDBE6BFA-9295-4B6D-905A-38E3E3CEDD88}" srcOrd="1" destOrd="0" presId="urn:microsoft.com/office/officeart/2016/7/layout/LinearArrowProcessNumbered"/>
    <dgm:cxn modelId="{51C1AC6A-0325-466C-A95E-C9F008B04EBF}" type="presParOf" srcId="{A60C4A84-B41D-49A1-BF6C-3BC4E45E89F7}" destId="{E278C37E-A2A6-44D3-8EF4-6BE349B254FD}" srcOrd="2" destOrd="0" presId="urn:microsoft.com/office/officeart/2016/7/layout/LinearArrowProcessNumbered"/>
    <dgm:cxn modelId="{6761615F-A94F-4C47-B033-15F4E3481882}" type="presParOf" srcId="{A60C4A84-B41D-49A1-BF6C-3BC4E45E89F7}" destId="{F0955AFD-740E-4596-885C-F9124A5E87FA}" srcOrd="3" destOrd="0" presId="urn:microsoft.com/office/officeart/2016/7/layout/LinearArrowProcessNumbered"/>
    <dgm:cxn modelId="{C313867B-8F2E-4417-B0B8-1777D86D196E}" type="presParOf" srcId="{D105D096-860C-41A5-9A21-D3118E89ABE5}" destId="{C447F428-740F-4BD1-B1F8-F3223391E0A9}" srcOrd="2" destOrd="0" presId="urn:microsoft.com/office/officeart/2016/7/layout/LinearArrowProcessNumbered"/>
    <dgm:cxn modelId="{ADA9B9FE-6932-4452-8174-4BB817C099D8}" type="presParOf" srcId="{AA3A6C66-9334-41A3-939E-16C5ECA1E31B}" destId="{8B776A5B-29DE-4696-BBDB-A5B41A89617C}" srcOrd="1" destOrd="0" presId="urn:microsoft.com/office/officeart/2016/7/layout/LinearArrowProcessNumbered"/>
    <dgm:cxn modelId="{97D408E0-3A81-48E9-82DE-5798A64F3817}" type="presParOf" srcId="{AA3A6C66-9334-41A3-939E-16C5ECA1E31B}" destId="{24A7B6A6-CC0B-45EB-B2B1-9DCC27081132}" srcOrd="2" destOrd="0" presId="urn:microsoft.com/office/officeart/2016/7/layout/LinearArrowProcessNumbered"/>
    <dgm:cxn modelId="{7143C1FE-B4E1-486F-B812-188DFEDD5CE3}" type="presParOf" srcId="{24A7B6A6-CC0B-45EB-B2B1-9DCC27081132}" destId="{307E0EE5-F304-4DE9-AF96-80BEEBC4D415}" srcOrd="0" destOrd="0" presId="urn:microsoft.com/office/officeart/2016/7/layout/LinearArrowProcessNumbered"/>
    <dgm:cxn modelId="{91A6ECD6-01B3-4474-8F4E-EBE44C470492}" type="presParOf" srcId="{24A7B6A6-CC0B-45EB-B2B1-9DCC27081132}" destId="{6FFB163E-6104-44CC-B6C2-06CD700E89BB}" srcOrd="1" destOrd="0" presId="urn:microsoft.com/office/officeart/2016/7/layout/LinearArrowProcessNumbered"/>
    <dgm:cxn modelId="{23CE6D47-2FF8-4099-9A21-A25D4789D983}" type="presParOf" srcId="{6FFB163E-6104-44CC-B6C2-06CD700E89BB}" destId="{589452E1-80BF-4E70-BED9-474C3726F859}" srcOrd="0" destOrd="0" presId="urn:microsoft.com/office/officeart/2016/7/layout/LinearArrowProcessNumbered"/>
    <dgm:cxn modelId="{28A27232-719F-4F6B-A0F9-C8E75A8F4A8F}" type="presParOf" srcId="{6FFB163E-6104-44CC-B6C2-06CD700E89BB}" destId="{E14BB1DF-4811-441E-B4A3-402A79F0CC31}" srcOrd="1" destOrd="0" presId="urn:microsoft.com/office/officeart/2016/7/layout/LinearArrowProcessNumbered"/>
    <dgm:cxn modelId="{487096EF-0EE8-4B02-9850-7B47E82CDD8F}" type="presParOf" srcId="{6FFB163E-6104-44CC-B6C2-06CD700E89BB}" destId="{E240ABB8-0239-4A7A-B80B-CCF43419519B}" srcOrd="2" destOrd="0" presId="urn:microsoft.com/office/officeart/2016/7/layout/LinearArrowProcessNumbered"/>
    <dgm:cxn modelId="{43A5EE9A-8020-4E87-9433-C22460F9FF4E}" type="presParOf" srcId="{6FFB163E-6104-44CC-B6C2-06CD700E89BB}" destId="{C9F0ADBF-27FF-4515-AC88-B714223DCC31}" srcOrd="3" destOrd="0" presId="urn:microsoft.com/office/officeart/2016/7/layout/LinearArrowProcessNumbered"/>
    <dgm:cxn modelId="{C31DA223-E3C7-42F2-81CF-C843347522EB}" type="presParOf" srcId="{24A7B6A6-CC0B-45EB-B2B1-9DCC27081132}" destId="{0AFA126A-CEB5-4457-B8BF-23BEA0B54AF5}" srcOrd="2" destOrd="0" presId="urn:microsoft.com/office/officeart/2016/7/layout/LinearArrowProcessNumbered"/>
    <dgm:cxn modelId="{7DC65DAE-B28B-4100-8845-6871E903194F}" type="presParOf" srcId="{AA3A6C66-9334-41A3-939E-16C5ECA1E31B}" destId="{F22E41B6-AB28-4380-A1BC-DBA641E57FF2}" srcOrd="3" destOrd="0" presId="urn:microsoft.com/office/officeart/2016/7/layout/LinearArrowProcessNumbered"/>
    <dgm:cxn modelId="{D3C672E4-FD7A-4907-AEF3-437457BACFF3}" type="presParOf" srcId="{AA3A6C66-9334-41A3-939E-16C5ECA1E31B}" destId="{ED258AAC-D9EB-486B-8FC1-FDC149182201}" srcOrd="4" destOrd="0" presId="urn:microsoft.com/office/officeart/2016/7/layout/LinearArrowProcessNumbered"/>
    <dgm:cxn modelId="{A94A2EF3-02AB-46AC-B365-376B120B7DF0}" type="presParOf" srcId="{ED258AAC-D9EB-486B-8FC1-FDC149182201}" destId="{9638D37E-3927-4D71-BA70-B9989792D5AA}" srcOrd="0" destOrd="0" presId="urn:microsoft.com/office/officeart/2016/7/layout/LinearArrowProcessNumbered"/>
    <dgm:cxn modelId="{37493700-0CE3-422D-8343-672D71D57595}" type="presParOf" srcId="{ED258AAC-D9EB-486B-8FC1-FDC149182201}" destId="{79ACB546-7D74-4CED-ABA6-24EFA27C80D8}" srcOrd="1" destOrd="0" presId="urn:microsoft.com/office/officeart/2016/7/layout/LinearArrowProcessNumbered"/>
    <dgm:cxn modelId="{B458083C-1D2C-4118-86C1-5E7928E10413}" type="presParOf" srcId="{79ACB546-7D74-4CED-ABA6-24EFA27C80D8}" destId="{AFBA1EE6-A354-43E1-A46B-F0DFB30F279A}" srcOrd="0" destOrd="0" presId="urn:microsoft.com/office/officeart/2016/7/layout/LinearArrowProcessNumbered"/>
    <dgm:cxn modelId="{541B5305-033D-4604-ACF6-60DD64088909}" type="presParOf" srcId="{79ACB546-7D74-4CED-ABA6-24EFA27C80D8}" destId="{2627948A-30EE-4053-A1A9-9D39B37F37CA}" srcOrd="1" destOrd="0" presId="urn:microsoft.com/office/officeart/2016/7/layout/LinearArrowProcessNumbered"/>
    <dgm:cxn modelId="{73506C5C-527F-45DD-84B5-6361D27ADB7C}" type="presParOf" srcId="{79ACB546-7D74-4CED-ABA6-24EFA27C80D8}" destId="{F775F1A5-F5A5-4E80-BD4D-1D977F589080}" srcOrd="2" destOrd="0" presId="urn:microsoft.com/office/officeart/2016/7/layout/LinearArrowProcessNumbered"/>
    <dgm:cxn modelId="{1C85A767-5BCD-4E94-B196-9ADECD5792CD}" type="presParOf" srcId="{79ACB546-7D74-4CED-ABA6-24EFA27C80D8}" destId="{D5A06E4A-5D8F-498E-B32E-93F507216A73}" srcOrd="3" destOrd="0" presId="urn:microsoft.com/office/officeart/2016/7/layout/LinearArrowProcessNumbered"/>
    <dgm:cxn modelId="{6F5F0194-36D1-4066-A149-1976E55B6E4B}" type="presParOf" srcId="{ED258AAC-D9EB-486B-8FC1-FDC149182201}" destId="{8EC90FEF-D3CE-4C7D-84E8-8B7FFA8AAF47}" srcOrd="2" destOrd="0" presId="urn:microsoft.com/office/officeart/2016/7/layout/LinearArrowProcessNumbered"/>
    <dgm:cxn modelId="{0C67D9D5-308B-4A3A-A906-8A45073D7EDB}" type="presParOf" srcId="{AA3A6C66-9334-41A3-939E-16C5ECA1E31B}" destId="{FC67D60C-7FE3-45FD-91F3-69D0F6B21F58}" srcOrd="5" destOrd="0" presId="urn:microsoft.com/office/officeart/2016/7/layout/LinearArrowProcessNumbered"/>
    <dgm:cxn modelId="{C3EF5195-7B00-4E76-9C5D-83810E91D561}" type="presParOf" srcId="{AA3A6C66-9334-41A3-939E-16C5ECA1E31B}" destId="{3D47FF0E-0AED-4567-8170-6C9FA003F53F}" srcOrd="6" destOrd="0" presId="urn:microsoft.com/office/officeart/2016/7/layout/LinearArrowProcessNumbered"/>
    <dgm:cxn modelId="{E8119AD5-F3C8-471E-961A-F74EA39DF4C5}" type="presParOf" srcId="{3D47FF0E-0AED-4567-8170-6C9FA003F53F}" destId="{B54B0782-3D5C-4FC1-99BB-E55E619CFD95}" srcOrd="0" destOrd="0" presId="urn:microsoft.com/office/officeart/2016/7/layout/LinearArrowProcessNumbered"/>
    <dgm:cxn modelId="{CCC188FE-D416-4C4D-AE0B-64949022ABD8}" type="presParOf" srcId="{3D47FF0E-0AED-4567-8170-6C9FA003F53F}" destId="{EE038AE3-6572-4A60-9825-05DE6C57EA91}" srcOrd="1" destOrd="0" presId="urn:microsoft.com/office/officeart/2016/7/layout/LinearArrowProcessNumbered"/>
    <dgm:cxn modelId="{D9000173-DD3A-4A50-BDB1-BFD6A497D8BB}" type="presParOf" srcId="{EE038AE3-6572-4A60-9825-05DE6C57EA91}" destId="{455F69BA-7B79-4A87-BE3D-F78A71840907}" srcOrd="0" destOrd="0" presId="urn:microsoft.com/office/officeart/2016/7/layout/LinearArrowProcessNumbered"/>
    <dgm:cxn modelId="{03FC733A-8D59-49A8-8497-DA90270F93FF}" type="presParOf" srcId="{EE038AE3-6572-4A60-9825-05DE6C57EA91}" destId="{1DED3090-75D7-48B7-93C1-64297768AD46}" srcOrd="1" destOrd="0" presId="urn:microsoft.com/office/officeart/2016/7/layout/LinearArrowProcessNumbered"/>
    <dgm:cxn modelId="{3E791F2F-8AC8-4DDC-97ED-8F9E86E405F8}" type="presParOf" srcId="{EE038AE3-6572-4A60-9825-05DE6C57EA91}" destId="{AE4A5CA5-D6C9-48BD-B9F4-BDA3A8E23634}" srcOrd="2" destOrd="0" presId="urn:microsoft.com/office/officeart/2016/7/layout/LinearArrowProcessNumbered"/>
    <dgm:cxn modelId="{5590E2E2-B006-4675-8F99-2E3722D333E2}" type="presParOf" srcId="{EE038AE3-6572-4A60-9825-05DE6C57EA91}" destId="{E8269FD8-69FB-4BB1-9DC4-1E38C885069B}" srcOrd="3" destOrd="0" presId="urn:microsoft.com/office/officeart/2016/7/layout/LinearArrowProcessNumbered"/>
    <dgm:cxn modelId="{CC9B2938-3F6E-4123-B253-89D81AC3FF90}" type="presParOf" srcId="{3D47FF0E-0AED-4567-8170-6C9FA003F53F}" destId="{2FC17564-EFDB-478C-87ED-B0B28186A09A}" srcOrd="2" destOrd="0" presId="urn:microsoft.com/office/officeart/2016/7/layout/LinearArrowProcessNumbered"/>
    <dgm:cxn modelId="{532CD884-C42D-4734-A2DE-D26D87D6EF5F}" type="presParOf" srcId="{AA3A6C66-9334-41A3-939E-16C5ECA1E31B}" destId="{F36C0A55-CB6A-4D95-B0E5-9D4D39058927}" srcOrd="7" destOrd="0" presId="urn:microsoft.com/office/officeart/2016/7/layout/LinearArrowProcessNumbered"/>
    <dgm:cxn modelId="{B996190E-EC3E-40C0-A996-4D8765541E98}" type="presParOf" srcId="{AA3A6C66-9334-41A3-939E-16C5ECA1E31B}" destId="{245755B6-B35C-44E6-A7C3-2F0745E637E9}" srcOrd="8" destOrd="0" presId="urn:microsoft.com/office/officeart/2016/7/layout/LinearArrowProcessNumbered"/>
    <dgm:cxn modelId="{0058FC12-3F6E-492B-883D-773625735AF1}" type="presParOf" srcId="{245755B6-B35C-44E6-A7C3-2F0745E637E9}" destId="{C82E009D-B9A6-4157-861D-1A6C48E9539C}" srcOrd="0" destOrd="0" presId="urn:microsoft.com/office/officeart/2016/7/layout/LinearArrowProcessNumbered"/>
    <dgm:cxn modelId="{4CF9DA8D-584A-4F23-94E2-E0067EE95CD6}" type="presParOf" srcId="{245755B6-B35C-44E6-A7C3-2F0745E637E9}" destId="{00E1A835-1F93-4C22-81AB-8081AB7FEB4C}" srcOrd="1" destOrd="0" presId="urn:microsoft.com/office/officeart/2016/7/layout/LinearArrowProcessNumbered"/>
    <dgm:cxn modelId="{4CF0DA91-861F-4453-8FB9-D2C833F0E635}" type="presParOf" srcId="{00E1A835-1F93-4C22-81AB-8081AB7FEB4C}" destId="{9A0ED185-2E1B-4E5F-A3DA-A64E9A791128}" srcOrd="0" destOrd="0" presId="urn:microsoft.com/office/officeart/2016/7/layout/LinearArrowProcessNumbered"/>
    <dgm:cxn modelId="{3181A5A0-648F-40D8-9AED-EDDF7E4080C8}" type="presParOf" srcId="{00E1A835-1F93-4C22-81AB-8081AB7FEB4C}" destId="{D42AFA67-19C9-4A67-93D3-43077EC6F12F}" srcOrd="1" destOrd="0" presId="urn:microsoft.com/office/officeart/2016/7/layout/LinearArrowProcessNumbered"/>
    <dgm:cxn modelId="{A9856361-0F75-4DB3-B826-32DFC8CE0854}" type="presParOf" srcId="{00E1A835-1F93-4C22-81AB-8081AB7FEB4C}" destId="{7CDE56FC-4C6D-48EF-9070-9BCA369AFE2E}" srcOrd="2" destOrd="0" presId="urn:microsoft.com/office/officeart/2016/7/layout/LinearArrowProcessNumbered"/>
    <dgm:cxn modelId="{09F7039B-FDD9-4848-83AD-34152F773E38}" type="presParOf" srcId="{00E1A835-1F93-4C22-81AB-8081AB7FEB4C}" destId="{EC538832-1FD8-4281-90A3-FDD85C5CB336}" srcOrd="3" destOrd="0" presId="urn:microsoft.com/office/officeart/2016/7/layout/LinearArrowProcessNumbered"/>
    <dgm:cxn modelId="{925DC605-6FD4-4858-97C5-E5D5251A24E7}" type="presParOf" srcId="{245755B6-B35C-44E6-A7C3-2F0745E637E9}" destId="{1858F167-7214-42D4-B7F4-ADD5A509AA5D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772DD-5DFB-44D6-91B7-75FD4132B6E7}">
      <dsp:nvSpPr>
        <dsp:cNvPr id="0" name=""/>
        <dsp:cNvSpPr/>
      </dsp:nvSpPr>
      <dsp:spPr>
        <a:xfrm>
          <a:off x="821" y="80923"/>
          <a:ext cx="3327201" cy="39926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Pilvipalvelut tarjoavat ohjelmistot, sovellusalustat ja tallennustilan  sekä   muun  infrastruktuurin  yritysten  käyttöön  Internet - yhteyden  yli  pilvipalvelimilta</a:t>
          </a:r>
          <a:endParaRPr lang="en-US" sz="1900" kern="1200"/>
        </a:p>
      </dsp:txBody>
      <dsp:txXfrm>
        <a:off x="821" y="1677979"/>
        <a:ext cx="3327201" cy="2395585"/>
      </dsp:txXfrm>
    </dsp:sp>
    <dsp:sp modelId="{849C1DA5-CA03-472D-BEBB-0E86F8C566EE}">
      <dsp:nvSpPr>
        <dsp:cNvPr id="0" name=""/>
        <dsp:cNvSpPr/>
      </dsp:nvSpPr>
      <dsp:spPr>
        <a:xfrm>
          <a:off x="821" y="80923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21" y="80923"/>
        <a:ext cx="3327201" cy="1597056"/>
      </dsp:txXfrm>
    </dsp:sp>
    <dsp:sp modelId="{D4ED317E-8669-43EB-BA52-6807CC61D5FC}">
      <dsp:nvSpPr>
        <dsp:cNvPr id="0" name=""/>
        <dsp:cNvSpPr/>
      </dsp:nvSpPr>
      <dsp:spPr>
        <a:xfrm>
          <a:off x="3594199" y="80923"/>
          <a:ext cx="3327201" cy="399264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Palvelut   ovat   saatavissa   rajattomasti ,   vaatien   ainoastaan   Internet - yhteyden ja päätelaitteen, toisin kuin perinteisessä IT-mallissa</a:t>
          </a:r>
          <a:endParaRPr lang="en-US" sz="1900" kern="1200"/>
        </a:p>
      </dsp:txBody>
      <dsp:txXfrm>
        <a:off x="3594199" y="1677979"/>
        <a:ext cx="3327201" cy="2395585"/>
      </dsp:txXfrm>
    </dsp:sp>
    <dsp:sp modelId="{8C53B841-D094-401F-9E16-84A6E68C0B21}">
      <dsp:nvSpPr>
        <dsp:cNvPr id="0" name=""/>
        <dsp:cNvSpPr/>
      </dsp:nvSpPr>
      <dsp:spPr>
        <a:xfrm>
          <a:off x="3594199" y="80923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80923"/>
        <a:ext cx="3327201" cy="1597056"/>
      </dsp:txXfrm>
    </dsp:sp>
    <dsp:sp modelId="{3BDAFBEE-FB4B-4A1D-9B79-7D44848B9194}">
      <dsp:nvSpPr>
        <dsp:cNvPr id="0" name=""/>
        <dsp:cNvSpPr/>
      </dsp:nvSpPr>
      <dsp:spPr>
        <a:xfrm>
          <a:off x="7187576" y="80923"/>
          <a:ext cx="3327201" cy="399264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Perinteisiä  IT-resursseja  tarjotaan  yrityksille  niin,  että  yritys  ostaa  tarvitsemansa resurssit omaan käyttöönsä ja vastaa niiden ylläpidosta. </a:t>
          </a:r>
          <a:endParaRPr lang="en-US" sz="1900" kern="1200"/>
        </a:p>
      </dsp:txBody>
      <dsp:txXfrm>
        <a:off x="7187576" y="1677979"/>
        <a:ext cx="3327201" cy="2395585"/>
      </dsp:txXfrm>
    </dsp:sp>
    <dsp:sp modelId="{31DA33A0-C652-41C3-A2C3-EE8426E5D563}">
      <dsp:nvSpPr>
        <dsp:cNvPr id="0" name=""/>
        <dsp:cNvSpPr/>
      </dsp:nvSpPr>
      <dsp:spPr>
        <a:xfrm>
          <a:off x="7187576" y="80923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80923"/>
        <a:ext cx="3327201" cy="1597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0DFE5-E0CD-49BB-A369-64E72BA1CB22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10A99-F9B0-432B-A176-4E371D927540}">
      <dsp:nvSpPr>
        <dsp:cNvPr id="0" name=""/>
        <dsp:cNvSpPr/>
      </dsp:nvSpPr>
      <dsp:spPr>
        <a:xfrm>
          <a:off x="0" y="0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0" y="0"/>
        <a:ext cx="6269038" cy="1393031"/>
      </dsp:txXfrm>
    </dsp:sp>
    <dsp:sp modelId="{5361CE44-A694-4B11-83DD-1A21C93965D6}">
      <dsp:nvSpPr>
        <dsp:cNvPr id="0" name=""/>
        <dsp:cNvSpPr/>
      </dsp:nvSpPr>
      <dsp:spPr>
        <a:xfrm>
          <a:off x="0" y="1393031"/>
          <a:ext cx="62690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05C2B-F0DD-493A-937C-182E8D70D726}">
      <dsp:nvSpPr>
        <dsp:cNvPr id="0" name=""/>
        <dsp:cNvSpPr/>
      </dsp:nvSpPr>
      <dsp:spPr>
        <a:xfrm>
          <a:off x="0" y="1393031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Pilvipalvelut (cloud services) ovat ”pilvessä” tarjottavia palveluita</a:t>
          </a:r>
          <a:endParaRPr lang="en-US" sz="2700" kern="1200"/>
        </a:p>
      </dsp:txBody>
      <dsp:txXfrm>
        <a:off x="0" y="1393031"/>
        <a:ext cx="6269038" cy="1393031"/>
      </dsp:txXfrm>
    </dsp:sp>
    <dsp:sp modelId="{7CC6433B-481B-49D7-8ED4-792B32BC002B}">
      <dsp:nvSpPr>
        <dsp:cNvPr id="0" name=""/>
        <dsp:cNvSpPr/>
      </dsp:nvSpPr>
      <dsp:spPr>
        <a:xfrm>
          <a:off x="0" y="2786062"/>
          <a:ext cx="62690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058DD-C47A-40F9-B43F-1CB98061EA03}">
      <dsp:nvSpPr>
        <dsp:cNvPr id="0" name=""/>
        <dsp:cNvSpPr/>
      </dsp:nvSpPr>
      <dsp:spPr>
        <a:xfrm>
          <a:off x="0" y="2786062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Palveluiden pääluokat ovat SaaS (Software as a Service), IaaS (Infrastructure as a Service) ja PaaS (Platform as a Service).</a:t>
          </a:r>
          <a:endParaRPr lang="en-US" sz="2700" kern="1200"/>
        </a:p>
      </dsp:txBody>
      <dsp:txXfrm>
        <a:off x="0" y="2786062"/>
        <a:ext cx="6269038" cy="1393031"/>
      </dsp:txXfrm>
    </dsp:sp>
    <dsp:sp modelId="{1E9AF89D-C9D3-417C-B728-BB8A06809EB1}">
      <dsp:nvSpPr>
        <dsp:cNvPr id="0" name=""/>
        <dsp:cNvSpPr/>
      </dsp:nvSpPr>
      <dsp:spPr>
        <a:xfrm>
          <a:off x="0" y="4179093"/>
          <a:ext cx="62690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02BC7-F638-41A7-BCBE-5CCA85611765}">
      <dsp:nvSpPr>
        <dsp:cNvPr id="0" name=""/>
        <dsp:cNvSpPr/>
      </dsp:nvSpPr>
      <dsp:spPr>
        <a:xfrm>
          <a:off x="0" y="4179093"/>
          <a:ext cx="6269038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/>
            <a:t>Yleisnimityksenä yleistyy XaaS (Anything as a Service tai Something as a Service).[1]</a:t>
          </a:r>
          <a:endParaRPr lang="en-US" sz="2700" kern="1200"/>
        </a:p>
      </dsp:txBody>
      <dsp:txXfrm>
        <a:off x="0" y="4179093"/>
        <a:ext cx="6269038" cy="1393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F47B0-4A31-4980-A88B-5FB470791AF0}">
      <dsp:nvSpPr>
        <dsp:cNvPr id="0" name=""/>
        <dsp:cNvSpPr/>
      </dsp:nvSpPr>
      <dsp:spPr>
        <a:xfrm>
          <a:off x="1052586" y="1011608"/>
          <a:ext cx="841042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E6BFA-9295-4B6D-905A-38E3E3CEDD88}">
      <dsp:nvSpPr>
        <dsp:cNvPr id="0" name=""/>
        <dsp:cNvSpPr/>
      </dsp:nvSpPr>
      <dsp:spPr>
        <a:xfrm>
          <a:off x="1944092" y="940996"/>
          <a:ext cx="96719" cy="181664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60659"/>
            <a:satOff val="-5382"/>
            <a:lumOff val="-5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0659"/>
              <a:satOff val="-5382"/>
              <a:lumOff val="-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8C37E-A2A6-44D3-8EF4-6BE349B254FD}">
      <dsp:nvSpPr>
        <dsp:cNvPr id="0" name=""/>
        <dsp:cNvSpPr/>
      </dsp:nvSpPr>
      <dsp:spPr>
        <a:xfrm>
          <a:off x="525631" y="589818"/>
          <a:ext cx="843651" cy="8436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49181" y="713368"/>
        <a:ext cx="596551" cy="596551"/>
      </dsp:txXfrm>
    </dsp:sp>
    <dsp:sp modelId="{C447F428-740F-4BD1-B1F8-F3223391E0A9}">
      <dsp:nvSpPr>
        <dsp:cNvPr id="0" name=""/>
        <dsp:cNvSpPr/>
      </dsp:nvSpPr>
      <dsp:spPr>
        <a:xfrm>
          <a:off x="1283" y="1599069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21318"/>
            <a:satOff val="-10764"/>
            <a:lumOff val="-11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1318"/>
              <a:satOff val="-10764"/>
              <a:lumOff val="-1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Tutkimuksen mukaan suomalaisista 68 % asioisi mieluiten digitaalisesti viranomaisten kanssa ja 30 % fyysisesti paikan päällä.</a:t>
          </a:r>
          <a:endParaRPr lang="en-US" sz="1100" kern="1200"/>
        </a:p>
      </dsp:txBody>
      <dsp:txXfrm>
        <a:off x="1283" y="1977538"/>
        <a:ext cx="1892345" cy="1587131"/>
      </dsp:txXfrm>
    </dsp:sp>
    <dsp:sp modelId="{589452E1-80BF-4E70-BED9-474C3726F859}">
      <dsp:nvSpPr>
        <dsp:cNvPr id="0" name=""/>
        <dsp:cNvSpPr/>
      </dsp:nvSpPr>
      <dsp:spPr>
        <a:xfrm>
          <a:off x="2103890" y="1011608"/>
          <a:ext cx="1892345" cy="72"/>
        </a:xfrm>
        <a:prstGeom prst="rect">
          <a:avLst/>
        </a:prstGeom>
        <a:solidFill>
          <a:schemeClr val="accent2">
            <a:tint val="40000"/>
            <a:alpha val="90000"/>
            <a:hueOff val="-181977"/>
            <a:satOff val="-16146"/>
            <a:lumOff val="-1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1977"/>
              <a:satOff val="-16146"/>
              <a:lumOff val="-1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BB1DF-4811-441E-B4A3-402A79F0CC31}">
      <dsp:nvSpPr>
        <dsp:cNvPr id="0" name=""/>
        <dsp:cNvSpPr/>
      </dsp:nvSpPr>
      <dsp:spPr>
        <a:xfrm>
          <a:off x="4046698" y="940996"/>
          <a:ext cx="96719" cy="181665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242636"/>
            <a:satOff val="-21527"/>
            <a:lumOff val="-22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42636"/>
              <a:satOff val="-21527"/>
              <a:lumOff val="-2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0ABB8-0239-4A7A-B80B-CCF43419519B}">
      <dsp:nvSpPr>
        <dsp:cNvPr id="0" name=""/>
        <dsp:cNvSpPr/>
      </dsp:nvSpPr>
      <dsp:spPr>
        <a:xfrm>
          <a:off x="2628237" y="589818"/>
          <a:ext cx="843651" cy="843651"/>
        </a:xfrm>
        <a:prstGeom prst="ellips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51787" y="713368"/>
        <a:ext cx="596551" cy="596551"/>
      </dsp:txXfrm>
    </dsp:sp>
    <dsp:sp modelId="{0AFA126A-CEB5-4457-B8BF-23BEA0B54AF5}">
      <dsp:nvSpPr>
        <dsp:cNvPr id="0" name=""/>
        <dsp:cNvSpPr/>
      </dsp:nvSpPr>
      <dsp:spPr>
        <a:xfrm>
          <a:off x="2103890" y="1599069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03295"/>
            <a:satOff val="-26909"/>
            <a:lumOff val="-27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03295"/>
              <a:satOff val="-26909"/>
              <a:lumOff val="-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Sähköisiä kanavia suosivien määrä on kasvanut kolmen vuoden aikana. </a:t>
          </a:r>
          <a:endParaRPr lang="en-US" sz="1100" kern="1200"/>
        </a:p>
      </dsp:txBody>
      <dsp:txXfrm>
        <a:off x="2103890" y="1977538"/>
        <a:ext cx="1892345" cy="1587131"/>
      </dsp:txXfrm>
    </dsp:sp>
    <dsp:sp modelId="{AFBA1EE6-A354-43E1-A46B-F0DFB30F279A}">
      <dsp:nvSpPr>
        <dsp:cNvPr id="0" name=""/>
        <dsp:cNvSpPr/>
      </dsp:nvSpPr>
      <dsp:spPr>
        <a:xfrm>
          <a:off x="4206496" y="1011608"/>
          <a:ext cx="1892345" cy="72"/>
        </a:xfrm>
        <a:prstGeom prst="rect">
          <a:avLst/>
        </a:prstGeom>
        <a:solidFill>
          <a:schemeClr val="accent2">
            <a:tint val="40000"/>
            <a:alpha val="90000"/>
            <a:hueOff val="-363954"/>
            <a:satOff val="-32291"/>
            <a:lumOff val="-3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63954"/>
              <a:satOff val="-32291"/>
              <a:lumOff val="-3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7948A-30EE-4053-A1A9-9D39B37F37CA}">
      <dsp:nvSpPr>
        <dsp:cNvPr id="0" name=""/>
        <dsp:cNvSpPr/>
      </dsp:nvSpPr>
      <dsp:spPr>
        <a:xfrm>
          <a:off x="6149305" y="940996"/>
          <a:ext cx="96719" cy="181665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5F1A5-F5A5-4E80-BD4D-1D977F589080}">
      <dsp:nvSpPr>
        <dsp:cNvPr id="0" name=""/>
        <dsp:cNvSpPr/>
      </dsp:nvSpPr>
      <dsp:spPr>
        <a:xfrm>
          <a:off x="4730844" y="589818"/>
          <a:ext cx="843651" cy="843651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54394" y="713368"/>
        <a:ext cx="596551" cy="596551"/>
      </dsp:txXfrm>
    </dsp:sp>
    <dsp:sp modelId="{8EC90FEF-D3CE-4C7D-84E8-8B7FFA8AAF47}">
      <dsp:nvSpPr>
        <dsp:cNvPr id="0" name=""/>
        <dsp:cNvSpPr/>
      </dsp:nvSpPr>
      <dsp:spPr>
        <a:xfrm>
          <a:off x="4206496" y="1599069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485272"/>
            <a:satOff val="-43055"/>
            <a:lumOff val="-43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85272"/>
              <a:satOff val="-43055"/>
              <a:lumOff val="-4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Vuonna 2014 toteutetussa tutkimuksessa 1 018 vastaajasta 57 % ilmoitti asioivansa mieluiten digitaalisesti. </a:t>
          </a:r>
          <a:endParaRPr lang="en-US" sz="1100" kern="1200"/>
        </a:p>
      </dsp:txBody>
      <dsp:txXfrm>
        <a:off x="4206496" y="1977538"/>
        <a:ext cx="1892345" cy="1587131"/>
      </dsp:txXfrm>
    </dsp:sp>
    <dsp:sp modelId="{455F69BA-7B79-4A87-BE3D-F78A71840907}">
      <dsp:nvSpPr>
        <dsp:cNvPr id="0" name=""/>
        <dsp:cNvSpPr/>
      </dsp:nvSpPr>
      <dsp:spPr>
        <a:xfrm>
          <a:off x="6309103" y="1011608"/>
          <a:ext cx="1892345" cy="72"/>
        </a:xfrm>
        <a:prstGeom prst="rect">
          <a:avLst/>
        </a:prstGeom>
        <a:solidFill>
          <a:schemeClr val="accent2">
            <a:tint val="40000"/>
            <a:alpha val="90000"/>
            <a:hueOff val="-545931"/>
            <a:satOff val="-48437"/>
            <a:lumOff val="-49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45931"/>
              <a:satOff val="-48437"/>
              <a:lumOff val="-4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D3090-75D7-48B7-93C1-64297768AD46}">
      <dsp:nvSpPr>
        <dsp:cNvPr id="0" name=""/>
        <dsp:cNvSpPr/>
      </dsp:nvSpPr>
      <dsp:spPr>
        <a:xfrm>
          <a:off x="8251911" y="940996"/>
          <a:ext cx="96719" cy="181665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606590"/>
            <a:satOff val="-53819"/>
            <a:lumOff val="-54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06590"/>
              <a:satOff val="-53819"/>
              <a:lumOff val="-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A5CA5-D6C9-48BD-B9F4-BDA3A8E23634}">
      <dsp:nvSpPr>
        <dsp:cNvPr id="0" name=""/>
        <dsp:cNvSpPr/>
      </dsp:nvSpPr>
      <dsp:spPr>
        <a:xfrm>
          <a:off x="6833450" y="589818"/>
          <a:ext cx="843651" cy="843651"/>
        </a:xfrm>
        <a:prstGeom prst="ellips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957000" y="713368"/>
        <a:ext cx="596551" cy="596551"/>
      </dsp:txXfrm>
    </dsp:sp>
    <dsp:sp modelId="{2FC17564-EFDB-478C-87ED-B0B28186A09A}">
      <dsp:nvSpPr>
        <dsp:cNvPr id="0" name=""/>
        <dsp:cNvSpPr/>
      </dsp:nvSpPr>
      <dsp:spPr>
        <a:xfrm>
          <a:off x="6309103" y="1599069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667249"/>
            <a:satOff val="-59200"/>
            <a:lumOff val="-60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67249"/>
              <a:satOff val="-59200"/>
              <a:lumOff val="-6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Innokkaimmin sähköisiä palvelukanavia käyttävät 30-49 -vuotiaat, mutta myös 50-59 -vuotiaista niitä suosi 68 prosenttia. </a:t>
          </a:r>
          <a:endParaRPr lang="en-US" sz="1100" kern="1200"/>
        </a:p>
      </dsp:txBody>
      <dsp:txXfrm>
        <a:off x="6309103" y="1977538"/>
        <a:ext cx="1892345" cy="1587131"/>
      </dsp:txXfrm>
    </dsp:sp>
    <dsp:sp modelId="{9A0ED185-2E1B-4E5F-A3DA-A64E9A791128}">
      <dsp:nvSpPr>
        <dsp:cNvPr id="0" name=""/>
        <dsp:cNvSpPr/>
      </dsp:nvSpPr>
      <dsp:spPr>
        <a:xfrm>
          <a:off x="8411709" y="1011607"/>
          <a:ext cx="946172" cy="72"/>
        </a:xfrm>
        <a:prstGeom prst="rect">
          <a:avLst/>
        </a:prstGeom>
        <a:solidFill>
          <a:schemeClr val="accent2">
            <a:tint val="40000"/>
            <a:alpha val="90000"/>
            <a:hueOff val="-727908"/>
            <a:satOff val="-64582"/>
            <a:lumOff val="-6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27908"/>
              <a:satOff val="-64582"/>
              <a:lumOff val="-6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E56FC-4C6D-48EF-9070-9BCA369AFE2E}">
      <dsp:nvSpPr>
        <dsp:cNvPr id="0" name=""/>
        <dsp:cNvSpPr/>
      </dsp:nvSpPr>
      <dsp:spPr>
        <a:xfrm>
          <a:off x="8936057" y="589818"/>
          <a:ext cx="843651" cy="84365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9059607" y="713368"/>
        <a:ext cx="596551" cy="596551"/>
      </dsp:txXfrm>
    </dsp:sp>
    <dsp:sp modelId="{1858F167-7214-42D4-B7F4-ADD5A509AA5D}">
      <dsp:nvSpPr>
        <dsp:cNvPr id="0" name=""/>
        <dsp:cNvSpPr/>
      </dsp:nvSpPr>
      <dsp:spPr>
        <a:xfrm>
          <a:off x="8411709" y="1599069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Ainoastaan 3 prosenttia suomalaisista haluaisi enää hoitaa viranomaisasioita perinteisen kirjepostin välityksellä</a:t>
          </a:r>
          <a:endParaRPr lang="en-US" sz="1100" kern="1200"/>
        </a:p>
      </dsp:txBody>
      <dsp:txXfrm>
        <a:off x="8411709" y="1977538"/>
        <a:ext cx="1892345" cy="1587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8F1-BD42-4564-989E-589C9B90BB98}" type="datetimeFigureOut">
              <a:rPr lang="fi-FI" smtClean="0"/>
              <a:t>5.9.2017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1165-A0B1-417F-99EB-1FF2A5D237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73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8F1-BD42-4564-989E-589C9B90BB98}" type="datetimeFigureOut">
              <a:rPr lang="fi-FI" smtClean="0"/>
              <a:t>5.9.2017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1165-A0B1-417F-99EB-1FF2A5D237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57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8F1-BD42-4564-989E-589C9B90BB98}" type="datetimeFigureOut">
              <a:rPr lang="fi-FI" smtClean="0"/>
              <a:t>5.9.2017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1165-A0B1-417F-99EB-1FF2A5D237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1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8F1-BD42-4564-989E-589C9B90BB98}" type="datetimeFigureOut">
              <a:rPr lang="fi-FI" smtClean="0"/>
              <a:t>5.9.2017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1165-A0B1-417F-99EB-1FF2A5D237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461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8F1-BD42-4564-989E-589C9B90BB98}" type="datetimeFigureOut">
              <a:rPr lang="fi-FI" smtClean="0"/>
              <a:t>5.9.2017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1165-A0B1-417F-99EB-1FF2A5D237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229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8F1-BD42-4564-989E-589C9B90BB98}" type="datetimeFigureOut">
              <a:rPr lang="fi-FI" smtClean="0"/>
              <a:t>5.9.2017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1165-A0B1-417F-99EB-1FF2A5D237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06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8F1-BD42-4564-989E-589C9B90BB98}" type="datetimeFigureOut">
              <a:rPr lang="fi-FI" smtClean="0"/>
              <a:t>5.9.2017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1165-A0B1-417F-99EB-1FF2A5D237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4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8F1-BD42-4564-989E-589C9B90BB98}" type="datetimeFigureOut">
              <a:rPr lang="fi-FI" smtClean="0"/>
              <a:t>5.9.2017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1165-A0B1-417F-99EB-1FF2A5D237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400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8F1-BD42-4564-989E-589C9B90BB98}" type="datetimeFigureOut">
              <a:rPr lang="fi-FI" smtClean="0"/>
              <a:t>5.9.2017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1165-A0B1-417F-99EB-1FF2A5D237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71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8F1-BD42-4564-989E-589C9B90BB98}" type="datetimeFigureOut">
              <a:rPr lang="fi-FI" smtClean="0"/>
              <a:t>5.9.2017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1165-A0B1-417F-99EB-1FF2A5D237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06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F8F1-BD42-4564-989E-589C9B90BB98}" type="datetimeFigureOut">
              <a:rPr lang="fi-FI" smtClean="0"/>
              <a:t>5.9.2017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1165-A0B1-417F-99EB-1FF2A5D237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16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EF8F1-BD42-4564-989E-589C9B90BB98}" type="datetimeFigureOut">
              <a:rPr lang="fi-FI" smtClean="0"/>
              <a:t>5.9.2017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1165-A0B1-417F-99EB-1FF2A5D237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17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akceMbNsYc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fakceMbNsYc" TargetMode="Externa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0" y="3243261"/>
            <a:ext cx="3790950" cy="3114675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fi-FI" sz="5400">
                <a:solidFill>
                  <a:schemeClr val="tx1">
                    <a:lumMod val="85000"/>
                    <a:lumOff val="15000"/>
                  </a:schemeClr>
                </a:solidFill>
              </a:rPr>
              <a:t>Pilvipalvelut kansalaiselle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fi-FI" sz="2000">
                <a:solidFill>
                  <a:schemeClr val="accent1"/>
                </a:solidFill>
              </a:rPr>
              <a:t>Kimmo Yli-Savola</a:t>
            </a:r>
          </a:p>
          <a:p>
            <a:pPr algn="r"/>
            <a:r>
              <a:rPr lang="fi-FI" sz="2000">
                <a:solidFill>
                  <a:schemeClr val="accent1"/>
                </a:solidFill>
              </a:rPr>
              <a:t>Kouvolan kansalaisopisto</a:t>
            </a:r>
          </a:p>
          <a:p>
            <a:pPr algn="r"/>
            <a:r>
              <a:rPr lang="fi-FI" sz="2000">
                <a:solidFill>
                  <a:schemeClr val="accent1"/>
                </a:solidFill>
              </a:rPr>
              <a:t>TVT-opettaja</a:t>
            </a:r>
          </a:p>
        </p:txBody>
      </p:sp>
    </p:spTree>
    <p:extLst>
      <p:ext uri="{BB962C8B-B14F-4D97-AF65-F5344CB8AC3E}">
        <p14:creationId xmlns:p14="http://schemas.microsoft.com/office/powerpoint/2010/main" val="425170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088" r="-3" b="-3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Pilvipalvelun edut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Etuina voidaan pitää tiedostojen säilytyksen turvallisuutta</a:t>
            </a:r>
          </a:p>
          <a:p>
            <a:r>
              <a:rPr lang="en-US" sz="2000"/>
              <a:t>Tallennusjärjestelmät ovat hyvin varmistettuja</a:t>
            </a:r>
          </a:p>
          <a:p>
            <a:r>
              <a:rPr lang="en-US" sz="2000"/>
              <a:t>Pilvipalveluissa on usein tiedostojen synkronointitoiminnot käyttäjän laitteiden kanssa</a:t>
            </a:r>
          </a:p>
        </p:txBody>
      </p:sp>
    </p:spTree>
    <p:extLst>
      <p:ext uri="{BB962C8B-B14F-4D97-AF65-F5344CB8AC3E}">
        <p14:creationId xmlns:p14="http://schemas.microsoft.com/office/powerpoint/2010/main" val="3764444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Pilvipalvelut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63189" cy="4351338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Pilvipalveluissa yritys luopuu tietojärjestelmästään ja ostaa sen palveluna ulkopuoliselta yritykseltä.</a:t>
            </a:r>
          </a:p>
          <a:p>
            <a:r>
              <a:rPr lang="fi-FI" dirty="0"/>
              <a:t>Pilvipalveluja tarjoavilla yrityksillä on suuria palvelinkeskuksia, joissa palveluja tuotetaan</a:t>
            </a:r>
          </a:p>
          <a:p>
            <a:r>
              <a:rPr lang="fi-FI" dirty="0"/>
              <a:t>Kuluttajille pilvipalveluja ovat esimerkiksi musiikin suoratoistopalvelut, sähköpostit, videopalvelut ja viestintäpalvelut kuten Facebook ja Twitter.</a:t>
            </a:r>
          </a:p>
          <a:p>
            <a:r>
              <a:rPr lang="fi-FI" dirty="0"/>
              <a:t>Kuluttajan ei tarvitse ostaa laitteita eikä ohjelmistoja, vaan he saavat palvelut käyttöönsä joko ilmaiseksi tai korvausta vastaan.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51" y="1690688"/>
            <a:ext cx="6525801" cy="4068428"/>
          </a:xfrm>
        </p:spPr>
      </p:pic>
    </p:spTree>
    <p:extLst>
      <p:ext uri="{BB962C8B-B14F-4D97-AF65-F5344CB8AC3E}">
        <p14:creationId xmlns:p14="http://schemas.microsoft.com/office/powerpoint/2010/main" val="16396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13" name="Straight Arrow Connector 12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6190" r="18577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Pilvipalvelun edut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err="1"/>
              <a:t>Kehittyneissä</a:t>
            </a:r>
            <a:r>
              <a:rPr lang="en-US" sz="2400"/>
              <a:t> </a:t>
            </a:r>
            <a:r>
              <a:rPr lang="en-US" sz="2400" err="1"/>
              <a:t>pilvipalveluissa</a:t>
            </a:r>
            <a:r>
              <a:rPr lang="en-US" sz="2400"/>
              <a:t> </a:t>
            </a:r>
            <a:r>
              <a:rPr lang="en-US" sz="2400" err="1"/>
              <a:t>tiedostoja</a:t>
            </a:r>
            <a:r>
              <a:rPr lang="en-US" sz="2400"/>
              <a:t> </a:t>
            </a:r>
            <a:r>
              <a:rPr lang="en-US" sz="2400" err="1"/>
              <a:t>voi</a:t>
            </a:r>
            <a:r>
              <a:rPr lang="en-US" sz="2400"/>
              <a:t> </a:t>
            </a:r>
            <a:r>
              <a:rPr lang="en-US" sz="2400" err="1"/>
              <a:t>muokata</a:t>
            </a:r>
            <a:r>
              <a:rPr lang="en-US" sz="2400"/>
              <a:t> </a:t>
            </a:r>
            <a:r>
              <a:rPr lang="en-US" sz="2400" err="1"/>
              <a:t>selainkäyttöisillä</a:t>
            </a:r>
            <a:r>
              <a:rPr lang="en-US" sz="2400"/>
              <a:t> </a:t>
            </a:r>
            <a:r>
              <a:rPr lang="en-US" sz="2400" err="1"/>
              <a:t>ohjelmilla</a:t>
            </a:r>
            <a:r>
              <a:rPr lang="en-US" sz="2400"/>
              <a:t> tai </a:t>
            </a:r>
            <a:r>
              <a:rPr lang="en-US" sz="2400" err="1"/>
              <a:t>mobiililaitteilla</a:t>
            </a:r>
            <a:r>
              <a:rPr lang="en-US" sz="2400"/>
              <a:t> </a:t>
            </a:r>
            <a:r>
              <a:rPr lang="en-US" sz="2400" err="1"/>
              <a:t>asennettavilla</a:t>
            </a:r>
            <a:r>
              <a:rPr lang="en-US" sz="2400"/>
              <a:t> </a:t>
            </a:r>
            <a:r>
              <a:rPr lang="en-US" sz="2400" err="1"/>
              <a:t>sovelluksilla</a:t>
            </a:r>
            <a:endParaRPr lang="en-US" sz="2400"/>
          </a:p>
          <a:p>
            <a:r>
              <a:rPr lang="en-US" sz="2400" err="1"/>
              <a:t>Tunnetuimmat</a:t>
            </a:r>
            <a:r>
              <a:rPr lang="en-US" sz="2400"/>
              <a:t> </a:t>
            </a:r>
            <a:r>
              <a:rPr lang="en-US" sz="2400" err="1"/>
              <a:t>ovat</a:t>
            </a:r>
            <a:r>
              <a:rPr lang="en-US" sz="2400"/>
              <a:t> Google Drive, Microsoft OneDrive ja Dropbox</a:t>
            </a:r>
          </a:p>
        </p:txBody>
      </p:sp>
    </p:spTree>
    <p:extLst>
      <p:ext uri="{BB962C8B-B14F-4D97-AF65-F5344CB8AC3E}">
        <p14:creationId xmlns:p14="http://schemas.microsoft.com/office/powerpoint/2010/main" val="389106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22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2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4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97" b="48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19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4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16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56" b="29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3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30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Historiaa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Pilvipalveluiden idea ei ole uusi</a:t>
            </a:r>
          </a:p>
          <a:p>
            <a:r>
              <a:rPr lang="en-US" sz="1800"/>
              <a:t>On kehittynyt yli 40 vuoden ajan</a:t>
            </a:r>
          </a:p>
          <a:p>
            <a:r>
              <a:rPr lang="en-US" sz="1800"/>
              <a:t>”Pilvi”-termi  juontaa  juurensa  1990 - luvulle </a:t>
            </a:r>
          </a:p>
          <a:p>
            <a:r>
              <a:rPr lang="en-US" sz="1800"/>
              <a:t>Tunnetuksi  sen  teki Googlen  toimitusjohtaja  Eric  Schmidt  käyttäessään  sitä  vuonna  2006  kuvaamaan   liiketoimintamallia,   jossa   palveluita   tarjotaan Internet-yhteyden   yli </a:t>
            </a:r>
          </a:p>
        </p:txBody>
      </p:sp>
    </p:spTree>
    <p:extLst>
      <p:ext uri="{BB962C8B-B14F-4D97-AF65-F5344CB8AC3E}">
        <p14:creationId xmlns:p14="http://schemas.microsoft.com/office/powerpoint/2010/main" val="2827623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817" y="1238312"/>
            <a:ext cx="5294715" cy="438137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244929"/>
            <a:ext cx="5294716" cy="4368140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16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87" y="1468437"/>
            <a:ext cx="6067425" cy="381952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837" y="3200400"/>
            <a:ext cx="58007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63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337" y="2182812"/>
            <a:ext cx="6334125" cy="437197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12" y="606424"/>
            <a:ext cx="63531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39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817" y="1357443"/>
            <a:ext cx="5294715" cy="4143114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71504"/>
            <a:ext cx="5294716" cy="251499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964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Pilvipalveluiden jakaminen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02480" cy="1024255"/>
          </a:xfrm>
        </p:spPr>
        <p:txBody>
          <a:bodyPr>
            <a:normAutofit lnSpcReduction="10000"/>
          </a:bodyPr>
          <a:lstStyle/>
          <a:p>
            <a:r>
              <a:rPr lang="fi-FI"/>
              <a:t>Ne joissa tiedostoja vain säilytetään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130040" cy="1237615"/>
          </a:xfrm>
        </p:spPr>
        <p:txBody>
          <a:bodyPr>
            <a:normAutofit lnSpcReduction="10000"/>
          </a:bodyPr>
          <a:lstStyle/>
          <a:p>
            <a:r>
              <a:rPr lang="fi-FI"/>
              <a:t>Ne jotka mahdollistavat tiedostojen muokkaamisen verkossa</a:t>
            </a:r>
          </a:p>
        </p:txBody>
      </p:sp>
    </p:spTree>
    <p:extLst>
      <p:ext uri="{BB962C8B-B14F-4D97-AF65-F5344CB8AC3E}">
        <p14:creationId xmlns:p14="http://schemas.microsoft.com/office/powerpoint/2010/main" val="3555550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7004" b="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Miten pankkitoiminta on muuttunut?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3667037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1970-luvulla jonotettiin pankkiin maksamaan</a:t>
            </a:r>
          </a:p>
          <a:p>
            <a:r>
              <a:rPr lang="en-US" sz="1800"/>
              <a:t>Vihreät kuoret Postipankissa</a:t>
            </a:r>
          </a:p>
          <a:p>
            <a:pPr lvl="1"/>
            <a:r>
              <a:rPr lang="en-US" sz="1800"/>
              <a:t>Laskujen maksu</a:t>
            </a:r>
          </a:p>
          <a:p>
            <a:r>
              <a:rPr lang="en-US" sz="1800"/>
              <a:t>Pankkiautomaatit</a:t>
            </a:r>
          </a:p>
          <a:p>
            <a:pPr lvl="1"/>
            <a:r>
              <a:rPr lang="en-US" sz="1800"/>
              <a:t>Rahan nosto</a:t>
            </a:r>
          </a:p>
          <a:p>
            <a:pPr lvl="1"/>
            <a:r>
              <a:rPr lang="en-US" sz="1800"/>
              <a:t>Laskujen maksu</a:t>
            </a:r>
          </a:p>
          <a:p>
            <a:r>
              <a:rPr lang="en-US" sz="1800"/>
              <a:t>Verkkopankit</a:t>
            </a:r>
          </a:p>
          <a:p>
            <a:r>
              <a:rPr lang="en-US" sz="1800"/>
              <a:t>E-maksut</a:t>
            </a:r>
          </a:p>
        </p:txBody>
      </p:sp>
    </p:spTree>
    <p:extLst>
      <p:ext uri="{BB962C8B-B14F-4D97-AF65-F5344CB8AC3E}">
        <p14:creationId xmlns:p14="http://schemas.microsoft.com/office/powerpoint/2010/main" val="4164446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Tietoja / Digibarometri 2017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7957" y="1825625"/>
            <a:ext cx="3042085" cy="4351338"/>
          </a:xfrm>
          <a:prstGeom prst="rect">
            <a:avLst/>
          </a:prstGeo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0013" y="1825625"/>
            <a:ext cx="31659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61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Tietoja / Digibarometri 2017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3439" y="1825625"/>
            <a:ext cx="2991121" cy="4351338"/>
          </a:xfrm>
          <a:prstGeom prst="rect">
            <a:avLst/>
          </a:prstGeom>
        </p:spPr>
      </p:pic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18274" y="1825625"/>
            <a:ext cx="32894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22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Tietoja / Digibarometri 2017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1300" y="1690688"/>
            <a:ext cx="3338509" cy="4543630"/>
          </a:xfrm>
          <a:prstGeom prst="rect">
            <a:avLst/>
          </a:prstGeo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84799" y="1690688"/>
            <a:ext cx="6606086" cy="45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65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Yritysten pilvipalveluiden käyttö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262" y="1986756"/>
            <a:ext cx="9562258" cy="44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8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Sisällön paikkamerkki 5" descr="Millainen &lt;strong&gt;tietokone&lt;/strong&gt; lukioon? – Lyseo.org blogi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Mitä ovat pilvipalvelut 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94110" y="2121763"/>
            <a:ext cx="5235490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err="1"/>
              <a:t>Pilvipalvelut</a:t>
            </a:r>
            <a:r>
              <a:rPr lang="en-US" sz="2400"/>
              <a:t> </a:t>
            </a:r>
            <a:r>
              <a:rPr lang="en-US" sz="2400" err="1"/>
              <a:t>ovat</a:t>
            </a:r>
            <a:r>
              <a:rPr lang="en-US" sz="2400"/>
              <a:t> Internet-</a:t>
            </a:r>
            <a:r>
              <a:rPr lang="en-US" sz="2400" err="1"/>
              <a:t>palveluita</a:t>
            </a:r>
            <a:r>
              <a:rPr lang="en-US" sz="2400"/>
              <a:t>, </a:t>
            </a:r>
            <a:r>
              <a:rPr lang="en-US" sz="2400" err="1"/>
              <a:t>joissa</a:t>
            </a:r>
            <a:r>
              <a:rPr lang="en-US" sz="2400"/>
              <a:t> </a:t>
            </a:r>
            <a:r>
              <a:rPr lang="en-US" sz="2400" err="1"/>
              <a:t>käyttäjien</a:t>
            </a:r>
            <a:r>
              <a:rPr lang="en-US" sz="2400"/>
              <a:t> </a:t>
            </a:r>
            <a:r>
              <a:rPr lang="en-US" sz="2400" err="1"/>
              <a:t>tiedot</a:t>
            </a:r>
            <a:r>
              <a:rPr lang="en-US" sz="2400"/>
              <a:t> </a:t>
            </a:r>
            <a:r>
              <a:rPr lang="en-US" sz="2400" err="1"/>
              <a:t>tallentuvat</a:t>
            </a:r>
            <a:r>
              <a:rPr lang="en-US" sz="2400"/>
              <a:t> </a:t>
            </a:r>
            <a:r>
              <a:rPr lang="en-US" sz="2400" err="1"/>
              <a:t>palveluntarjoan</a:t>
            </a:r>
            <a:r>
              <a:rPr lang="en-US" sz="2400"/>
              <a:t> internet-</a:t>
            </a:r>
            <a:r>
              <a:rPr lang="en-US" sz="2400" err="1"/>
              <a:t>palvelimelle</a:t>
            </a:r>
            <a:r>
              <a:rPr lang="en-US" sz="2400"/>
              <a:t> </a:t>
            </a:r>
            <a:r>
              <a:rPr lang="en-US" sz="2400" err="1"/>
              <a:t>eli</a:t>
            </a:r>
            <a:r>
              <a:rPr lang="en-US" sz="2400"/>
              <a:t> </a:t>
            </a:r>
            <a:r>
              <a:rPr lang="en-US" sz="2400" err="1"/>
              <a:t>pilveen</a:t>
            </a:r>
            <a:endParaRPr lang="en-US" sz="2400"/>
          </a:p>
          <a:p>
            <a:r>
              <a:rPr lang="en-US" sz="2400" err="1"/>
              <a:t>Vastakohta</a:t>
            </a:r>
            <a:r>
              <a:rPr lang="en-US" sz="2400"/>
              <a:t> </a:t>
            </a:r>
            <a:r>
              <a:rPr lang="en-US" sz="2400" err="1"/>
              <a:t>sille</a:t>
            </a:r>
            <a:r>
              <a:rPr lang="en-US" sz="2400"/>
              <a:t> </a:t>
            </a:r>
            <a:r>
              <a:rPr lang="en-US" sz="2400" err="1"/>
              <a:t>että</a:t>
            </a:r>
            <a:r>
              <a:rPr lang="en-US" sz="2400"/>
              <a:t> </a:t>
            </a:r>
            <a:r>
              <a:rPr lang="en-US" sz="2400" err="1"/>
              <a:t>tiedostoja</a:t>
            </a:r>
            <a:r>
              <a:rPr lang="en-US" sz="2400"/>
              <a:t> </a:t>
            </a:r>
            <a:r>
              <a:rPr lang="en-US" sz="2400" err="1"/>
              <a:t>tallennetaan</a:t>
            </a:r>
            <a:r>
              <a:rPr lang="en-US" sz="2400"/>
              <a:t> </a:t>
            </a:r>
            <a:r>
              <a:rPr lang="en-US" sz="2400" err="1"/>
              <a:t>yksittäisen</a:t>
            </a:r>
            <a:r>
              <a:rPr lang="en-US" sz="2400"/>
              <a:t> </a:t>
            </a:r>
            <a:r>
              <a:rPr lang="en-US" sz="2400" err="1"/>
              <a:t>laitteen</a:t>
            </a:r>
            <a:r>
              <a:rPr lang="en-US" sz="2400"/>
              <a:t> </a:t>
            </a:r>
            <a:r>
              <a:rPr lang="en-US" sz="2400" err="1"/>
              <a:t>muistiin</a:t>
            </a:r>
            <a:endParaRPr lang="en-US" sz="2400"/>
          </a:p>
          <a:p>
            <a:pPr marL="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75649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Kuva 6" descr="kansalaisten-asiointipalvelut.jpg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919" r="252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6941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KANSALAISTEN ASIOINTIPALVELUT -</a:t>
            </a:r>
            <a:br>
              <a:rPr lang="en-US" sz="3400"/>
            </a:br>
            <a:r>
              <a:rPr lang="en-US" sz="3400"/>
              <a:t>KYSELYTUTKIMUS 2017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/>
              <a:t>Solitan </a:t>
            </a:r>
            <a:r>
              <a:rPr lang="en-US" sz="1900" b="1"/>
              <a:t>Kansalaisten asiointipalvelut </a:t>
            </a:r>
            <a:r>
              <a:rPr lang="en-US" sz="1900"/>
              <a:t>-kyselytutkimus selvitti suomalaisten yleistä suhtautumista julkishallinnon sähköiseen asiointiin sekä eri sähköisten asiointipalvelujen tunnettuutta ja käyttöä.</a:t>
            </a:r>
          </a:p>
          <a:p>
            <a:r>
              <a:rPr lang="en-US" sz="1900"/>
              <a:t>Samalla se selvitti, kuinka hyvin suomalaiset tuntevat vuonna 2018  käyttöön otettavan kansalaisen sähköisen postilaatikon</a:t>
            </a:r>
          </a:p>
          <a:p>
            <a:r>
              <a:rPr lang="en-US" sz="1900"/>
              <a:t>Tutkimusaineisto kerättiin tutkimusyhtiö Consumer Compassin verkkopaneelitutkimuksessa huhtikuussa 2017. Kyselyyn vastasi yhteensä 1125 vastaajaa, jotka edustivat suomalaista aikuisväestöä. Aineisto painotettiin vastaamaan suomalaista aikuisväestöä iän, sukupuolen ja asuinpaikan mukaan.</a:t>
            </a:r>
          </a:p>
        </p:txBody>
      </p:sp>
    </p:spTree>
    <p:extLst>
      <p:ext uri="{BB962C8B-B14F-4D97-AF65-F5344CB8AC3E}">
        <p14:creationId xmlns:p14="http://schemas.microsoft.com/office/powerpoint/2010/main" val="521973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fi-FI"/>
              <a:t>KANSALAISTEN ASIOINTIPALVELUT -</a:t>
            </a:r>
            <a:br>
              <a:rPr lang="fi-FI"/>
            </a:br>
            <a:r>
              <a:rPr lang="fi-FI"/>
              <a:t>KYSELYTUTKIMUS 2017</a:t>
            </a:r>
          </a:p>
        </p:txBody>
      </p:sp>
      <p:graphicFrame>
        <p:nvGraphicFramePr>
          <p:cNvPr id="5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258380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95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ASIOINTIPALVELUIDEN KÄYTTÖ JA TUNNETTUUS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973" y="1825625"/>
            <a:ext cx="104320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03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ASIOINTIPALVELUIDEN HYVÄT PUOLET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395" y="1825625"/>
            <a:ext cx="94872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56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PUUTTEELLISET OHJEISTUKSET JA VIRHEET </a:t>
            </a:r>
            <a:br>
              <a:rPr lang="fi-FI"/>
            </a:br>
            <a:r>
              <a:rPr lang="fi-FI"/>
              <a:t>PELOTTAVAT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Sähköisten asiointipalvelujen käytön esteiksi mainittiin puutteet palvelujen ohjeistuksessa (36 % vastaajista), pelko virheestä asioinnin yhteydessä (30 %), halu asioida mieluiten henkilökohtaisesti tai puhelimitse (27 %) sekä valtuutuksella asioinnin puuttuminen (26 %). </a:t>
            </a:r>
          </a:p>
          <a:p>
            <a:r>
              <a:rPr lang="fi-FI"/>
              <a:t>Viidennen sijan listalla jakoivat: en tunne verkossa olevia julkisia palveluja, en halua antaa henkilökohtaisia tietojani verkossa sekä olemassa olevia palveluja on hankala käyttää (kukin 23 %). </a:t>
            </a:r>
          </a:p>
        </p:txBody>
      </p:sp>
    </p:spTree>
    <p:extLst>
      <p:ext uri="{BB962C8B-B14F-4D97-AF65-F5344CB8AC3E}">
        <p14:creationId xmlns:p14="http://schemas.microsoft.com/office/powerpoint/2010/main" val="475038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ASIOINTIPALVELUIDEN KÄYTÖN ESTEET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4294"/>
            <a:ext cx="10515600" cy="40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15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SÄHKÖINEN POSTILAATIKKO TULEE </a:t>
            </a:r>
            <a:br>
              <a:rPr lang="fi-FI"/>
            </a:br>
            <a:r>
              <a:rPr lang="fi-FI"/>
              <a:t>- JA YLLÄTTÄÄ?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/>
              <a:t>Suomessa otetaan käyttöön vuonna 2018 kansalaisten sähköinen postilaatikko kansalaisen ja viranomaisen väliseen asiointiin ja viestintään </a:t>
            </a:r>
          </a:p>
          <a:p>
            <a:r>
              <a:rPr lang="fi-FI"/>
              <a:t>Postilaatikko korvaa viranomaisten paperiset kirjeet</a:t>
            </a:r>
          </a:p>
          <a:p>
            <a:r>
              <a:rPr lang="fi-FI"/>
              <a:t>Tutkimuksen mukaan vasta 22 prosenttia suomalaisista on kuullut kansalaisen sähköisestä postilaatikosta</a:t>
            </a:r>
          </a:p>
          <a:p>
            <a:r>
              <a:rPr lang="fi-FI"/>
              <a:t>Erityisen huonosti tieto on tavoittanut alle 40-vuotiaat suomalaiset. Alle 30 -vuotiaista suomalaisista vain yksi kymmenestä oli kuullut sähköisestä postilaatikosta</a:t>
            </a:r>
          </a:p>
          <a:p>
            <a:r>
              <a:rPr lang="fi-FI"/>
              <a:t>Suomalaisista 59 prosenttia on kuitenkin kiinnostunut käyttämään sähköistä postilaatikkoa. </a:t>
            </a:r>
          </a:p>
        </p:txBody>
      </p:sp>
    </p:spTree>
    <p:extLst>
      <p:ext uri="{BB962C8B-B14F-4D97-AF65-F5344CB8AC3E}">
        <p14:creationId xmlns:p14="http://schemas.microsoft.com/office/powerpoint/2010/main" val="2745438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Lopuksi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Julkisten palveluiden digitalisointi on Suomen valtion keskeisiä kärkihankkeita</a:t>
            </a:r>
          </a:p>
          <a:p>
            <a:r>
              <a:rPr lang="fi-FI"/>
              <a:t>Käytännössä digitalisoinnissa onnistuminen edellyttää, että me kansalaiset tiedämme sähköisten asiointipalveluiden olemassaolosta, osaamme käyttää niitä ja koemme ne hyödyllisiksi</a:t>
            </a:r>
          </a:p>
          <a:p>
            <a:r>
              <a:rPr lang="fi-FI"/>
              <a:t>Tavoitteena sähköisiä palveluja kehitettäessä pitää olla se, että ne sujuvoittavat aidosti kansalaisten arkea ja elämää”</a:t>
            </a:r>
          </a:p>
        </p:txBody>
      </p:sp>
    </p:spTree>
    <p:extLst>
      <p:ext uri="{BB962C8B-B14F-4D97-AF65-F5344CB8AC3E}">
        <p14:creationId xmlns:p14="http://schemas.microsoft.com/office/powerpoint/2010/main" val="1518239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Kuva 6" descr="omakanta.png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63" r="822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Tietokilpailu mobiililaitteille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https://forms.office.com/Pages/ResponsePage.aspx?id=-BDz1-lNuEmYl8hBeYfdrB9Y2C3HXJdKjx7STxSmsk5UMDFQWTA5NjgzS1RCWlJETjQ3SVZaOUpFSi4u</a:t>
            </a:r>
          </a:p>
        </p:txBody>
      </p:sp>
    </p:spTree>
    <p:extLst>
      <p:ext uri="{BB962C8B-B14F-4D97-AF65-F5344CB8AC3E}">
        <p14:creationId xmlns:p14="http://schemas.microsoft.com/office/powerpoint/2010/main" val="1075720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Kansalaisten asiointitili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705600" y="790575"/>
            <a:ext cx="5181600" cy="16536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hlinkClick r:id="rId3"/>
              </a:rPr>
              <a:t>https://youtu.be/fakceMbNsYc</a:t>
            </a:r>
            <a:endParaRPr lang="fi-FI"/>
          </a:p>
          <a:p>
            <a:endParaRPr lang="fi-FI"/>
          </a:p>
        </p:txBody>
      </p:sp>
      <p:pic>
        <p:nvPicPr>
          <p:cNvPr id="8" name="Sisällön paikkamerkki 7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47750" y="1343025"/>
            <a:ext cx="8570243" cy="543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i-FI"/>
              <a:t>Pilvipalvelut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254125"/>
            <a:ext cx="5181600" cy="4351338"/>
          </a:xfrm>
        </p:spPr>
        <p:txBody>
          <a:bodyPr>
            <a:noAutofit/>
          </a:bodyPr>
          <a:lstStyle/>
          <a:p>
            <a:r>
              <a:rPr lang="fi-FI" sz="2000"/>
              <a:t>Tietotekniikan hyödyntämisen muutos verrattuna perinteiseen malliin, jossa laitteet ja ohjelmat hankitaan itselle / omille koneille</a:t>
            </a:r>
          </a:p>
          <a:p>
            <a:r>
              <a:rPr lang="fi-FI" sz="2000"/>
              <a:t>Palvelu tarjotaan ”pilvessä”, jonka teknisiä yksityiskohtia palvelun käyttäjät eivät voi nähdä tai hallita</a:t>
            </a:r>
          </a:p>
          <a:p>
            <a:r>
              <a:rPr lang="fi-FI" sz="2000"/>
              <a:t>Pilvilaskenta kuvaa uutta tietoteknisten palveluiden tuottamisen, käyttämisen ja toimittamisen mallia</a:t>
            </a:r>
          </a:p>
          <a:p>
            <a:r>
              <a:rPr lang="fi-FI" sz="2000"/>
              <a:t>Siihen liittyy internetin yli palveluna tarjottuja skaalautuvia ja virtuaalisia resursseja</a:t>
            </a:r>
          </a:p>
          <a:p>
            <a:r>
              <a:rPr lang="fi-FI" sz="2000"/>
              <a:t>Käsitettä ”pilvi” käytetään kielikuvana, jolla viitataan internetiin siten kuin se usein esitetään tietoverkkojen kaaviokuvissa, sekä abstraktiona monimutkaiselle infrastruktuurille, jonka se verhoaa.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8139" y="990600"/>
            <a:ext cx="5469826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fi-FI" sz="4100">
                <a:solidFill>
                  <a:schemeClr val="accent1"/>
                </a:solidFill>
              </a:rPr>
              <a:t>Pilvipalveluiden tyypit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r>
              <a:rPr lang="fi-FI" sz="2000"/>
              <a:t>Palvelun käyttämä verkko voi olla joko julkinen pilvi (public cloud), yksityinen pilvi (private cloud) tai luotettu pilvi (trusted cloud)</a:t>
            </a:r>
          </a:p>
          <a:p>
            <a:r>
              <a:rPr lang="fi-FI" sz="2000"/>
              <a:t>Pilven tyyppi määräytyy sen mukaan, kuka pilveä pääsee käyttämään ja kuka sen omistaa</a:t>
            </a:r>
          </a:p>
          <a:p>
            <a:r>
              <a:rPr lang="fi-FI" sz="2000"/>
              <a:t>Eri tyyppien sekakäyttöä kutsutaan hybrid cloudiksi</a:t>
            </a:r>
          </a:p>
          <a:p>
            <a:endParaRPr lang="fi-FI" sz="200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r>
              <a:rPr lang="fi-FI" sz="2000"/>
              <a:t>Julkisen pilven infrastruktuuri sijaitsee jaetuilla palvelimilla muiden samaa pilvipalveluntarjoajaa käyttävien asiakkaiden kanssa</a:t>
            </a:r>
          </a:p>
          <a:p>
            <a:r>
              <a:rPr lang="fi-FI" sz="2000"/>
              <a:t>Yksityisen pilven infrastruktuuri on varattu vain kyseisen pilven käyttöön ja se muodostaa oman suljetun verkon.</a:t>
            </a: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61146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205" y="368299"/>
            <a:ext cx="6867645" cy="57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8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fi-FI"/>
              <a:t>Pilvipalvelut</a:t>
            </a:r>
          </a:p>
        </p:txBody>
      </p:sp>
      <p:graphicFrame>
        <p:nvGraphicFramePr>
          <p:cNvPr id="5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155429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706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r="8976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Pilvipalvelun hyödyt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Pilvilaskennalla (cloud computing) tarkoitetaan tietoteknisten palveluiden hajautusta ja ulkoistusta</a:t>
            </a:r>
          </a:p>
          <a:p>
            <a:r>
              <a:rPr lang="en-US" sz="1700"/>
              <a:t>Pilvipalveluista maksetaan käytön mukaan, palvelut ovat heti saatavilla ja niiden teho skaalautuu tarpeen mukaan. </a:t>
            </a:r>
          </a:p>
          <a:p>
            <a:r>
              <a:rPr lang="en-US" sz="1700"/>
              <a:t>Pilviteknologia ja –palvelut mahdollistavat asetelman, jossa loppukäyttäjän ei tarvitse ottaa kantaa käyttöjärjestelmään, selaimeen tai päätelaitteen tyyppiin</a:t>
            </a:r>
          </a:p>
          <a:p>
            <a:r>
              <a:rPr lang="en-US" sz="1700"/>
              <a:t>Pilvisovellukset toimivat samalla tavalla kaikilla alustoilla</a:t>
            </a:r>
          </a:p>
        </p:txBody>
      </p:sp>
    </p:spTree>
    <p:extLst>
      <p:ext uri="{BB962C8B-B14F-4D97-AF65-F5344CB8AC3E}">
        <p14:creationId xmlns:p14="http://schemas.microsoft.com/office/powerpoint/2010/main" val="386430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Pilvipalvelut</a:t>
            </a:r>
          </a:p>
        </p:txBody>
      </p:sp>
      <p:graphicFrame>
        <p:nvGraphicFramePr>
          <p:cNvPr id="5" name="Sisällön paikkamerkk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93521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6805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Laajakuva</PresentationFormat>
  <Paragraphs>103</Paragraphs>
  <Slides>39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Office-teema</vt:lpstr>
      <vt:lpstr>Pilvipalvelut kansalaiselle</vt:lpstr>
      <vt:lpstr>Historiaa</vt:lpstr>
      <vt:lpstr>Mitä ovat pilvipalvelut ?</vt:lpstr>
      <vt:lpstr>Pilvipalvelut</vt:lpstr>
      <vt:lpstr>Pilvipalveluiden tyypit</vt:lpstr>
      <vt:lpstr>PowerPoint-esitys</vt:lpstr>
      <vt:lpstr>Pilvipalvelut</vt:lpstr>
      <vt:lpstr>Pilvipalvelun hyödyt</vt:lpstr>
      <vt:lpstr>Pilvipalvelut</vt:lpstr>
      <vt:lpstr>Pilvipalvelun edut</vt:lpstr>
      <vt:lpstr>Pilvipalvelut</vt:lpstr>
      <vt:lpstr>Pilvipalvelun edut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Pilvipalveluiden jakaminen</vt:lpstr>
      <vt:lpstr>Miten pankkitoiminta on muuttunut?</vt:lpstr>
      <vt:lpstr>Tietoja / Digibarometri 2017</vt:lpstr>
      <vt:lpstr>Tietoja / Digibarometri 2017</vt:lpstr>
      <vt:lpstr>Tietoja / Digibarometri 2017</vt:lpstr>
      <vt:lpstr>Yritysten pilvipalveluiden käyttö</vt:lpstr>
      <vt:lpstr>KANSALAISTEN ASIOINTIPALVELUT - KYSELYTUTKIMUS 2017</vt:lpstr>
      <vt:lpstr>KANSALAISTEN ASIOINTIPALVELUT - KYSELYTUTKIMUS 2017</vt:lpstr>
      <vt:lpstr>ASIOINTIPALVELUIDEN KÄYTTÖ JA TUNNETTUUS</vt:lpstr>
      <vt:lpstr>ASIOINTIPALVELUIDEN HYVÄT PUOLET</vt:lpstr>
      <vt:lpstr>PUUTTEELLISET OHJEISTUKSET JA VIRHEET  PELOTTAVAT</vt:lpstr>
      <vt:lpstr>ASIOINTIPALVELUIDEN KÄYTÖN ESTEET</vt:lpstr>
      <vt:lpstr>SÄHKÖINEN POSTILAATIKKO TULEE  - JA YLLÄTTÄÄ?</vt:lpstr>
      <vt:lpstr>Lopuksi</vt:lpstr>
      <vt:lpstr>Tietokilpailu mobiililaitteille</vt:lpstr>
      <vt:lpstr>Kansalaisten asiointitili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Pilvipalvelut kansalaiselle</dc:title>
  <cp:lastModifiedBy>Yli-Savola Kimmo</cp:lastModifiedBy>
  <cp:revision>2</cp:revision>
  <dcterms:modified xsi:type="dcterms:W3CDTF">2017-09-05T10:59:47Z</dcterms:modified>
</cp:coreProperties>
</file>