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1" r:id="rId6"/>
    <p:sldId id="262" r:id="rId7"/>
    <p:sldId id="258" r:id="rId8"/>
    <p:sldId id="259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012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8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41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754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01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24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3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96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03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30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62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2CDE7-10DB-4BD1-9F1E-B53323B9F24A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91322-9A2C-42A8-B916-C7945D8DE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1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919" y="1671310"/>
            <a:ext cx="1991891" cy="1898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9" t="16972" b="4529"/>
          <a:stretch/>
        </p:blipFill>
        <p:spPr bwMode="auto">
          <a:xfrm>
            <a:off x="5594857" y="3186368"/>
            <a:ext cx="1826772" cy="17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5" b="20540"/>
          <a:stretch/>
        </p:blipFill>
        <p:spPr bwMode="auto">
          <a:xfrm>
            <a:off x="1180341" y="3148092"/>
            <a:ext cx="1797760" cy="173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16585" r="16135" b="19642"/>
          <a:stretch/>
        </p:blipFill>
        <p:spPr bwMode="auto">
          <a:xfrm>
            <a:off x="3093516" y="3789039"/>
            <a:ext cx="2341418" cy="23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3634721" y="4616896"/>
            <a:ext cx="115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/>
              <a:t>TOIMINTA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328165" y="3728428"/>
            <a:ext cx="15223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LAAJA-ALAINEN</a:t>
            </a:r>
          </a:p>
          <a:p>
            <a:pPr algn="ctr"/>
            <a:r>
              <a:rPr lang="fi-FI" sz="1400" b="1" dirty="0" smtClean="0"/>
              <a:t>OSAAMINEN</a:t>
            </a:r>
          </a:p>
          <a:p>
            <a:pPr algn="ctr"/>
            <a:r>
              <a:rPr lang="fi-FI" sz="1400" b="1" dirty="0" smtClean="0"/>
              <a:t>Prosessitavoitteet</a:t>
            </a:r>
            <a:endParaRPr lang="fi-FI" sz="1400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5638598" y="3721832"/>
            <a:ext cx="179100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OPPIMISEN</a:t>
            </a:r>
          </a:p>
          <a:p>
            <a:pPr algn="ctr"/>
            <a:r>
              <a:rPr lang="fi-FI" sz="1400" b="1" dirty="0" smtClean="0"/>
              <a:t>ALUEET</a:t>
            </a:r>
          </a:p>
          <a:p>
            <a:pPr algn="ctr"/>
            <a:r>
              <a:rPr lang="fi-FI" sz="1400" b="1" dirty="0" smtClean="0"/>
              <a:t>Sisällölliset tavoitteet</a:t>
            </a:r>
            <a:endParaRPr lang="fi-FI" sz="1400" b="1" dirty="0"/>
          </a:p>
        </p:txBody>
      </p:sp>
      <p:sp>
        <p:nvSpPr>
          <p:cNvPr id="13" name="Tekstiruutu 12"/>
          <p:cNvSpPr txBox="1"/>
          <p:nvPr/>
        </p:nvSpPr>
        <p:spPr>
          <a:xfrm>
            <a:off x="3646588" y="2579457"/>
            <a:ext cx="123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PAIKALLISUUS</a:t>
            </a:r>
            <a:endParaRPr lang="fi-FI" sz="1400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271182" y="4761146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kstiruutu 18"/>
          <p:cNvSpPr txBox="1"/>
          <p:nvPr/>
        </p:nvSpPr>
        <p:spPr>
          <a:xfrm>
            <a:off x="299972" y="5031502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Ajattelu ja</a:t>
            </a:r>
          </a:p>
          <a:p>
            <a:pPr algn="ctr"/>
            <a:r>
              <a:rPr lang="fi-FI" sz="1200" b="1" dirty="0" smtClean="0"/>
              <a:t>oppiminen</a:t>
            </a:r>
          </a:p>
        </p:txBody>
      </p:sp>
      <p:pic>
        <p:nvPicPr>
          <p:cNvPr id="20" name="Picture 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1708020" y="5782029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kstiruutu 20"/>
          <p:cNvSpPr txBox="1"/>
          <p:nvPr/>
        </p:nvSpPr>
        <p:spPr>
          <a:xfrm>
            <a:off x="1346548" y="5924981"/>
            <a:ext cx="1774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Kulttuurinen osaaminen,</a:t>
            </a:r>
          </a:p>
          <a:p>
            <a:pPr algn="ctr"/>
            <a:r>
              <a:rPr lang="fi-FI" sz="1200" b="1" dirty="0" smtClean="0"/>
              <a:t>vuorovaikutus ja ilmaisu</a:t>
            </a:r>
          </a:p>
          <a:p>
            <a:pPr algn="ctr"/>
            <a:endParaRPr lang="fi-FI" sz="1200" dirty="0" smtClean="0"/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533906" y="2495746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kstiruutu 22"/>
          <p:cNvSpPr txBox="1"/>
          <p:nvPr/>
        </p:nvSpPr>
        <p:spPr>
          <a:xfrm>
            <a:off x="239105" y="2684703"/>
            <a:ext cx="158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Itsestä huolehtiminen</a:t>
            </a:r>
          </a:p>
          <a:p>
            <a:pPr algn="ctr"/>
            <a:r>
              <a:rPr lang="fi-FI" sz="1200" b="1" dirty="0" smtClean="0"/>
              <a:t>ja arjen taidot</a:t>
            </a:r>
          </a:p>
        </p:txBody>
      </p:sp>
      <p:pic>
        <p:nvPicPr>
          <p:cNvPr id="24" name="Picture 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2057680" y="145981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kstiruutu 24"/>
          <p:cNvSpPr txBox="1"/>
          <p:nvPr/>
        </p:nvSpPr>
        <p:spPr>
          <a:xfrm>
            <a:off x="1847183" y="1620421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Monilukutaito ja</a:t>
            </a:r>
          </a:p>
          <a:p>
            <a:pPr algn="ctr"/>
            <a:r>
              <a:rPr lang="fi-FI" sz="1200" b="1" dirty="0" err="1" smtClean="0"/>
              <a:t>tvt-osaaminen</a:t>
            </a:r>
            <a:endParaRPr lang="fi-FI" sz="1200" b="1" dirty="0" smtClean="0"/>
          </a:p>
        </p:txBody>
      </p:sp>
      <p:pic>
        <p:nvPicPr>
          <p:cNvPr id="26" name="Picture 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615608" y="117395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kstiruutu 26"/>
          <p:cNvSpPr txBox="1"/>
          <p:nvPr/>
        </p:nvSpPr>
        <p:spPr>
          <a:xfrm>
            <a:off x="442279" y="1341285"/>
            <a:ext cx="125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Osallistuminen</a:t>
            </a:r>
          </a:p>
          <a:p>
            <a:pPr algn="ctr"/>
            <a:r>
              <a:rPr lang="fi-FI" sz="1200" b="1" dirty="0" smtClean="0"/>
              <a:t>ja vaikuttaminen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328" y="4194870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730" y="5352439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397" y="2726673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444" y="1060925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782" y="1953187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kstiruutu 36"/>
          <p:cNvSpPr txBox="1"/>
          <p:nvPr/>
        </p:nvSpPr>
        <p:spPr>
          <a:xfrm>
            <a:off x="6275126" y="5554109"/>
            <a:ext cx="971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Kielten rikas</a:t>
            </a:r>
          </a:p>
          <a:p>
            <a:pPr algn="ctr"/>
            <a:r>
              <a:rPr lang="fi-FI" sz="1200" b="1" dirty="0" smtClean="0"/>
              <a:t>maailma </a:t>
            </a:r>
          </a:p>
        </p:txBody>
      </p:sp>
      <p:sp>
        <p:nvSpPr>
          <p:cNvPr id="38" name="Tekstiruutu 37"/>
          <p:cNvSpPr txBox="1"/>
          <p:nvPr/>
        </p:nvSpPr>
        <p:spPr>
          <a:xfrm>
            <a:off x="7754153" y="1240739"/>
            <a:ext cx="1191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Tutkin ja toimin</a:t>
            </a:r>
          </a:p>
          <a:p>
            <a:pPr algn="ctr"/>
            <a:r>
              <a:rPr lang="fi-FI" sz="1200" b="1" dirty="0" smtClean="0"/>
              <a:t>ympäristössäni</a:t>
            </a:r>
          </a:p>
        </p:txBody>
      </p:sp>
      <p:sp>
        <p:nvSpPr>
          <p:cNvPr id="39" name="Tekstiruutu 38"/>
          <p:cNvSpPr txBox="1"/>
          <p:nvPr/>
        </p:nvSpPr>
        <p:spPr>
          <a:xfrm>
            <a:off x="6568318" y="2180905"/>
            <a:ext cx="1210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Kasvan, liikun ja</a:t>
            </a:r>
          </a:p>
          <a:p>
            <a:pPr algn="ctr"/>
            <a:r>
              <a:rPr lang="fi-FI" sz="1200" b="1" dirty="0" smtClean="0"/>
              <a:t>kehityn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7630889" y="2928607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 Minä ja meidän</a:t>
            </a:r>
          </a:p>
          <a:p>
            <a:pPr algn="ctr"/>
            <a:r>
              <a:rPr lang="fi-FI" sz="1200" b="1" dirty="0" smtClean="0"/>
              <a:t>yhteisömme</a:t>
            </a:r>
          </a:p>
        </p:txBody>
      </p:sp>
      <p:sp>
        <p:nvSpPr>
          <p:cNvPr id="42" name="Tekstiruutu 41"/>
          <p:cNvSpPr txBox="1"/>
          <p:nvPr/>
        </p:nvSpPr>
        <p:spPr>
          <a:xfrm>
            <a:off x="7630889" y="4417982"/>
            <a:ext cx="1187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Ilmaisun monet</a:t>
            </a:r>
          </a:p>
          <a:p>
            <a:pPr algn="ctr"/>
            <a:r>
              <a:rPr lang="fi-FI" sz="1200" b="1" dirty="0" smtClean="0"/>
              <a:t>muodot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732">
            <a:off x="2741787" y="4700756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18659">
            <a:off x="5244514" y="4587988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64543">
            <a:off x="4108599" y="3628076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kstiruutu 48"/>
          <p:cNvSpPr txBox="1"/>
          <p:nvPr/>
        </p:nvSpPr>
        <p:spPr>
          <a:xfrm>
            <a:off x="1847184" y="190555"/>
            <a:ext cx="51730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100" b="1" dirty="0" smtClean="0"/>
              <a:t>SUUNNITTELE, TOTEUTA, ARVIOI JA KEHITÄ</a:t>
            </a:r>
          </a:p>
          <a:p>
            <a:pPr algn="ctr"/>
            <a:endParaRPr lang="fi-FI" sz="300" b="1" dirty="0"/>
          </a:p>
          <a:p>
            <a:pPr algn="ctr"/>
            <a:r>
              <a:rPr lang="fi-FI" sz="1600" dirty="0" smtClean="0"/>
              <a:t> Kotkan varhaiskasvatus</a:t>
            </a:r>
          </a:p>
          <a:p>
            <a:pPr algn="ctr"/>
            <a:r>
              <a:rPr lang="fi-FI" sz="1200" dirty="0" smtClean="0"/>
              <a:t>(mukaillen Eskelinen &amp; </a:t>
            </a:r>
            <a:r>
              <a:rPr lang="fi-FI" sz="1200" dirty="0" err="1" smtClean="0"/>
              <a:t>Hjelt</a:t>
            </a:r>
            <a:r>
              <a:rPr lang="fi-FI" sz="1200" dirty="0" smtClean="0"/>
              <a:t>, 2016)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79527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9" t="16972" b="4529"/>
          <a:stretch/>
        </p:blipFill>
        <p:spPr bwMode="auto">
          <a:xfrm>
            <a:off x="2922941" y="3201258"/>
            <a:ext cx="1826772" cy="17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16585" r="16135" b="19642"/>
          <a:stretch/>
        </p:blipFill>
        <p:spPr bwMode="auto">
          <a:xfrm>
            <a:off x="349942" y="4266196"/>
            <a:ext cx="2341418" cy="23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884309" y="4970200"/>
            <a:ext cx="115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/>
              <a:t>TOIMINTA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2940827" y="3677271"/>
            <a:ext cx="179100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OPPIMISEN</a:t>
            </a:r>
          </a:p>
          <a:p>
            <a:pPr algn="ctr"/>
            <a:r>
              <a:rPr lang="fi-FI" sz="1400" b="1" dirty="0" smtClean="0"/>
              <a:t>ALUEET</a:t>
            </a:r>
          </a:p>
          <a:p>
            <a:pPr algn="ctr"/>
            <a:r>
              <a:rPr lang="fi-FI" sz="1400" b="1" smtClean="0"/>
              <a:t>Sisällölliset tavoitteet</a:t>
            </a:r>
            <a:endParaRPr lang="fi-FI" sz="1400" b="1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709" y="4825160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477" y="5154866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983" y="2648498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27" y="1472691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745" y="2198644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kstiruutu 36"/>
          <p:cNvSpPr txBox="1"/>
          <p:nvPr/>
        </p:nvSpPr>
        <p:spPr>
          <a:xfrm>
            <a:off x="4337915" y="5395234"/>
            <a:ext cx="971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Kielten rikas</a:t>
            </a:r>
          </a:p>
          <a:p>
            <a:pPr algn="ctr"/>
            <a:r>
              <a:rPr lang="fi-FI" sz="1200" b="1" dirty="0" smtClean="0"/>
              <a:t>maailma </a:t>
            </a:r>
          </a:p>
        </p:txBody>
      </p:sp>
      <p:sp>
        <p:nvSpPr>
          <p:cNvPr id="38" name="Tekstiruutu 37"/>
          <p:cNvSpPr txBox="1"/>
          <p:nvPr/>
        </p:nvSpPr>
        <p:spPr>
          <a:xfrm>
            <a:off x="5072284" y="1714643"/>
            <a:ext cx="1191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Tutkin ja toimin</a:t>
            </a:r>
          </a:p>
          <a:p>
            <a:pPr algn="ctr"/>
            <a:r>
              <a:rPr lang="fi-FI" sz="1200" b="1" dirty="0" smtClean="0"/>
              <a:t>ympäristössäni</a:t>
            </a:r>
          </a:p>
        </p:txBody>
      </p:sp>
      <p:sp>
        <p:nvSpPr>
          <p:cNvPr id="39" name="Tekstiruutu 38"/>
          <p:cNvSpPr txBox="1"/>
          <p:nvPr/>
        </p:nvSpPr>
        <p:spPr>
          <a:xfrm>
            <a:off x="1163004" y="2404992"/>
            <a:ext cx="1210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Kasvan, liikun ja</a:t>
            </a:r>
          </a:p>
          <a:p>
            <a:pPr algn="ctr"/>
            <a:r>
              <a:rPr lang="fi-FI" sz="1200" b="1" dirty="0" smtClean="0"/>
              <a:t>kehityn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6879562" y="2881225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 Minä ja meidän</a:t>
            </a:r>
          </a:p>
          <a:p>
            <a:pPr algn="ctr"/>
            <a:r>
              <a:rPr lang="fi-FI" sz="1200" b="1" dirty="0" smtClean="0"/>
              <a:t>yhteisömme</a:t>
            </a:r>
          </a:p>
        </p:txBody>
      </p:sp>
      <p:sp>
        <p:nvSpPr>
          <p:cNvPr id="42" name="Tekstiruutu 41"/>
          <p:cNvSpPr txBox="1"/>
          <p:nvPr/>
        </p:nvSpPr>
        <p:spPr>
          <a:xfrm>
            <a:off x="5880614" y="5013572"/>
            <a:ext cx="1187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Ilmaisun monet</a:t>
            </a:r>
          </a:p>
          <a:p>
            <a:pPr algn="ctr"/>
            <a:r>
              <a:rPr lang="fi-FI" sz="1200" b="1" dirty="0" smtClean="0"/>
              <a:t>muodot</a:t>
            </a:r>
          </a:p>
        </p:txBody>
      </p:sp>
      <p:pic>
        <p:nvPicPr>
          <p:cNvPr id="6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18659">
            <a:off x="2563078" y="4587989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kstiruutu 48"/>
          <p:cNvSpPr txBox="1"/>
          <p:nvPr/>
        </p:nvSpPr>
        <p:spPr>
          <a:xfrm>
            <a:off x="1802797" y="204534"/>
            <a:ext cx="5173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100" b="1" dirty="0" smtClean="0"/>
              <a:t>SUUNNITTELE, TOTEUTA, ARVIOI JA KEHITÄ</a:t>
            </a:r>
          </a:p>
          <a:p>
            <a:pPr algn="ctr"/>
            <a:endParaRPr lang="fi-FI" sz="300" b="1" dirty="0"/>
          </a:p>
          <a:p>
            <a:pPr algn="ctr"/>
            <a:r>
              <a:rPr lang="fi-FI" sz="1600" dirty="0" smtClean="0"/>
              <a:t> </a:t>
            </a:r>
            <a:r>
              <a:rPr lang="fi-FI" dirty="0" smtClean="0"/>
              <a:t>Kotkan varhaiskasvatus</a:t>
            </a:r>
          </a:p>
          <a:p>
            <a:pPr algn="ctr"/>
            <a:r>
              <a:rPr lang="fi-FI" sz="1200" dirty="0" smtClean="0"/>
              <a:t>(mukaillen Eskelinen &amp; </a:t>
            </a:r>
            <a:r>
              <a:rPr lang="fi-FI" sz="1200" dirty="0" err="1" smtClean="0"/>
              <a:t>Hjelt</a:t>
            </a:r>
            <a:r>
              <a:rPr lang="fi-FI" sz="1200" dirty="0" smtClean="0"/>
              <a:t>, 2016)</a:t>
            </a:r>
            <a:endParaRPr lang="fi-FI" sz="1200" dirty="0"/>
          </a:p>
        </p:txBody>
      </p:sp>
      <p:sp>
        <p:nvSpPr>
          <p:cNvPr id="41" name="Tekstiruutu 40"/>
          <p:cNvSpPr txBox="1"/>
          <p:nvPr/>
        </p:nvSpPr>
        <p:spPr>
          <a:xfrm>
            <a:off x="4573846" y="2290922"/>
            <a:ext cx="621012" cy="28431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4" name="Tekstiruutu 3"/>
          <p:cNvSpPr txBox="1"/>
          <p:nvPr/>
        </p:nvSpPr>
        <p:spPr>
          <a:xfrm>
            <a:off x="745928" y="5313371"/>
            <a:ext cx="1454198" cy="523220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400" dirty="0"/>
          </a:p>
          <a:p>
            <a:pPr algn="ctr"/>
            <a:endParaRPr lang="fi-FI" sz="1400" dirty="0" smtClean="0"/>
          </a:p>
        </p:txBody>
      </p:sp>
      <p:sp>
        <p:nvSpPr>
          <p:cNvPr id="69" name="Tekstiruutu 68"/>
          <p:cNvSpPr txBox="1"/>
          <p:nvPr/>
        </p:nvSpPr>
        <p:spPr>
          <a:xfrm>
            <a:off x="6359463" y="4452976"/>
            <a:ext cx="59025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80" name="Tekstiruutu 79"/>
          <p:cNvSpPr txBox="1"/>
          <p:nvPr/>
        </p:nvSpPr>
        <p:spPr>
          <a:xfrm>
            <a:off x="7993054" y="2530549"/>
            <a:ext cx="636047" cy="29186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84" name="Tekstiruutu 83"/>
          <p:cNvSpPr txBox="1"/>
          <p:nvPr/>
        </p:nvSpPr>
        <p:spPr>
          <a:xfrm>
            <a:off x="7031674" y="1795434"/>
            <a:ext cx="710946" cy="30008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86" name="Tekstiruutu 85"/>
          <p:cNvSpPr txBox="1"/>
          <p:nvPr/>
        </p:nvSpPr>
        <p:spPr>
          <a:xfrm>
            <a:off x="7153068" y="1365569"/>
            <a:ext cx="607193" cy="31174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/>
          </a:p>
        </p:txBody>
      </p:sp>
      <p:sp>
        <p:nvSpPr>
          <p:cNvPr id="87" name="Tekstiruutu 86"/>
          <p:cNvSpPr txBox="1"/>
          <p:nvPr/>
        </p:nvSpPr>
        <p:spPr>
          <a:xfrm>
            <a:off x="8099768" y="2133456"/>
            <a:ext cx="631333" cy="2715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92" name="Tekstiruutu 91"/>
          <p:cNvSpPr txBox="1"/>
          <p:nvPr/>
        </p:nvSpPr>
        <p:spPr>
          <a:xfrm>
            <a:off x="7918393" y="1251028"/>
            <a:ext cx="72135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93" name="Tekstiruutu 92"/>
          <p:cNvSpPr txBox="1"/>
          <p:nvPr/>
        </p:nvSpPr>
        <p:spPr>
          <a:xfrm>
            <a:off x="7900688" y="1684565"/>
            <a:ext cx="756769" cy="33020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/>
          </a:p>
        </p:txBody>
      </p:sp>
      <p:sp>
        <p:nvSpPr>
          <p:cNvPr id="95" name="Tekstiruutu 94"/>
          <p:cNvSpPr txBox="1"/>
          <p:nvPr/>
        </p:nvSpPr>
        <p:spPr>
          <a:xfrm>
            <a:off x="6809062" y="997059"/>
            <a:ext cx="64760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75" name="Tekstiruutu 74"/>
          <p:cNvSpPr txBox="1"/>
          <p:nvPr/>
        </p:nvSpPr>
        <p:spPr>
          <a:xfrm>
            <a:off x="3208723" y="1760101"/>
            <a:ext cx="719674" cy="3159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81" name="Tekstiruutu 80"/>
          <p:cNvSpPr txBox="1"/>
          <p:nvPr/>
        </p:nvSpPr>
        <p:spPr>
          <a:xfrm>
            <a:off x="2182988" y="1347307"/>
            <a:ext cx="628970" cy="29613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91" name="Tekstiruutu 90"/>
          <p:cNvSpPr txBox="1"/>
          <p:nvPr/>
        </p:nvSpPr>
        <p:spPr>
          <a:xfrm>
            <a:off x="7694262" y="5414735"/>
            <a:ext cx="597584" cy="320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99" name="Tekstiruutu 98"/>
          <p:cNvSpPr txBox="1"/>
          <p:nvPr/>
        </p:nvSpPr>
        <p:spPr>
          <a:xfrm>
            <a:off x="3704676" y="1384693"/>
            <a:ext cx="612734" cy="2960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00" name="Tekstiruutu 99"/>
          <p:cNvSpPr txBox="1"/>
          <p:nvPr/>
        </p:nvSpPr>
        <p:spPr>
          <a:xfrm>
            <a:off x="4158069" y="1821789"/>
            <a:ext cx="728129" cy="31023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02" name="Tekstiruutu 101"/>
          <p:cNvSpPr txBox="1"/>
          <p:nvPr/>
        </p:nvSpPr>
        <p:spPr>
          <a:xfrm>
            <a:off x="5320010" y="2443986"/>
            <a:ext cx="693699" cy="26250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104" name="Tekstiruutu 103"/>
          <p:cNvSpPr txBox="1"/>
          <p:nvPr/>
        </p:nvSpPr>
        <p:spPr>
          <a:xfrm>
            <a:off x="481948" y="3059938"/>
            <a:ext cx="787349" cy="31090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/>
          </a:p>
        </p:txBody>
      </p:sp>
      <p:sp>
        <p:nvSpPr>
          <p:cNvPr id="106" name="Tekstiruutu 105"/>
          <p:cNvSpPr txBox="1"/>
          <p:nvPr/>
        </p:nvSpPr>
        <p:spPr>
          <a:xfrm>
            <a:off x="262262" y="2284998"/>
            <a:ext cx="693325" cy="3179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09" name="Tekstiruutu 108"/>
          <p:cNvSpPr txBox="1"/>
          <p:nvPr/>
        </p:nvSpPr>
        <p:spPr>
          <a:xfrm>
            <a:off x="1270458" y="3540260"/>
            <a:ext cx="792664" cy="2596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0" name="Tekstiruutu 109"/>
          <p:cNvSpPr txBox="1"/>
          <p:nvPr/>
        </p:nvSpPr>
        <p:spPr>
          <a:xfrm>
            <a:off x="145761" y="3422255"/>
            <a:ext cx="760615" cy="3479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1" name="Tekstiruutu 110"/>
          <p:cNvSpPr txBox="1"/>
          <p:nvPr/>
        </p:nvSpPr>
        <p:spPr>
          <a:xfrm>
            <a:off x="1447524" y="3121090"/>
            <a:ext cx="87123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2" name="Tekstiruutu 111"/>
          <p:cNvSpPr txBox="1"/>
          <p:nvPr/>
        </p:nvSpPr>
        <p:spPr>
          <a:xfrm>
            <a:off x="400693" y="2705597"/>
            <a:ext cx="690470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/>
          </a:p>
        </p:txBody>
      </p:sp>
      <p:sp>
        <p:nvSpPr>
          <p:cNvPr id="113" name="Tekstiruutu 112"/>
          <p:cNvSpPr txBox="1"/>
          <p:nvPr/>
        </p:nvSpPr>
        <p:spPr>
          <a:xfrm>
            <a:off x="1790776" y="3915797"/>
            <a:ext cx="770094" cy="2830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/>
          </a:p>
        </p:txBody>
      </p:sp>
      <p:sp>
        <p:nvSpPr>
          <p:cNvPr id="114" name="Tekstiruutu 113"/>
          <p:cNvSpPr txBox="1"/>
          <p:nvPr/>
        </p:nvSpPr>
        <p:spPr>
          <a:xfrm>
            <a:off x="7387147" y="5827125"/>
            <a:ext cx="85794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83" name="Tekstiruutu 82"/>
          <p:cNvSpPr txBox="1"/>
          <p:nvPr/>
        </p:nvSpPr>
        <p:spPr>
          <a:xfrm>
            <a:off x="4498374" y="1370940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5" name="Tekstiruutu 84"/>
          <p:cNvSpPr txBox="1"/>
          <p:nvPr/>
        </p:nvSpPr>
        <p:spPr>
          <a:xfrm>
            <a:off x="2182988" y="3538273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5" name="Tekstiruutu 114"/>
          <p:cNvSpPr txBox="1"/>
          <p:nvPr/>
        </p:nvSpPr>
        <p:spPr>
          <a:xfrm>
            <a:off x="2940827" y="1381833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6" name="Tekstiruutu 115"/>
          <p:cNvSpPr txBox="1"/>
          <p:nvPr/>
        </p:nvSpPr>
        <p:spPr>
          <a:xfrm>
            <a:off x="3766370" y="2242117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7" name="Tekstiruutu 116"/>
          <p:cNvSpPr txBox="1"/>
          <p:nvPr/>
        </p:nvSpPr>
        <p:spPr>
          <a:xfrm>
            <a:off x="7100639" y="2228544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8" name="Tekstiruutu 117"/>
          <p:cNvSpPr txBox="1"/>
          <p:nvPr/>
        </p:nvSpPr>
        <p:spPr>
          <a:xfrm>
            <a:off x="7601570" y="920888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9" name="Tekstiruutu 118"/>
          <p:cNvSpPr txBox="1"/>
          <p:nvPr/>
        </p:nvSpPr>
        <p:spPr>
          <a:xfrm>
            <a:off x="3247869" y="6145335"/>
            <a:ext cx="755523" cy="27277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0" name="Tekstiruutu 119"/>
          <p:cNvSpPr txBox="1"/>
          <p:nvPr/>
        </p:nvSpPr>
        <p:spPr>
          <a:xfrm>
            <a:off x="3701006" y="5640247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1" name="Tekstiruutu 120"/>
          <p:cNvSpPr txBox="1"/>
          <p:nvPr/>
        </p:nvSpPr>
        <p:spPr>
          <a:xfrm>
            <a:off x="4904172" y="6159205"/>
            <a:ext cx="66037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3" name="Tekstiruutu 122"/>
          <p:cNvSpPr txBox="1"/>
          <p:nvPr/>
        </p:nvSpPr>
        <p:spPr>
          <a:xfrm>
            <a:off x="2896857" y="5735226"/>
            <a:ext cx="66037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03" name="Tekstiruutu 102"/>
          <p:cNvSpPr txBox="1"/>
          <p:nvPr/>
        </p:nvSpPr>
        <p:spPr>
          <a:xfrm>
            <a:off x="7077005" y="4708590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2" name="Tekstiruutu 121"/>
          <p:cNvSpPr txBox="1"/>
          <p:nvPr/>
        </p:nvSpPr>
        <p:spPr>
          <a:xfrm>
            <a:off x="4137030" y="6028400"/>
            <a:ext cx="59025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5" name="Tekstiruutu 124"/>
          <p:cNvSpPr txBox="1"/>
          <p:nvPr/>
        </p:nvSpPr>
        <p:spPr>
          <a:xfrm>
            <a:off x="4074572" y="6420815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6" name="Tekstiruutu 125"/>
          <p:cNvSpPr txBox="1"/>
          <p:nvPr/>
        </p:nvSpPr>
        <p:spPr>
          <a:xfrm>
            <a:off x="7918393" y="4660119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7" name="Tekstiruutu 126"/>
          <p:cNvSpPr txBox="1"/>
          <p:nvPr/>
        </p:nvSpPr>
        <p:spPr>
          <a:xfrm>
            <a:off x="7474491" y="5035966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8" name="Tekstiruutu 127"/>
          <p:cNvSpPr txBox="1"/>
          <p:nvPr/>
        </p:nvSpPr>
        <p:spPr>
          <a:xfrm>
            <a:off x="7132863" y="4285130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9" name="Tekstiruutu 128"/>
          <p:cNvSpPr txBox="1"/>
          <p:nvPr/>
        </p:nvSpPr>
        <p:spPr>
          <a:xfrm>
            <a:off x="6879562" y="5444176"/>
            <a:ext cx="68325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210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5" b="20540"/>
          <a:stretch/>
        </p:blipFill>
        <p:spPr bwMode="auto">
          <a:xfrm>
            <a:off x="4646448" y="3338503"/>
            <a:ext cx="1797760" cy="173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16585" r="16135" b="19642"/>
          <a:stretch/>
        </p:blipFill>
        <p:spPr bwMode="auto">
          <a:xfrm>
            <a:off x="6385504" y="4307957"/>
            <a:ext cx="2341418" cy="23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7035431" y="4986228"/>
            <a:ext cx="115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/>
              <a:t>TOIMINTA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4784158" y="3950720"/>
            <a:ext cx="15223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LAAJA-ALAINEN</a:t>
            </a:r>
          </a:p>
          <a:p>
            <a:pPr algn="ctr"/>
            <a:r>
              <a:rPr lang="fi-FI" sz="1400" b="1" dirty="0" smtClean="0"/>
              <a:t>OSAAMINEN</a:t>
            </a:r>
          </a:p>
          <a:p>
            <a:pPr algn="ctr"/>
            <a:r>
              <a:rPr lang="fi-FI" sz="1400" b="1" dirty="0" smtClean="0"/>
              <a:t>Prosessitavoitteet</a:t>
            </a:r>
            <a:endParaRPr lang="fi-FI" sz="1400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2755945" y="3853933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kstiruutu 18"/>
          <p:cNvSpPr txBox="1"/>
          <p:nvPr/>
        </p:nvSpPr>
        <p:spPr>
          <a:xfrm>
            <a:off x="2755330" y="4101892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Ajattelu ja</a:t>
            </a:r>
          </a:p>
          <a:p>
            <a:pPr algn="ctr"/>
            <a:r>
              <a:rPr lang="fi-FI" sz="1200" b="1" dirty="0" smtClean="0"/>
              <a:t>oppiminen</a:t>
            </a:r>
          </a:p>
        </p:txBody>
      </p:sp>
      <p:pic>
        <p:nvPicPr>
          <p:cNvPr id="20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3651649" y="489607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kstiruutu 20"/>
          <p:cNvSpPr txBox="1"/>
          <p:nvPr/>
        </p:nvSpPr>
        <p:spPr>
          <a:xfrm>
            <a:off x="3298091" y="5071433"/>
            <a:ext cx="1774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Kulttuurinen osaaminen,</a:t>
            </a:r>
          </a:p>
          <a:p>
            <a:pPr algn="ctr"/>
            <a:r>
              <a:rPr lang="fi-FI" sz="1200" b="1" dirty="0" smtClean="0"/>
              <a:t>vuorovaikutus ja ilmaisu</a:t>
            </a:r>
          </a:p>
          <a:p>
            <a:pPr algn="ctr"/>
            <a:endParaRPr lang="fi-FI" sz="1200" dirty="0" smtClean="0"/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5757655" y="2548908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kstiruutu 22"/>
          <p:cNvSpPr txBox="1"/>
          <p:nvPr/>
        </p:nvSpPr>
        <p:spPr>
          <a:xfrm>
            <a:off x="5425630" y="2772433"/>
            <a:ext cx="158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Itsestä huolehtiminen</a:t>
            </a:r>
          </a:p>
          <a:p>
            <a:pPr algn="ctr"/>
            <a:r>
              <a:rPr lang="fi-FI" sz="1200" b="1" dirty="0" smtClean="0"/>
              <a:t>ja arjen taidot</a:t>
            </a:r>
          </a:p>
        </p:txBody>
      </p:sp>
      <p:pic>
        <p:nvPicPr>
          <p:cNvPr id="24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7963198" y="309804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kstiruutu 24"/>
          <p:cNvSpPr txBox="1"/>
          <p:nvPr/>
        </p:nvSpPr>
        <p:spPr>
          <a:xfrm>
            <a:off x="7801416" y="3300735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Monilukutaito ja</a:t>
            </a:r>
          </a:p>
          <a:p>
            <a:pPr algn="ctr"/>
            <a:r>
              <a:rPr lang="fi-FI" sz="1200" b="1" dirty="0" err="1" smtClean="0"/>
              <a:t>tvt-osaaminen</a:t>
            </a:r>
            <a:endParaRPr lang="fi-FI" sz="1200" b="1" dirty="0" smtClean="0"/>
          </a:p>
        </p:txBody>
      </p:sp>
      <p:pic>
        <p:nvPicPr>
          <p:cNvPr id="26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3562179" y="2467677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kstiruutu 26"/>
          <p:cNvSpPr txBox="1"/>
          <p:nvPr/>
        </p:nvSpPr>
        <p:spPr>
          <a:xfrm>
            <a:off x="3437626" y="2713391"/>
            <a:ext cx="125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Osallistuminen</a:t>
            </a:r>
          </a:p>
          <a:p>
            <a:pPr algn="ctr"/>
            <a:r>
              <a:rPr lang="fi-FI" sz="1200" b="1" dirty="0" smtClean="0"/>
              <a:t>ja vaikuttaminen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732">
            <a:off x="6070183" y="5051434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kstiruutu 48"/>
          <p:cNvSpPr txBox="1"/>
          <p:nvPr/>
        </p:nvSpPr>
        <p:spPr>
          <a:xfrm>
            <a:off x="1847184" y="190555"/>
            <a:ext cx="51730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100" b="1" dirty="0" smtClean="0"/>
              <a:t>SUUNNITTELE, TOTEUTA, ARVIOI JA KEHITÄ</a:t>
            </a:r>
          </a:p>
          <a:p>
            <a:pPr algn="ctr"/>
            <a:endParaRPr lang="fi-FI" sz="300" b="1" dirty="0"/>
          </a:p>
          <a:p>
            <a:pPr algn="ctr"/>
            <a:r>
              <a:rPr lang="fi-FI" sz="1600" dirty="0" smtClean="0"/>
              <a:t> Kotkan varhaiskasvatus</a:t>
            </a:r>
          </a:p>
          <a:p>
            <a:pPr algn="ctr"/>
            <a:r>
              <a:rPr lang="fi-FI" sz="1200" dirty="0" smtClean="0"/>
              <a:t>(mukaillen Eskelinen &amp; </a:t>
            </a:r>
            <a:r>
              <a:rPr lang="fi-FI" sz="1200" dirty="0" err="1" smtClean="0"/>
              <a:t>Hjelt</a:t>
            </a:r>
            <a:r>
              <a:rPr lang="fi-FI" sz="1200" dirty="0" smtClean="0"/>
              <a:t>, 2016)</a:t>
            </a:r>
            <a:endParaRPr lang="fi-FI" sz="1200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126725" y="4366888"/>
            <a:ext cx="558343" cy="247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0" name="Tekstiruutu 69"/>
          <p:cNvSpPr txBox="1"/>
          <p:nvPr/>
        </p:nvSpPr>
        <p:spPr>
          <a:xfrm>
            <a:off x="4706857" y="5750146"/>
            <a:ext cx="657579" cy="2340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1" name="Tekstiruutu 70"/>
          <p:cNvSpPr txBox="1"/>
          <p:nvPr/>
        </p:nvSpPr>
        <p:spPr>
          <a:xfrm>
            <a:off x="3812185" y="5944527"/>
            <a:ext cx="746399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2" name="Tekstiruutu 71"/>
          <p:cNvSpPr txBox="1"/>
          <p:nvPr/>
        </p:nvSpPr>
        <p:spPr>
          <a:xfrm>
            <a:off x="4738517" y="6146100"/>
            <a:ext cx="749881" cy="3741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3" name="Tekstiruutu 72"/>
          <p:cNvSpPr txBox="1"/>
          <p:nvPr/>
        </p:nvSpPr>
        <p:spPr>
          <a:xfrm>
            <a:off x="945520" y="3750743"/>
            <a:ext cx="749880" cy="31082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5" name="Tekstiruutu 74"/>
          <p:cNvSpPr txBox="1"/>
          <p:nvPr/>
        </p:nvSpPr>
        <p:spPr>
          <a:xfrm>
            <a:off x="1772493" y="3629289"/>
            <a:ext cx="708464" cy="4009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6" name="Tekstiruutu 75"/>
          <p:cNvSpPr txBox="1"/>
          <p:nvPr/>
        </p:nvSpPr>
        <p:spPr>
          <a:xfrm>
            <a:off x="1903712" y="3234098"/>
            <a:ext cx="657579" cy="2340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7" name="Tekstiruutu 76"/>
          <p:cNvSpPr txBox="1"/>
          <p:nvPr/>
        </p:nvSpPr>
        <p:spPr>
          <a:xfrm>
            <a:off x="1067900" y="3263777"/>
            <a:ext cx="657579" cy="20049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63" name="Tekstiruutu 62"/>
          <p:cNvSpPr txBox="1"/>
          <p:nvPr/>
        </p:nvSpPr>
        <p:spPr>
          <a:xfrm>
            <a:off x="8359403" y="2546207"/>
            <a:ext cx="558343" cy="247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64" name="Tekstiruutu 63"/>
          <p:cNvSpPr txBox="1"/>
          <p:nvPr/>
        </p:nvSpPr>
        <p:spPr>
          <a:xfrm>
            <a:off x="7476261" y="1725050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8" name="Tekstiruutu 77"/>
          <p:cNvSpPr txBox="1"/>
          <p:nvPr/>
        </p:nvSpPr>
        <p:spPr>
          <a:xfrm>
            <a:off x="3265208" y="2002528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9" name="Tekstiruutu 78"/>
          <p:cNvSpPr txBox="1"/>
          <p:nvPr/>
        </p:nvSpPr>
        <p:spPr>
          <a:xfrm>
            <a:off x="4209863" y="2154417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0" name="Tekstiruutu 79"/>
          <p:cNvSpPr txBox="1"/>
          <p:nvPr/>
        </p:nvSpPr>
        <p:spPr>
          <a:xfrm>
            <a:off x="2846426" y="5698115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1" name="Tekstiruutu 80"/>
          <p:cNvSpPr txBox="1"/>
          <p:nvPr/>
        </p:nvSpPr>
        <p:spPr>
          <a:xfrm>
            <a:off x="1317531" y="4214999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2" name="Tekstiruutu 81"/>
          <p:cNvSpPr txBox="1"/>
          <p:nvPr/>
        </p:nvSpPr>
        <p:spPr>
          <a:xfrm>
            <a:off x="2755330" y="2409613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3" name="Tekstiruutu 82"/>
          <p:cNvSpPr txBox="1"/>
          <p:nvPr/>
        </p:nvSpPr>
        <p:spPr>
          <a:xfrm>
            <a:off x="5974722" y="1725470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4" name="Tekstiruutu 83"/>
          <p:cNvSpPr txBox="1"/>
          <p:nvPr/>
        </p:nvSpPr>
        <p:spPr>
          <a:xfrm>
            <a:off x="6198176" y="2163899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5" name="Tekstiruutu 84"/>
          <p:cNvSpPr txBox="1"/>
          <p:nvPr/>
        </p:nvSpPr>
        <p:spPr>
          <a:xfrm>
            <a:off x="3001340" y="6081524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6" name="Tekstiruutu 85"/>
          <p:cNvSpPr txBox="1"/>
          <p:nvPr/>
        </p:nvSpPr>
        <p:spPr>
          <a:xfrm>
            <a:off x="8296508" y="1822406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7" name="Tekstiruutu 86"/>
          <p:cNvSpPr txBox="1"/>
          <p:nvPr/>
        </p:nvSpPr>
        <p:spPr>
          <a:xfrm>
            <a:off x="6119053" y="1012458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8" name="Tekstiruutu 87"/>
          <p:cNvSpPr txBox="1"/>
          <p:nvPr/>
        </p:nvSpPr>
        <p:spPr>
          <a:xfrm>
            <a:off x="2480957" y="2012010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9" name="Tekstiruutu 88"/>
          <p:cNvSpPr txBox="1"/>
          <p:nvPr/>
        </p:nvSpPr>
        <p:spPr>
          <a:xfrm>
            <a:off x="6306497" y="1386627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0" name="Tekstiruutu 89"/>
          <p:cNvSpPr txBox="1"/>
          <p:nvPr/>
        </p:nvSpPr>
        <p:spPr>
          <a:xfrm>
            <a:off x="4088208" y="1725050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1" name="Tekstiruutu 90"/>
          <p:cNvSpPr txBox="1"/>
          <p:nvPr/>
        </p:nvSpPr>
        <p:spPr>
          <a:xfrm>
            <a:off x="211003" y="3234098"/>
            <a:ext cx="749881" cy="3741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2" name="Tekstiruutu 91"/>
          <p:cNvSpPr txBox="1"/>
          <p:nvPr/>
        </p:nvSpPr>
        <p:spPr>
          <a:xfrm>
            <a:off x="8052608" y="1316236"/>
            <a:ext cx="749881" cy="3741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3" name="Tekstiruutu 92"/>
          <p:cNvSpPr txBox="1"/>
          <p:nvPr/>
        </p:nvSpPr>
        <p:spPr>
          <a:xfrm>
            <a:off x="8267437" y="931218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4" name="Tekstiruutu 93"/>
          <p:cNvSpPr txBox="1"/>
          <p:nvPr/>
        </p:nvSpPr>
        <p:spPr>
          <a:xfrm>
            <a:off x="7577488" y="2261511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5" name="Tekstiruutu 94"/>
          <p:cNvSpPr txBox="1"/>
          <p:nvPr/>
        </p:nvSpPr>
        <p:spPr>
          <a:xfrm>
            <a:off x="5522982" y="1351431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6" name="Tekstiruutu 95"/>
          <p:cNvSpPr txBox="1"/>
          <p:nvPr/>
        </p:nvSpPr>
        <p:spPr>
          <a:xfrm>
            <a:off x="3265208" y="1588244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97" name="Tekstiruutu 96"/>
          <p:cNvSpPr txBox="1"/>
          <p:nvPr/>
        </p:nvSpPr>
        <p:spPr>
          <a:xfrm>
            <a:off x="6813239" y="5511059"/>
            <a:ext cx="1454198" cy="523220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400" dirty="0"/>
          </a:p>
          <a:p>
            <a:pPr algn="ctr"/>
            <a:endParaRPr lang="fi-FI" sz="1400" dirty="0" smtClean="0"/>
          </a:p>
        </p:txBody>
      </p:sp>
    </p:spTree>
    <p:extLst>
      <p:ext uri="{BB962C8B-B14F-4D97-AF65-F5344CB8AC3E}">
        <p14:creationId xmlns:p14="http://schemas.microsoft.com/office/powerpoint/2010/main" val="412588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9" t="16972" b="4529"/>
          <a:stretch/>
        </p:blipFill>
        <p:spPr bwMode="auto">
          <a:xfrm>
            <a:off x="2922941" y="3201258"/>
            <a:ext cx="1826772" cy="17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16585" r="16135" b="19642"/>
          <a:stretch/>
        </p:blipFill>
        <p:spPr bwMode="auto">
          <a:xfrm>
            <a:off x="337248" y="4216178"/>
            <a:ext cx="2341418" cy="23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884309" y="4970200"/>
            <a:ext cx="115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/>
              <a:t>TOIMINTA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2940827" y="3677271"/>
            <a:ext cx="179100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OPPIMISEN</a:t>
            </a:r>
          </a:p>
          <a:p>
            <a:pPr algn="ctr"/>
            <a:r>
              <a:rPr lang="fi-FI" sz="1400" b="1" dirty="0" smtClean="0"/>
              <a:t>ALUEET</a:t>
            </a:r>
          </a:p>
          <a:p>
            <a:pPr algn="ctr"/>
            <a:r>
              <a:rPr lang="fi-FI" sz="1400" b="1" smtClean="0"/>
              <a:t>Sisällölliset tavoitteet</a:t>
            </a:r>
            <a:endParaRPr lang="fi-FI" sz="1400" b="1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709" y="4825160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477" y="5154866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983" y="2648498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27" y="1472691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745" y="2198644"/>
            <a:ext cx="936104" cy="86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kstiruutu 36"/>
          <p:cNvSpPr txBox="1"/>
          <p:nvPr/>
        </p:nvSpPr>
        <p:spPr>
          <a:xfrm>
            <a:off x="4337915" y="5395234"/>
            <a:ext cx="971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Kielten rikas</a:t>
            </a:r>
          </a:p>
          <a:p>
            <a:pPr algn="ctr"/>
            <a:r>
              <a:rPr lang="fi-FI" sz="1200" b="1" dirty="0" smtClean="0"/>
              <a:t>maailma </a:t>
            </a:r>
          </a:p>
        </p:txBody>
      </p:sp>
      <p:sp>
        <p:nvSpPr>
          <p:cNvPr id="38" name="Tekstiruutu 37"/>
          <p:cNvSpPr txBox="1"/>
          <p:nvPr/>
        </p:nvSpPr>
        <p:spPr>
          <a:xfrm>
            <a:off x="5072284" y="1714643"/>
            <a:ext cx="1191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Tutkin ja toimin</a:t>
            </a:r>
          </a:p>
          <a:p>
            <a:pPr algn="ctr"/>
            <a:r>
              <a:rPr lang="fi-FI" sz="1200" b="1" dirty="0" smtClean="0"/>
              <a:t>ympäristössäni</a:t>
            </a:r>
          </a:p>
        </p:txBody>
      </p:sp>
      <p:sp>
        <p:nvSpPr>
          <p:cNvPr id="39" name="Tekstiruutu 38"/>
          <p:cNvSpPr txBox="1"/>
          <p:nvPr/>
        </p:nvSpPr>
        <p:spPr>
          <a:xfrm>
            <a:off x="1163004" y="2404992"/>
            <a:ext cx="1210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Kasvan, liikun ja</a:t>
            </a:r>
          </a:p>
          <a:p>
            <a:pPr algn="ctr"/>
            <a:r>
              <a:rPr lang="fi-FI" sz="1200" b="1" dirty="0" smtClean="0"/>
              <a:t>kehityn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6879562" y="2881225"/>
            <a:ext cx="1220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 Minä ja meidän</a:t>
            </a:r>
          </a:p>
          <a:p>
            <a:pPr algn="ctr"/>
            <a:r>
              <a:rPr lang="fi-FI" sz="1200" b="1" dirty="0" smtClean="0"/>
              <a:t>yhteisömme</a:t>
            </a:r>
          </a:p>
        </p:txBody>
      </p:sp>
      <p:sp>
        <p:nvSpPr>
          <p:cNvPr id="42" name="Tekstiruutu 41"/>
          <p:cNvSpPr txBox="1"/>
          <p:nvPr/>
        </p:nvSpPr>
        <p:spPr>
          <a:xfrm>
            <a:off x="5880614" y="5013572"/>
            <a:ext cx="1187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Ilmaisun monet</a:t>
            </a:r>
          </a:p>
          <a:p>
            <a:pPr algn="ctr"/>
            <a:r>
              <a:rPr lang="fi-FI" sz="1200" b="1" dirty="0" smtClean="0"/>
              <a:t>muodot</a:t>
            </a:r>
          </a:p>
        </p:txBody>
      </p:sp>
      <p:pic>
        <p:nvPicPr>
          <p:cNvPr id="6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18659">
            <a:off x="2563078" y="4587989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kstiruutu 48"/>
          <p:cNvSpPr txBox="1"/>
          <p:nvPr/>
        </p:nvSpPr>
        <p:spPr>
          <a:xfrm>
            <a:off x="1802797" y="204534"/>
            <a:ext cx="5173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100" b="1" dirty="0" smtClean="0"/>
              <a:t>SUUNNITTELE, TOTEUTA, ARVIOI JA KEHITÄ</a:t>
            </a:r>
          </a:p>
          <a:p>
            <a:pPr algn="ctr"/>
            <a:endParaRPr lang="fi-FI" sz="300" b="1" dirty="0"/>
          </a:p>
          <a:p>
            <a:pPr algn="ctr"/>
            <a:r>
              <a:rPr lang="fi-FI" sz="1600" dirty="0" smtClean="0"/>
              <a:t> </a:t>
            </a:r>
            <a:r>
              <a:rPr lang="fi-FI" dirty="0" smtClean="0"/>
              <a:t>Kotkan varhaiskasvatus</a:t>
            </a:r>
          </a:p>
          <a:p>
            <a:pPr algn="ctr"/>
            <a:r>
              <a:rPr lang="fi-FI" sz="1200" dirty="0" smtClean="0"/>
              <a:t>(mukaillen Eskelinen &amp; </a:t>
            </a:r>
            <a:r>
              <a:rPr lang="fi-FI" sz="1200" dirty="0" err="1" smtClean="0"/>
              <a:t>Hjelt</a:t>
            </a:r>
            <a:r>
              <a:rPr lang="fi-FI" sz="1200" dirty="0" smtClean="0"/>
              <a:t>, 2016)</a:t>
            </a:r>
            <a:endParaRPr lang="fi-FI" sz="1200" dirty="0"/>
          </a:p>
        </p:txBody>
      </p:sp>
      <p:sp>
        <p:nvSpPr>
          <p:cNvPr id="2" name="Tekstiruutu 1"/>
          <p:cNvSpPr txBox="1"/>
          <p:nvPr/>
        </p:nvSpPr>
        <p:spPr>
          <a:xfrm>
            <a:off x="1305382" y="701274"/>
            <a:ext cx="89479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havainnointi</a:t>
            </a:r>
            <a:endParaRPr lang="fi-FI" sz="1100" dirty="0"/>
          </a:p>
        </p:txBody>
      </p:sp>
      <p:sp>
        <p:nvSpPr>
          <p:cNvPr id="3" name="Tekstiruutu 2"/>
          <p:cNvSpPr txBox="1"/>
          <p:nvPr/>
        </p:nvSpPr>
        <p:spPr>
          <a:xfrm>
            <a:off x="562525" y="1074964"/>
            <a:ext cx="132760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tavat ja tasot liikkua</a:t>
            </a:r>
            <a:endParaRPr lang="fi-FI" sz="1100" dirty="0"/>
          </a:p>
        </p:txBody>
      </p:sp>
      <p:sp>
        <p:nvSpPr>
          <p:cNvPr id="41" name="Tekstiruutu 40"/>
          <p:cNvSpPr txBox="1"/>
          <p:nvPr/>
        </p:nvSpPr>
        <p:spPr>
          <a:xfrm>
            <a:off x="3824502" y="2443987"/>
            <a:ext cx="64152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säännöt</a:t>
            </a:r>
            <a:endParaRPr lang="fi-FI" sz="1100" dirty="0"/>
          </a:p>
        </p:txBody>
      </p:sp>
      <p:sp>
        <p:nvSpPr>
          <p:cNvPr id="43" name="Tekstiruutu 42"/>
          <p:cNvSpPr txBox="1"/>
          <p:nvPr/>
        </p:nvSpPr>
        <p:spPr>
          <a:xfrm>
            <a:off x="8127166" y="4544213"/>
            <a:ext cx="805029" cy="6001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/>
              <a:t>t</a:t>
            </a:r>
            <a:r>
              <a:rPr lang="fi-FI" sz="1100" dirty="0" smtClean="0"/>
              <a:t>ulkinnat</a:t>
            </a:r>
          </a:p>
          <a:p>
            <a:pPr algn="ctr"/>
            <a:r>
              <a:rPr lang="fi-FI" sz="1100" dirty="0" smtClean="0"/>
              <a:t>kuvallisista</a:t>
            </a:r>
          </a:p>
          <a:p>
            <a:pPr algn="ctr"/>
            <a:r>
              <a:rPr lang="fi-FI" sz="1100" dirty="0" smtClean="0"/>
              <a:t>viesteistä</a:t>
            </a:r>
            <a:endParaRPr lang="fi-FI" sz="1100" dirty="0"/>
          </a:p>
        </p:txBody>
      </p:sp>
      <p:sp>
        <p:nvSpPr>
          <p:cNvPr id="44" name="Tekstiruutu 43"/>
          <p:cNvSpPr txBox="1"/>
          <p:nvPr/>
        </p:nvSpPr>
        <p:spPr>
          <a:xfrm>
            <a:off x="4125055" y="6170423"/>
            <a:ext cx="788999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keskustelu</a:t>
            </a:r>
            <a:endParaRPr lang="fi-FI" sz="1100" dirty="0"/>
          </a:p>
        </p:txBody>
      </p:sp>
      <p:sp>
        <p:nvSpPr>
          <p:cNvPr id="45" name="Tekstiruutu 44"/>
          <p:cNvSpPr txBox="1"/>
          <p:nvPr/>
        </p:nvSpPr>
        <p:spPr>
          <a:xfrm>
            <a:off x="4955096" y="6321681"/>
            <a:ext cx="947695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leikin juonen</a:t>
            </a:r>
          </a:p>
          <a:p>
            <a:pPr algn="ctr"/>
            <a:r>
              <a:rPr lang="fi-FI" sz="1100" dirty="0" smtClean="0"/>
              <a:t>kehittäminen</a:t>
            </a:r>
            <a:endParaRPr lang="fi-FI" sz="1100" dirty="0"/>
          </a:p>
        </p:txBody>
      </p:sp>
      <p:sp>
        <p:nvSpPr>
          <p:cNvPr id="50" name="Tekstiruutu 49"/>
          <p:cNvSpPr txBox="1"/>
          <p:nvPr/>
        </p:nvSpPr>
        <p:spPr>
          <a:xfrm>
            <a:off x="8043964" y="5180960"/>
            <a:ext cx="878766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juonen</a:t>
            </a:r>
          </a:p>
          <a:p>
            <a:pPr algn="ctr"/>
            <a:r>
              <a:rPr lang="fi-FI" sz="1100" dirty="0" smtClean="0"/>
              <a:t>eteneminen</a:t>
            </a:r>
            <a:endParaRPr lang="fi-FI" sz="1100" dirty="0"/>
          </a:p>
        </p:txBody>
      </p:sp>
      <p:sp>
        <p:nvSpPr>
          <p:cNvPr id="4" name="Tekstiruutu 3"/>
          <p:cNvSpPr txBox="1"/>
          <p:nvPr/>
        </p:nvSpPr>
        <p:spPr>
          <a:xfrm>
            <a:off x="710398" y="5362233"/>
            <a:ext cx="1595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/>
              <a:t>esim. omaehtoinen</a:t>
            </a:r>
          </a:p>
          <a:p>
            <a:pPr algn="ctr"/>
            <a:r>
              <a:rPr lang="fi-FI" sz="1400" dirty="0"/>
              <a:t>leikki </a:t>
            </a:r>
            <a:r>
              <a:rPr lang="fi-FI" sz="1400" dirty="0" smtClean="0"/>
              <a:t>sisätiloissa</a:t>
            </a:r>
            <a:endParaRPr lang="fi-FI" sz="1400" dirty="0"/>
          </a:p>
        </p:txBody>
      </p:sp>
      <p:sp>
        <p:nvSpPr>
          <p:cNvPr id="51" name="Tekstiruutu 50"/>
          <p:cNvSpPr txBox="1"/>
          <p:nvPr/>
        </p:nvSpPr>
        <p:spPr>
          <a:xfrm>
            <a:off x="3398340" y="6166489"/>
            <a:ext cx="67839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sovittelu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2801012" y="6468931"/>
            <a:ext cx="67999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kerronta</a:t>
            </a:r>
          </a:p>
        </p:txBody>
      </p:sp>
      <p:sp>
        <p:nvSpPr>
          <p:cNvPr id="58" name="Tekstiruutu 57"/>
          <p:cNvSpPr txBox="1"/>
          <p:nvPr/>
        </p:nvSpPr>
        <p:spPr>
          <a:xfrm>
            <a:off x="2493684" y="6115818"/>
            <a:ext cx="67358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huumori</a:t>
            </a:r>
            <a:endParaRPr lang="fi-FI" sz="1100" dirty="0"/>
          </a:p>
        </p:txBody>
      </p:sp>
      <p:sp>
        <p:nvSpPr>
          <p:cNvPr id="59" name="Tekstiruutu 58"/>
          <p:cNvSpPr txBox="1"/>
          <p:nvPr/>
        </p:nvSpPr>
        <p:spPr>
          <a:xfrm>
            <a:off x="3095801" y="5300055"/>
            <a:ext cx="89159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eläytyminen</a:t>
            </a:r>
          </a:p>
        </p:txBody>
      </p:sp>
      <p:sp>
        <p:nvSpPr>
          <p:cNvPr id="60" name="Tekstiruutu 59"/>
          <p:cNvSpPr txBox="1"/>
          <p:nvPr/>
        </p:nvSpPr>
        <p:spPr>
          <a:xfrm>
            <a:off x="4977803" y="5972343"/>
            <a:ext cx="90281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nimeäminen</a:t>
            </a:r>
          </a:p>
        </p:txBody>
      </p:sp>
      <p:sp>
        <p:nvSpPr>
          <p:cNvPr id="61" name="Tekstiruutu 60"/>
          <p:cNvSpPr txBox="1"/>
          <p:nvPr/>
        </p:nvSpPr>
        <p:spPr>
          <a:xfrm>
            <a:off x="3868638" y="5841538"/>
            <a:ext cx="54534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tekstit</a:t>
            </a:r>
          </a:p>
        </p:txBody>
      </p:sp>
      <p:sp>
        <p:nvSpPr>
          <p:cNvPr id="62" name="Tekstiruutu 61"/>
          <p:cNvSpPr txBox="1"/>
          <p:nvPr/>
        </p:nvSpPr>
        <p:spPr>
          <a:xfrm>
            <a:off x="3465850" y="6468931"/>
            <a:ext cx="110799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kielellä leikittely</a:t>
            </a:r>
            <a:endParaRPr lang="fi-FI" sz="1100" dirty="0"/>
          </a:p>
        </p:txBody>
      </p:sp>
      <p:sp>
        <p:nvSpPr>
          <p:cNvPr id="65" name="Tekstiruutu 64"/>
          <p:cNvSpPr txBox="1"/>
          <p:nvPr/>
        </p:nvSpPr>
        <p:spPr>
          <a:xfrm>
            <a:off x="5984338" y="3799883"/>
            <a:ext cx="76655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elämykset</a:t>
            </a:r>
            <a:endParaRPr lang="fi-FI" sz="1100" dirty="0"/>
          </a:p>
        </p:txBody>
      </p:sp>
      <p:sp>
        <p:nvSpPr>
          <p:cNvPr id="66" name="Tekstiruutu 65"/>
          <p:cNvSpPr txBox="1"/>
          <p:nvPr/>
        </p:nvSpPr>
        <p:spPr>
          <a:xfrm>
            <a:off x="7931039" y="6161984"/>
            <a:ext cx="808235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välineet ja</a:t>
            </a:r>
          </a:p>
          <a:p>
            <a:pPr algn="ctr"/>
            <a:r>
              <a:rPr lang="fi-FI" sz="1100" dirty="0" smtClean="0"/>
              <a:t>materiaalit</a:t>
            </a:r>
            <a:endParaRPr lang="fi-FI" sz="1100" dirty="0"/>
          </a:p>
        </p:txBody>
      </p:sp>
      <p:sp>
        <p:nvSpPr>
          <p:cNvPr id="67" name="Tekstiruutu 66"/>
          <p:cNvSpPr txBox="1"/>
          <p:nvPr/>
        </p:nvSpPr>
        <p:spPr>
          <a:xfrm>
            <a:off x="7760262" y="5656585"/>
            <a:ext cx="131799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äänien tuottaminen</a:t>
            </a:r>
          </a:p>
          <a:p>
            <a:pPr algn="ctr"/>
            <a:r>
              <a:rPr lang="fi-FI" sz="1100" dirty="0" smtClean="0"/>
              <a:t>ja havainnointi</a:t>
            </a:r>
            <a:endParaRPr lang="fi-FI" sz="1100" dirty="0"/>
          </a:p>
        </p:txBody>
      </p:sp>
      <p:sp>
        <p:nvSpPr>
          <p:cNvPr id="68" name="Tekstiruutu 67"/>
          <p:cNvSpPr txBox="1"/>
          <p:nvPr/>
        </p:nvSpPr>
        <p:spPr>
          <a:xfrm>
            <a:off x="7063960" y="4882767"/>
            <a:ext cx="87235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mielikuvitus</a:t>
            </a:r>
            <a:endParaRPr lang="fi-FI" sz="1100" dirty="0"/>
          </a:p>
        </p:txBody>
      </p:sp>
      <p:sp>
        <p:nvSpPr>
          <p:cNvPr id="69" name="Tekstiruutu 68"/>
          <p:cNvSpPr txBox="1"/>
          <p:nvPr/>
        </p:nvSpPr>
        <p:spPr>
          <a:xfrm>
            <a:off x="6569220" y="4085373"/>
            <a:ext cx="92044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esiintyminen</a:t>
            </a:r>
            <a:endParaRPr lang="fi-FI" sz="1100" dirty="0"/>
          </a:p>
        </p:txBody>
      </p:sp>
      <p:sp>
        <p:nvSpPr>
          <p:cNvPr id="70" name="Tekstiruutu 69"/>
          <p:cNvSpPr txBox="1"/>
          <p:nvPr/>
        </p:nvSpPr>
        <p:spPr>
          <a:xfrm>
            <a:off x="5790678" y="4415935"/>
            <a:ext cx="120898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/>
              <a:t>k</a:t>
            </a:r>
            <a:r>
              <a:rPr lang="fi-FI" sz="1100" dirty="0" smtClean="0"/>
              <a:t>uvien tekeminen</a:t>
            </a:r>
            <a:endParaRPr lang="fi-FI" sz="1100" dirty="0"/>
          </a:p>
        </p:txBody>
      </p:sp>
      <p:sp>
        <p:nvSpPr>
          <p:cNvPr id="71" name="Tekstiruutu 70"/>
          <p:cNvSpPr txBox="1"/>
          <p:nvPr/>
        </p:nvSpPr>
        <p:spPr>
          <a:xfrm>
            <a:off x="2560870" y="5641456"/>
            <a:ext cx="128112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sanaton ja</a:t>
            </a:r>
          </a:p>
          <a:p>
            <a:pPr algn="ctr"/>
            <a:r>
              <a:rPr lang="fi-FI" sz="1100" dirty="0" smtClean="0"/>
              <a:t>sanallinen</a:t>
            </a:r>
            <a:r>
              <a:rPr lang="fi-FI" sz="1100" dirty="0"/>
              <a:t> </a:t>
            </a:r>
            <a:r>
              <a:rPr lang="fi-FI" sz="1100" dirty="0" smtClean="0"/>
              <a:t>viestintä</a:t>
            </a:r>
            <a:endParaRPr lang="fi-FI" sz="1100" dirty="0"/>
          </a:p>
        </p:txBody>
      </p:sp>
      <p:sp>
        <p:nvSpPr>
          <p:cNvPr id="72" name="Tekstiruutu 71"/>
          <p:cNvSpPr txBox="1"/>
          <p:nvPr/>
        </p:nvSpPr>
        <p:spPr>
          <a:xfrm>
            <a:off x="7555048" y="4019035"/>
            <a:ext cx="138852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suunnittelu, toteutus</a:t>
            </a:r>
          </a:p>
          <a:p>
            <a:pPr algn="ctr"/>
            <a:r>
              <a:rPr lang="fi-FI" sz="1100" dirty="0" smtClean="0"/>
              <a:t>ja arviointi</a:t>
            </a:r>
            <a:endParaRPr lang="fi-FI" sz="1100" dirty="0"/>
          </a:p>
        </p:txBody>
      </p:sp>
      <p:sp>
        <p:nvSpPr>
          <p:cNvPr id="74" name="Tekstiruutu 73"/>
          <p:cNvSpPr txBox="1"/>
          <p:nvPr/>
        </p:nvSpPr>
        <p:spPr>
          <a:xfrm>
            <a:off x="7059785" y="4490756"/>
            <a:ext cx="87556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spontaanius</a:t>
            </a:r>
            <a:endParaRPr lang="fi-FI" sz="1100" dirty="0"/>
          </a:p>
        </p:txBody>
      </p:sp>
      <p:sp>
        <p:nvSpPr>
          <p:cNvPr id="77" name="Tekstiruutu 76"/>
          <p:cNvSpPr txBox="1"/>
          <p:nvPr/>
        </p:nvSpPr>
        <p:spPr>
          <a:xfrm>
            <a:off x="7062528" y="5665261"/>
            <a:ext cx="62228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draama</a:t>
            </a:r>
            <a:endParaRPr lang="fi-FI" sz="1100" dirty="0"/>
          </a:p>
        </p:txBody>
      </p:sp>
      <p:sp>
        <p:nvSpPr>
          <p:cNvPr id="78" name="Tekstiruutu 77"/>
          <p:cNvSpPr txBox="1"/>
          <p:nvPr/>
        </p:nvSpPr>
        <p:spPr>
          <a:xfrm>
            <a:off x="7396490" y="5316329"/>
            <a:ext cx="51328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tanssi</a:t>
            </a:r>
            <a:endParaRPr lang="fi-FI" sz="1100" dirty="0"/>
          </a:p>
        </p:txBody>
      </p:sp>
      <p:sp>
        <p:nvSpPr>
          <p:cNvPr id="80" name="Tekstiruutu 79"/>
          <p:cNvSpPr txBox="1"/>
          <p:nvPr/>
        </p:nvSpPr>
        <p:spPr>
          <a:xfrm>
            <a:off x="8103227" y="2735852"/>
            <a:ext cx="97334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oikea ja väärä</a:t>
            </a:r>
            <a:endParaRPr lang="fi-FI" sz="1100" dirty="0"/>
          </a:p>
        </p:txBody>
      </p:sp>
      <p:sp>
        <p:nvSpPr>
          <p:cNvPr id="82" name="Tekstiruutu 81"/>
          <p:cNvSpPr txBox="1"/>
          <p:nvPr/>
        </p:nvSpPr>
        <p:spPr>
          <a:xfrm>
            <a:off x="5839674" y="4117528"/>
            <a:ext cx="61266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tunteet</a:t>
            </a:r>
            <a:endParaRPr lang="fi-FI" sz="1100" dirty="0"/>
          </a:p>
        </p:txBody>
      </p:sp>
      <p:sp>
        <p:nvSpPr>
          <p:cNvPr id="84" name="Tekstiruutu 83"/>
          <p:cNvSpPr txBox="1"/>
          <p:nvPr/>
        </p:nvSpPr>
        <p:spPr>
          <a:xfrm>
            <a:off x="6712272" y="2081791"/>
            <a:ext cx="132279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sääntöjen perustelu</a:t>
            </a:r>
            <a:endParaRPr lang="fi-FI" sz="1100" dirty="0"/>
          </a:p>
        </p:txBody>
      </p:sp>
      <p:sp>
        <p:nvSpPr>
          <p:cNvPr id="86" name="Tekstiruutu 85"/>
          <p:cNvSpPr txBox="1"/>
          <p:nvPr/>
        </p:nvSpPr>
        <p:spPr>
          <a:xfrm>
            <a:off x="6815669" y="1415704"/>
            <a:ext cx="859530" cy="6001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juhlat ja</a:t>
            </a:r>
          </a:p>
          <a:p>
            <a:pPr algn="ctr"/>
            <a:r>
              <a:rPr lang="fi-FI" sz="1100" dirty="0" smtClean="0"/>
              <a:t>tapahtumat</a:t>
            </a:r>
          </a:p>
          <a:p>
            <a:pPr algn="ctr"/>
            <a:r>
              <a:rPr lang="fi-FI" sz="1100" dirty="0" smtClean="0"/>
              <a:t>leikissä</a:t>
            </a:r>
            <a:endParaRPr lang="fi-FI" sz="1100" dirty="0"/>
          </a:p>
        </p:txBody>
      </p:sp>
      <p:sp>
        <p:nvSpPr>
          <p:cNvPr id="87" name="Tekstiruutu 86"/>
          <p:cNvSpPr txBox="1"/>
          <p:nvPr/>
        </p:nvSpPr>
        <p:spPr>
          <a:xfrm>
            <a:off x="8107941" y="2076088"/>
            <a:ext cx="97494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ryhmä tutuksi</a:t>
            </a:r>
            <a:endParaRPr lang="fi-FI" sz="1100" dirty="0"/>
          </a:p>
        </p:txBody>
      </p:sp>
      <p:sp>
        <p:nvSpPr>
          <p:cNvPr id="88" name="Tekstiruutu 87"/>
          <p:cNvSpPr txBox="1"/>
          <p:nvPr/>
        </p:nvSpPr>
        <p:spPr>
          <a:xfrm>
            <a:off x="7849041" y="2359349"/>
            <a:ext cx="1061509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perhekulttuurit</a:t>
            </a:r>
            <a:endParaRPr lang="fi-FI" sz="1100" dirty="0"/>
          </a:p>
        </p:txBody>
      </p:sp>
      <p:sp>
        <p:nvSpPr>
          <p:cNvPr id="89" name="Tekstiruutu 88"/>
          <p:cNvSpPr txBox="1"/>
          <p:nvPr/>
        </p:nvSpPr>
        <p:spPr>
          <a:xfrm>
            <a:off x="6719528" y="2381428"/>
            <a:ext cx="111601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esineistö tutuksi</a:t>
            </a:r>
            <a:endParaRPr lang="fi-FI" sz="1100" dirty="0"/>
          </a:p>
        </p:txBody>
      </p:sp>
      <p:sp>
        <p:nvSpPr>
          <p:cNvPr id="90" name="Tekstiruutu 89"/>
          <p:cNvSpPr txBox="1"/>
          <p:nvPr/>
        </p:nvSpPr>
        <p:spPr>
          <a:xfrm>
            <a:off x="7728202" y="682997"/>
            <a:ext cx="135005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menneen, nykyisen</a:t>
            </a:r>
          </a:p>
          <a:p>
            <a:r>
              <a:rPr lang="fi-FI" sz="1100" dirty="0" smtClean="0"/>
              <a:t>ja tulevan tarkastelu</a:t>
            </a:r>
            <a:endParaRPr lang="fi-FI" sz="1100" dirty="0"/>
          </a:p>
        </p:txBody>
      </p:sp>
      <p:sp>
        <p:nvSpPr>
          <p:cNvPr id="92" name="Tekstiruutu 91"/>
          <p:cNvSpPr txBox="1"/>
          <p:nvPr/>
        </p:nvSpPr>
        <p:spPr>
          <a:xfrm>
            <a:off x="7808323" y="1239099"/>
            <a:ext cx="113524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samanarvoisuus</a:t>
            </a:r>
            <a:endParaRPr lang="fi-FI" sz="1100" dirty="0"/>
          </a:p>
        </p:txBody>
      </p:sp>
      <p:sp>
        <p:nvSpPr>
          <p:cNvPr id="93" name="Tekstiruutu 92"/>
          <p:cNvSpPr txBox="1"/>
          <p:nvPr/>
        </p:nvSpPr>
        <p:spPr>
          <a:xfrm>
            <a:off x="7900386" y="1546017"/>
            <a:ext cx="962123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tapoihin</a:t>
            </a:r>
          </a:p>
          <a:p>
            <a:pPr algn="ctr"/>
            <a:r>
              <a:rPr lang="fi-FI" sz="1100" dirty="0" smtClean="0"/>
              <a:t>tutustuminen</a:t>
            </a:r>
            <a:endParaRPr lang="fi-FI" sz="1100" dirty="0"/>
          </a:p>
        </p:txBody>
      </p:sp>
      <p:sp>
        <p:nvSpPr>
          <p:cNvPr id="94" name="Tekstiruutu 93"/>
          <p:cNvSpPr txBox="1"/>
          <p:nvPr/>
        </p:nvSpPr>
        <p:spPr>
          <a:xfrm>
            <a:off x="8391662" y="3063651"/>
            <a:ext cx="54053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media</a:t>
            </a:r>
            <a:endParaRPr lang="fi-FI" sz="1100" dirty="0"/>
          </a:p>
        </p:txBody>
      </p:sp>
      <p:sp>
        <p:nvSpPr>
          <p:cNvPr id="95" name="Tekstiruutu 94"/>
          <p:cNvSpPr txBox="1"/>
          <p:nvPr/>
        </p:nvSpPr>
        <p:spPr>
          <a:xfrm>
            <a:off x="6852535" y="1078885"/>
            <a:ext cx="832279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tilat tutuksi</a:t>
            </a:r>
            <a:endParaRPr lang="fi-FI" sz="1100" dirty="0"/>
          </a:p>
        </p:txBody>
      </p:sp>
      <p:sp>
        <p:nvSpPr>
          <p:cNvPr id="96" name="Tekstiruutu 95"/>
          <p:cNvSpPr txBox="1"/>
          <p:nvPr/>
        </p:nvSpPr>
        <p:spPr>
          <a:xfrm>
            <a:off x="496642" y="767636"/>
            <a:ext cx="72968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luokittelu</a:t>
            </a:r>
            <a:endParaRPr lang="fi-FI" sz="1100" dirty="0"/>
          </a:p>
        </p:txBody>
      </p:sp>
      <p:sp>
        <p:nvSpPr>
          <p:cNvPr id="97" name="Tekstiruutu 96"/>
          <p:cNvSpPr txBox="1"/>
          <p:nvPr/>
        </p:nvSpPr>
        <p:spPr>
          <a:xfrm>
            <a:off x="1752781" y="1384693"/>
            <a:ext cx="62068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vertailu</a:t>
            </a:r>
            <a:endParaRPr lang="fi-FI" sz="1100" dirty="0"/>
          </a:p>
        </p:txBody>
      </p:sp>
      <p:sp>
        <p:nvSpPr>
          <p:cNvPr id="64" name="Tekstiruutu 63"/>
          <p:cNvSpPr txBox="1"/>
          <p:nvPr/>
        </p:nvSpPr>
        <p:spPr>
          <a:xfrm>
            <a:off x="2438849" y="1305461"/>
            <a:ext cx="65274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päättely</a:t>
            </a:r>
            <a:endParaRPr lang="fi-FI" sz="1100" dirty="0"/>
          </a:p>
        </p:txBody>
      </p:sp>
      <p:sp>
        <p:nvSpPr>
          <p:cNvPr id="75" name="Tekstiruutu 74"/>
          <p:cNvSpPr txBox="1"/>
          <p:nvPr/>
        </p:nvSpPr>
        <p:spPr>
          <a:xfrm>
            <a:off x="2678666" y="1700680"/>
            <a:ext cx="699230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pohdinta</a:t>
            </a:r>
            <a:endParaRPr lang="fi-FI" sz="1100" dirty="0"/>
          </a:p>
        </p:txBody>
      </p:sp>
      <p:sp>
        <p:nvSpPr>
          <p:cNvPr id="76" name="Tekstiruutu 75"/>
          <p:cNvSpPr txBox="1"/>
          <p:nvPr/>
        </p:nvSpPr>
        <p:spPr>
          <a:xfrm>
            <a:off x="3171302" y="1309133"/>
            <a:ext cx="120417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syyt ja seuraukset</a:t>
            </a:r>
            <a:endParaRPr lang="fi-FI" sz="1100" dirty="0"/>
          </a:p>
        </p:txBody>
      </p:sp>
      <p:sp>
        <p:nvSpPr>
          <p:cNvPr id="79" name="Tekstiruutu 78"/>
          <p:cNvSpPr txBox="1"/>
          <p:nvPr/>
        </p:nvSpPr>
        <p:spPr>
          <a:xfrm>
            <a:off x="2871124" y="2073551"/>
            <a:ext cx="92685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lukukäsitteet</a:t>
            </a:r>
            <a:endParaRPr lang="fi-FI" sz="1100" dirty="0"/>
          </a:p>
        </p:txBody>
      </p:sp>
      <p:sp>
        <p:nvSpPr>
          <p:cNvPr id="81" name="Tekstiruutu 80"/>
          <p:cNvSpPr txBox="1"/>
          <p:nvPr/>
        </p:nvSpPr>
        <p:spPr>
          <a:xfrm>
            <a:off x="1983329" y="1719732"/>
            <a:ext cx="63831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muodot</a:t>
            </a:r>
            <a:endParaRPr lang="fi-FI" sz="1100" dirty="0"/>
          </a:p>
        </p:txBody>
      </p:sp>
      <p:sp>
        <p:nvSpPr>
          <p:cNvPr id="91" name="Tekstiruutu 90"/>
          <p:cNvSpPr txBox="1"/>
          <p:nvPr/>
        </p:nvSpPr>
        <p:spPr>
          <a:xfrm>
            <a:off x="1985082" y="1016083"/>
            <a:ext cx="97174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retket leikissä</a:t>
            </a:r>
            <a:endParaRPr lang="fi-FI" sz="1100" dirty="0"/>
          </a:p>
        </p:txBody>
      </p:sp>
      <p:sp>
        <p:nvSpPr>
          <p:cNvPr id="99" name="Tekstiruutu 98"/>
          <p:cNvSpPr txBox="1"/>
          <p:nvPr/>
        </p:nvSpPr>
        <p:spPr>
          <a:xfrm>
            <a:off x="3523804" y="1735121"/>
            <a:ext cx="46358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aistit</a:t>
            </a:r>
            <a:endParaRPr lang="fi-FI" sz="1100" dirty="0"/>
          </a:p>
        </p:txBody>
      </p:sp>
      <p:sp>
        <p:nvSpPr>
          <p:cNvPr id="100" name="Tekstiruutu 99"/>
          <p:cNvSpPr txBox="1"/>
          <p:nvPr/>
        </p:nvSpPr>
        <p:spPr>
          <a:xfrm>
            <a:off x="4095399" y="1666674"/>
            <a:ext cx="82907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vuodenajat</a:t>
            </a:r>
            <a:endParaRPr lang="fi-FI" sz="1100" dirty="0"/>
          </a:p>
        </p:txBody>
      </p:sp>
      <p:sp>
        <p:nvSpPr>
          <p:cNvPr id="101" name="Tekstiruutu 100"/>
          <p:cNvSpPr txBox="1"/>
          <p:nvPr/>
        </p:nvSpPr>
        <p:spPr>
          <a:xfrm>
            <a:off x="3879326" y="2076088"/>
            <a:ext cx="107593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luovat ratkaisut</a:t>
            </a:r>
            <a:endParaRPr lang="fi-FI" sz="1100" dirty="0"/>
          </a:p>
        </p:txBody>
      </p:sp>
      <p:sp>
        <p:nvSpPr>
          <p:cNvPr id="102" name="Tekstiruutu 101"/>
          <p:cNvSpPr txBox="1"/>
          <p:nvPr/>
        </p:nvSpPr>
        <p:spPr>
          <a:xfrm>
            <a:off x="4573846" y="2444878"/>
            <a:ext cx="167706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lelujen teknisten</a:t>
            </a:r>
          </a:p>
          <a:p>
            <a:pPr algn="ctr"/>
            <a:r>
              <a:rPr lang="fi-FI" sz="1100" dirty="0" smtClean="0"/>
              <a:t>ominaisuuksien tarkastelu</a:t>
            </a:r>
          </a:p>
        </p:txBody>
      </p:sp>
      <p:sp>
        <p:nvSpPr>
          <p:cNvPr id="104" name="Tekstiruutu 103"/>
          <p:cNvSpPr txBox="1"/>
          <p:nvPr/>
        </p:nvSpPr>
        <p:spPr>
          <a:xfrm>
            <a:off x="29667" y="3031981"/>
            <a:ext cx="147829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liikuntaan kannustavat</a:t>
            </a:r>
          </a:p>
          <a:p>
            <a:pPr algn="ctr"/>
            <a:r>
              <a:rPr lang="fi-FI" sz="1100" dirty="0" smtClean="0"/>
              <a:t>leikkivälineet</a:t>
            </a:r>
            <a:endParaRPr lang="fi-FI" sz="1100" dirty="0"/>
          </a:p>
        </p:txBody>
      </p:sp>
      <p:sp>
        <p:nvSpPr>
          <p:cNvPr id="105" name="Tekstiruutu 104"/>
          <p:cNvSpPr txBox="1"/>
          <p:nvPr/>
        </p:nvSpPr>
        <p:spPr>
          <a:xfrm>
            <a:off x="8105736" y="385180"/>
            <a:ext cx="69602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kotileikki</a:t>
            </a:r>
            <a:endParaRPr lang="fi-FI" sz="1100" dirty="0"/>
          </a:p>
        </p:txBody>
      </p:sp>
      <p:sp>
        <p:nvSpPr>
          <p:cNvPr id="106" name="Tekstiruutu 105"/>
          <p:cNvSpPr txBox="1"/>
          <p:nvPr/>
        </p:nvSpPr>
        <p:spPr>
          <a:xfrm>
            <a:off x="75487" y="2172177"/>
            <a:ext cx="104868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toiminnallisuus</a:t>
            </a:r>
            <a:endParaRPr lang="fi-FI" sz="1100" dirty="0"/>
          </a:p>
        </p:txBody>
      </p:sp>
      <p:sp>
        <p:nvSpPr>
          <p:cNvPr id="107" name="Tekstiruutu 106"/>
          <p:cNvSpPr txBox="1"/>
          <p:nvPr/>
        </p:nvSpPr>
        <p:spPr>
          <a:xfrm>
            <a:off x="745928" y="421387"/>
            <a:ext cx="88197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kauppaleikit</a:t>
            </a:r>
            <a:endParaRPr lang="fi-FI" sz="1100" dirty="0"/>
          </a:p>
        </p:txBody>
      </p:sp>
      <p:sp>
        <p:nvSpPr>
          <p:cNvPr id="109" name="Tekstiruutu 108"/>
          <p:cNvSpPr txBox="1"/>
          <p:nvPr/>
        </p:nvSpPr>
        <p:spPr>
          <a:xfrm>
            <a:off x="1270458" y="3540260"/>
            <a:ext cx="1606530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ateriahetken leikkiminen</a:t>
            </a:r>
            <a:endParaRPr lang="fi-FI" sz="1100" dirty="0"/>
          </a:p>
        </p:txBody>
      </p:sp>
      <p:sp>
        <p:nvSpPr>
          <p:cNvPr id="110" name="Tekstiruutu 109"/>
          <p:cNvSpPr txBox="1"/>
          <p:nvPr/>
        </p:nvSpPr>
        <p:spPr>
          <a:xfrm>
            <a:off x="250882" y="3540260"/>
            <a:ext cx="89159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lääkärileikki</a:t>
            </a:r>
            <a:endParaRPr lang="fi-FI" sz="1100" dirty="0"/>
          </a:p>
        </p:txBody>
      </p:sp>
      <p:sp>
        <p:nvSpPr>
          <p:cNvPr id="111" name="Tekstiruutu 110"/>
          <p:cNvSpPr txBox="1"/>
          <p:nvPr/>
        </p:nvSpPr>
        <p:spPr>
          <a:xfrm>
            <a:off x="1622451" y="3251895"/>
            <a:ext cx="152798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kehon hahmottaminen</a:t>
            </a:r>
            <a:endParaRPr lang="fi-FI" sz="1100" dirty="0"/>
          </a:p>
        </p:txBody>
      </p:sp>
      <p:sp>
        <p:nvSpPr>
          <p:cNvPr id="112" name="Tekstiruutu 111"/>
          <p:cNvSpPr txBox="1"/>
          <p:nvPr/>
        </p:nvSpPr>
        <p:spPr>
          <a:xfrm>
            <a:off x="76265" y="2490154"/>
            <a:ext cx="899605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terveelliset</a:t>
            </a:r>
          </a:p>
          <a:p>
            <a:pPr algn="ctr"/>
            <a:r>
              <a:rPr lang="fi-FI" sz="1100" dirty="0" smtClean="0"/>
              <a:t>elämäntavat</a:t>
            </a:r>
            <a:endParaRPr lang="fi-FI" sz="1100" dirty="0"/>
          </a:p>
        </p:txBody>
      </p:sp>
      <p:sp>
        <p:nvSpPr>
          <p:cNvPr id="113" name="Tekstiruutu 112"/>
          <p:cNvSpPr txBox="1"/>
          <p:nvPr/>
        </p:nvSpPr>
        <p:spPr>
          <a:xfrm>
            <a:off x="1463795" y="3915798"/>
            <a:ext cx="83869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turvallisuus</a:t>
            </a:r>
            <a:endParaRPr lang="fi-FI" sz="1100" dirty="0"/>
          </a:p>
        </p:txBody>
      </p:sp>
      <p:sp>
        <p:nvSpPr>
          <p:cNvPr id="114" name="Tekstiruutu 113"/>
          <p:cNvSpPr txBox="1"/>
          <p:nvPr/>
        </p:nvSpPr>
        <p:spPr>
          <a:xfrm>
            <a:off x="153554" y="3892080"/>
            <a:ext cx="1136850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pukeutumisleikit</a:t>
            </a:r>
            <a:endParaRPr lang="fi-FI" sz="1100" dirty="0"/>
          </a:p>
        </p:txBody>
      </p:sp>
      <p:sp>
        <p:nvSpPr>
          <p:cNvPr id="98" name="Tekstiruutu 97"/>
          <p:cNvSpPr txBox="1"/>
          <p:nvPr/>
        </p:nvSpPr>
        <p:spPr>
          <a:xfrm>
            <a:off x="2200179" y="2950196"/>
            <a:ext cx="79060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i-FI" sz="1100" dirty="0" smtClean="0"/>
              <a:t>hoivaleikki</a:t>
            </a:r>
            <a:endParaRPr lang="fi-FI" sz="1100" dirty="0"/>
          </a:p>
        </p:txBody>
      </p:sp>
      <p:sp>
        <p:nvSpPr>
          <p:cNvPr id="83" name="Tekstiruutu 82"/>
          <p:cNvSpPr txBox="1"/>
          <p:nvPr/>
        </p:nvSpPr>
        <p:spPr>
          <a:xfrm>
            <a:off x="3732309" y="1214513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85" name="Tekstiruutu 84"/>
          <p:cNvSpPr txBox="1"/>
          <p:nvPr/>
        </p:nvSpPr>
        <p:spPr>
          <a:xfrm>
            <a:off x="152408" y="1850537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08" name="Tekstiruutu 107"/>
          <p:cNvSpPr txBox="1"/>
          <p:nvPr/>
        </p:nvSpPr>
        <p:spPr>
          <a:xfrm>
            <a:off x="75487" y="4198887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5" name="Tekstiruutu 114"/>
          <p:cNvSpPr txBox="1"/>
          <p:nvPr/>
        </p:nvSpPr>
        <p:spPr>
          <a:xfrm>
            <a:off x="1011497" y="1439070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6" name="Tekstiruutu 115"/>
          <p:cNvSpPr txBox="1"/>
          <p:nvPr/>
        </p:nvSpPr>
        <p:spPr>
          <a:xfrm>
            <a:off x="80273" y="422052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7" name="Tekstiruutu 116"/>
          <p:cNvSpPr txBox="1"/>
          <p:nvPr/>
        </p:nvSpPr>
        <p:spPr>
          <a:xfrm>
            <a:off x="7039402" y="754473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8" name="Tekstiruutu 117"/>
          <p:cNvSpPr txBox="1"/>
          <p:nvPr/>
        </p:nvSpPr>
        <p:spPr>
          <a:xfrm>
            <a:off x="7316386" y="381747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19" name="Tekstiruutu 118"/>
          <p:cNvSpPr txBox="1"/>
          <p:nvPr/>
        </p:nvSpPr>
        <p:spPr>
          <a:xfrm>
            <a:off x="6829291" y="3757425"/>
            <a:ext cx="66037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0" name="Tekstiruutu 119"/>
          <p:cNvSpPr txBox="1"/>
          <p:nvPr/>
        </p:nvSpPr>
        <p:spPr>
          <a:xfrm>
            <a:off x="7088288" y="6028400"/>
            <a:ext cx="61640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1" name="Tekstiruutu 120"/>
          <p:cNvSpPr txBox="1"/>
          <p:nvPr/>
        </p:nvSpPr>
        <p:spPr>
          <a:xfrm>
            <a:off x="5943823" y="6221526"/>
            <a:ext cx="66037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  <p:sp>
        <p:nvSpPr>
          <p:cNvPr id="123" name="Tekstiruutu 122"/>
          <p:cNvSpPr txBox="1"/>
          <p:nvPr/>
        </p:nvSpPr>
        <p:spPr>
          <a:xfrm>
            <a:off x="5283449" y="5634798"/>
            <a:ext cx="66037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7683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5" b="20540"/>
          <a:stretch/>
        </p:blipFill>
        <p:spPr bwMode="auto">
          <a:xfrm>
            <a:off x="4646448" y="3338503"/>
            <a:ext cx="1797760" cy="173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16585" r="16135" b="19642"/>
          <a:stretch/>
        </p:blipFill>
        <p:spPr bwMode="auto">
          <a:xfrm>
            <a:off x="6406779" y="4098641"/>
            <a:ext cx="2341418" cy="23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7035431" y="4986228"/>
            <a:ext cx="115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/>
              <a:t>TOIMINTA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4784158" y="3950720"/>
            <a:ext cx="15223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b="1" dirty="0" smtClean="0"/>
              <a:t>LAAJA-ALAINEN</a:t>
            </a:r>
          </a:p>
          <a:p>
            <a:pPr algn="ctr"/>
            <a:r>
              <a:rPr lang="fi-FI" sz="1400" b="1" dirty="0" smtClean="0"/>
              <a:t>OSAAMINEN</a:t>
            </a:r>
          </a:p>
          <a:p>
            <a:pPr algn="ctr"/>
            <a:r>
              <a:rPr lang="fi-FI" sz="1400" b="1" dirty="0" smtClean="0"/>
              <a:t>Prosessitavoitteet</a:t>
            </a:r>
            <a:endParaRPr lang="fi-FI" sz="1400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2755945" y="3853933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kstiruutu 18"/>
          <p:cNvSpPr txBox="1"/>
          <p:nvPr/>
        </p:nvSpPr>
        <p:spPr>
          <a:xfrm>
            <a:off x="2755330" y="4101892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Ajattelu ja</a:t>
            </a:r>
          </a:p>
          <a:p>
            <a:pPr algn="ctr"/>
            <a:r>
              <a:rPr lang="fi-FI" sz="1200" b="1" dirty="0" smtClean="0"/>
              <a:t>oppiminen</a:t>
            </a:r>
          </a:p>
        </p:txBody>
      </p:sp>
      <p:pic>
        <p:nvPicPr>
          <p:cNvPr id="20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3651649" y="489607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kstiruutu 20"/>
          <p:cNvSpPr txBox="1"/>
          <p:nvPr/>
        </p:nvSpPr>
        <p:spPr>
          <a:xfrm>
            <a:off x="3298091" y="5071433"/>
            <a:ext cx="1774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Kulttuurinen osaaminen,</a:t>
            </a:r>
          </a:p>
          <a:p>
            <a:pPr algn="ctr"/>
            <a:r>
              <a:rPr lang="fi-FI" sz="1200" b="1" dirty="0" smtClean="0"/>
              <a:t>vuorovaikutus ja ilmaisu</a:t>
            </a:r>
          </a:p>
          <a:p>
            <a:pPr algn="ctr"/>
            <a:endParaRPr lang="fi-FI" sz="1200" dirty="0" smtClean="0"/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5757655" y="2548908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kstiruutu 22"/>
          <p:cNvSpPr txBox="1"/>
          <p:nvPr/>
        </p:nvSpPr>
        <p:spPr>
          <a:xfrm>
            <a:off x="5425630" y="2772433"/>
            <a:ext cx="158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Itsestä huolehtiminen</a:t>
            </a:r>
          </a:p>
          <a:p>
            <a:pPr algn="ctr"/>
            <a:r>
              <a:rPr lang="fi-FI" sz="1200" b="1" dirty="0" smtClean="0"/>
              <a:t>ja arjen taidot</a:t>
            </a:r>
          </a:p>
        </p:txBody>
      </p:sp>
      <p:pic>
        <p:nvPicPr>
          <p:cNvPr id="24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7963198" y="3098044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kstiruutu 24"/>
          <p:cNvSpPr txBox="1"/>
          <p:nvPr/>
        </p:nvSpPr>
        <p:spPr>
          <a:xfrm>
            <a:off x="7801416" y="3300735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Monilukutaito ja</a:t>
            </a:r>
          </a:p>
          <a:p>
            <a:pPr algn="ctr"/>
            <a:r>
              <a:rPr lang="fi-FI" sz="1200" b="1" dirty="0" err="1" smtClean="0"/>
              <a:t>tvt-osaaminen</a:t>
            </a:r>
            <a:endParaRPr lang="fi-FI" sz="1200" b="1" dirty="0" smtClean="0"/>
          </a:p>
        </p:txBody>
      </p:sp>
      <p:pic>
        <p:nvPicPr>
          <p:cNvPr id="26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99" t="11111" r="25384" b="16649"/>
          <a:stretch/>
        </p:blipFill>
        <p:spPr bwMode="auto">
          <a:xfrm>
            <a:off x="3562179" y="2467677"/>
            <a:ext cx="831273" cy="9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kstiruutu 26"/>
          <p:cNvSpPr txBox="1"/>
          <p:nvPr/>
        </p:nvSpPr>
        <p:spPr>
          <a:xfrm>
            <a:off x="3437626" y="2713391"/>
            <a:ext cx="125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 smtClean="0"/>
              <a:t>Osallistuminen</a:t>
            </a:r>
          </a:p>
          <a:p>
            <a:pPr algn="ctr"/>
            <a:r>
              <a:rPr lang="fi-FI" sz="1200" b="1" dirty="0" smtClean="0"/>
              <a:t>ja vaikuttaminen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732">
            <a:off x="6070183" y="5051434"/>
            <a:ext cx="472629" cy="7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kstiruutu 48"/>
          <p:cNvSpPr txBox="1"/>
          <p:nvPr/>
        </p:nvSpPr>
        <p:spPr>
          <a:xfrm>
            <a:off x="1847184" y="190555"/>
            <a:ext cx="51730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100" b="1" dirty="0" smtClean="0"/>
              <a:t>SUUNNITTELE, TOTEUTA, ARVIOI JA KEHITÄ</a:t>
            </a:r>
          </a:p>
          <a:p>
            <a:pPr algn="ctr"/>
            <a:endParaRPr lang="fi-FI" sz="300" b="1" dirty="0"/>
          </a:p>
          <a:p>
            <a:pPr algn="ctr"/>
            <a:r>
              <a:rPr lang="fi-FI" sz="1600" dirty="0" smtClean="0"/>
              <a:t> Kotkan varhaiskasvatus</a:t>
            </a:r>
          </a:p>
          <a:p>
            <a:pPr algn="ctr"/>
            <a:r>
              <a:rPr lang="fi-FI" sz="1200" dirty="0" smtClean="0"/>
              <a:t>(mukaillen Eskelinen &amp; </a:t>
            </a:r>
            <a:r>
              <a:rPr lang="fi-FI" sz="1200" dirty="0" err="1" smtClean="0"/>
              <a:t>Hjelt</a:t>
            </a:r>
            <a:r>
              <a:rPr lang="fi-FI" sz="1200" dirty="0" smtClean="0"/>
              <a:t>, 2016)</a:t>
            </a:r>
            <a:endParaRPr lang="fi-FI" sz="1200" dirty="0"/>
          </a:p>
        </p:txBody>
      </p:sp>
      <p:sp>
        <p:nvSpPr>
          <p:cNvPr id="4" name="Tekstiruutu 3"/>
          <p:cNvSpPr txBox="1"/>
          <p:nvPr/>
        </p:nvSpPr>
        <p:spPr>
          <a:xfrm>
            <a:off x="6673090" y="5343946"/>
            <a:ext cx="1883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400" dirty="0" smtClean="0"/>
              <a:t>esimerkki omaehtoisen</a:t>
            </a:r>
            <a:endParaRPr lang="fi-FI" sz="1400" dirty="0"/>
          </a:p>
          <a:p>
            <a:pPr algn="ctr"/>
            <a:r>
              <a:rPr lang="fi-FI" sz="1400" dirty="0" smtClean="0"/>
              <a:t>leikin näkökulmasta </a:t>
            </a:r>
            <a:endParaRPr lang="fi-FI" sz="1400" dirty="0"/>
          </a:p>
        </p:txBody>
      </p:sp>
      <p:sp>
        <p:nvSpPr>
          <p:cNvPr id="52" name="Tekstiruutu 51"/>
          <p:cNvSpPr txBox="1"/>
          <p:nvPr/>
        </p:nvSpPr>
        <p:spPr>
          <a:xfrm>
            <a:off x="3562179" y="6416726"/>
            <a:ext cx="82426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hyvät tavat</a:t>
            </a:r>
          </a:p>
        </p:txBody>
      </p:sp>
      <p:sp>
        <p:nvSpPr>
          <p:cNvPr id="53" name="Tekstiruutu 52"/>
          <p:cNvSpPr txBox="1"/>
          <p:nvPr/>
        </p:nvSpPr>
        <p:spPr>
          <a:xfrm>
            <a:off x="514091" y="3486088"/>
            <a:ext cx="932218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/>
              <a:t>i</a:t>
            </a:r>
            <a:r>
              <a:rPr lang="fi-FI" sz="1100" dirty="0" smtClean="0"/>
              <a:t>hmettely ja</a:t>
            </a:r>
          </a:p>
          <a:p>
            <a:pPr algn="ctr"/>
            <a:r>
              <a:rPr lang="fi-FI" sz="1100" dirty="0" smtClean="0"/>
              <a:t>oivaltaminen</a:t>
            </a:r>
          </a:p>
        </p:txBody>
      </p:sp>
      <p:sp>
        <p:nvSpPr>
          <p:cNvPr id="54" name="Tekstiruutu 53"/>
          <p:cNvSpPr txBox="1"/>
          <p:nvPr/>
        </p:nvSpPr>
        <p:spPr>
          <a:xfrm>
            <a:off x="907404" y="2121429"/>
            <a:ext cx="906017" cy="6001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yhteisen</a:t>
            </a:r>
          </a:p>
          <a:p>
            <a:pPr algn="ctr"/>
            <a:r>
              <a:rPr lang="fi-FI" sz="1100" dirty="0" smtClean="0"/>
              <a:t>kokemuksen</a:t>
            </a:r>
          </a:p>
          <a:p>
            <a:pPr algn="ctr"/>
            <a:r>
              <a:rPr lang="fi-FI" sz="1100" dirty="0" smtClean="0"/>
              <a:t>jakaminen</a:t>
            </a:r>
          </a:p>
        </p:txBody>
      </p:sp>
      <p:sp>
        <p:nvSpPr>
          <p:cNvPr id="56" name="Tekstiruutu 55"/>
          <p:cNvSpPr txBox="1"/>
          <p:nvPr/>
        </p:nvSpPr>
        <p:spPr>
          <a:xfrm>
            <a:off x="1779458" y="999070"/>
            <a:ext cx="1141658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palaute kaverilta</a:t>
            </a:r>
          </a:p>
          <a:p>
            <a:pPr algn="ctr"/>
            <a:r>
              <a:rPr lang="fi-FI" sz="1100" dirty="0" smtClean="0"/>
              <a:t>tai aikuiselta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4665766" y="6262950"/>
            <a:ext cx="962123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kaveriin </a:t>
            </a:r>
          </a:p>
          <a:p>
            <a:pPr algn="ctr"/>
            <a:r>
              <a:rPr lang="fi-FI" sz="1100" dirty="0" smtClean="0"/>
              <a:t>tutustuminen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3723142" y="5867166"/>
            <a:ext cx="811441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ristiriitojen</a:t>
            </a:r>
          </a:p>
          <a:p>
            <a:pPr algn="ctr"/>
            <a:r>
              <a:rPr lang="fi-FI" sz="1100" dirty="0" smtClean="0"/>
              <a:t>ratkaisu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4678967" y="5723299"/>
            <a:ext cx="962123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perinteisiin</a:t>
            </a:r>
          </a:p>
          <a:p>
            <a:pPr algn="ctr"/>
            <a:r>
              <a:rPr lang="fi-FI" sz="1100" dirty="0" smtClean="0"/>
              <a:t>tutustuminen</a:t>
            </a:r>
          </a:p>
        </p:txBody>
      </p:sp>
      <p:sp>
        <p:nvSpPr>
          <p:cNvPr id="31" name="Tekstiruutu 30"/>
          <p:cNvSpPr txBox="1"/>
          <p:nvPr/>
        </p:nvSpPr>
        <p:spPr>
          <a:xfrm>
            <a:off x="2538613" y="5586959"/>
            <a:ext cx="1135247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toisen </a:t>
            </a:r>
            <a:r>
              <a:rPr lang="fi-FI" sz="1100" dirty="0" err="1" smtClean="0"/>
              <a:t>kuunteluc</a:t>
            </a:r>
            <a:endParaRPr lang="fi-FI" sz="1100" dirty="0" smtClean="0"/>
          </a:p>
        </p:txBody>
      </p:sp>
      <p:sp>
        <p:nvSpPr>
          <p:cNvPr id="32" name="Tekstiruutu 31"/>
          <p:cNvSpPr txBox="1"/>
          <p:nvPr/>
        </p:nvSpPr>
        <p:spPr>
          <a:xfrm>
            <a:off x="1446308" y="5156861"/>
            <a:ext cx="558343" cy="247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33" name="Tekstiruutu 32"/>
          <p:cNvSpPr txBox="1"/>
          <p:nvPr/>
        </p:nvSpPr>
        <p:spPr>
          <a:xfrm>
            <a:off x="1554064" y="3701531"/>
            <a:ext cx="117051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kokeilujen kautta</a:t>
            </a:r>
          </a:p>
          <a:p>
            <a:pPr algn="ctr"/>
            <a:r>
              <a:rPr lang="fi-FI" sz="1100" dirty="0" smtClean="0"/>
              <a:t>oppiminen</a:t>
            </a:r>
          </a:p>
        </p:txBody>
      </p:sp>
      <p:sp>
        <p:nvSpPr>
          <p:cNvPr id="34" name="Tekstiruutu 33"/>
          <p:cNvSpPr txBox="1"/>
          <p:nvPr/>
        </p:nvSpPr>
        <p:spPr>
          <a:xfrm>
            <a:off x="1470692" y="4216861"/>
            <a:ext cx="106792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kannustaminen</a:t>
            </a:r>
          </a:p>
        </p:txBody>
      </p:sp>
      <p:sp>
        <p:nvSpPr>
          <p:cNvPr id="35" name="Tekstiruutu 34"/>
          <p:cNvSpPr txBox="1"/>
          <p:nvPr/>
        </p:nvSpPr>
        <p:spPr>
          <a:xfrm>
            <a:off x="363170" y="3988836"/>
            <a:ext cx="960519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ympäristön</a:t>
            </a:r>
          </a:p>
          <a:p>
            <a:pPr algn="ctr"/>
            <a:r>
              <a:rPr lang="fi-FI" sz="1100" dirty="0" smtClean="0"/>
              <a:t>jäsentäminen</a:t>
            </a:r>
          </a:p>
        </p:txBody>
      </p:sp>
      <p:sp>
        <p:nvSpPr>
          <p:cNvPr id="36" name="Tekstiruutu 35"/>
          <p:cNvSpPr txBox="1"/>
          <p:nvPr/>
        </p:nvSpPr>
        <p:spPr>
          <a:xfrm>
            <a:off x="682199" y="4563557"/>
            <a:ext cx="87235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mielikuvitus</a:t>
            </a:r>
          </a:p>
        </p:txBody>
      </p:sp>
      <p:sp>
        <p:nvSpPr>
          <p:cNvPr id="37" name="Tekstiruutu 36"/>
          <p:cNvSpPr txBox="1"/>
          <p:nvPr/>
        </p:nvSpPr>
        <p:spPr>
          <a:xfrm>
            <a:off x="1883330" y="1504882"/>
            <a:ext cx="144142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leikkiin vaikuttaminen</a:t>
            </a:r>
          </a:p>
        </p:txBody>
      </p:sp>
      <p:sp>
        <p:nvSpPr>
          <p:cNvPr id="38" name="Tekstiruutu 37"/>
          <p:cNvSpPr txBox="1"/>
          <p:nvPr/>
        </p:nvSpPr>
        <p:spPr>
          <a:xfrm>
            <a:off x="325353" y="1635687"/>
            <a:ext cx="1439817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vuorovaikutustaitojen</a:t>
            </a:r>
          </a:p>
          <a:p>
            <a:pPr algn="ctr"/>
            <a:r>
              <a:rPr lang="fi-FI" sz="1100" dirty="0" smtClean="0"/>
              <a:t>harjoittelu</a:t>
            </a:r>
          </a:p>
        </p:txBody>
      </p:sp>
      <p:sp>
        <p:nvSpPr>
          <p:cNvPr id="39" name="Tekstiruutu 38"/>
          <p:cNvSpPr txBox="1"/>
          <p:nvPr/>
        </p:nvSpPr>
        <p:spPr>
          <a:xfrm>
            <a:off x="2043611" y="1889716"/>
            <a:ext cx="1595309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osallistuminen tai</a:t>
            </a:r>
          </a:p>
          <a:p>
            <a:pPr algn="ctr"/>
            <a:r>
              <a:rPr lang="fi-FI" sz="1100" dirty="0" smtClean="0"/>
              <a:t>osallistumatta oleminen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1932690" y="2467677"/>
            <a:ext cx="1271157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 smtClean="0"/>
              <a:t>kaverin mukaan</a:t>
            </a:r>
          </a:p>
          <a:p>
            <a:pPr algn="ctr"/>
            <a:r>
              <a:rPr lang="fi-FI" sz="1100" dirty="0" smtClean="0"/>
              <a:t>ottaminen</a:t>
            </a:r>
          </a:p>
        </p:txBody>
      </p:sp>
      <p:sp>
        <p:nvSpPr>
          <p:cNvPr id="41" name="Tekstiruutu 40"/>
          <p:cNvSpPr txBox="1"/>
          <p:nvPr/>
        </p:nvSpPr>
        <p:spPr>
          <a:xfrm>
            <a:off x="323552" y="1280669"/>
            <a:ext cx="1343638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aloitteen tekeminen</a:t>
            </a:r>
          </a:p>
        </p:txBody>
      </p:sp>
      <p:sp>
        <p:nvSpPr>
          <p:cNvPr id="42" name="Tekstiruutu 41"/>
          <p:cNvSpPr txBox="1"/>
          <p:nvPr/>
        </p:nvSpPr>
        <p:spPr>
          <a:xfrm>
            <a:off x="1633523" y="4562221"/>
            <a:ext cx="112242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merkitysten</a:t>
            </a:r>
          </a:p>
          <a:p>
            <a:pPr algn="ctr"/>
            <a:r>
              <a:rPr lang="fi-FI" sz="1100" dirty="0" smtClean="0"/>
              <a:t>muodostaminen</a:t>
            </a:r>
          </a:p>
        </p:txBody>
      </p:sp>
      <p:sp>
        <p:nvSpPr>
          <p:cNvPr id="43" name="Tekstiruutu 42"/>
          <p:cNvSpPr txBox="1"/>
          <p:nvPr/>
        </p:nvSpPr>
        <p:spPr>
          <a:xfrm>
            <a:off x="6444208" y="1851130"/>
            <a:ext cx="696024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kotileikki</a:t>
            </a:r>
          </a:p>
        </p:txBody>
      </p:sp>
      <p:sp>
        <p:nvSpPr>
          <p:cNvPr id="44" name="Tekstiruutu 43"/>
          <p:cNvSpPr txBox="1"/>
          <p:nvPr/>
        </p:nvSpPr>
        <p:spPr>
          <a:xfrm>
            <a:off x="4521343" y="1280669"/>
            <a:ext cx="104708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elämäntapojen</a:t>
            </a:r>
          </a:p>
          <a:p>
            <a:pPr algn="ctr"/>
            <a:r>
              <a:rPr lang="fi-FI" sz="1100" dirty="0" smtClean="0"/>
              <a:t>vertailu</a:t>
            </a:r>
          </a:p>
        </p:txBody>
      </p:sp>
      <p:sp>
        <p:nvSpPr>
          <p:cNvPr id="45" name="Tekstiruutu 44"/>
          <p:cNvSpPr txBox="1"/>
          <p:nvPr/>
        </p:nvSpPr>
        <p:spPr>
          <a:xfrm>
            <a:off x="5641090" y="1335605"/>
            <a:ext cx="1330813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auttaminen ja</a:t>
            </a:r>
          </a:p>
          <a:p>
            <a:pPr algn="ctr"/>
            <a:r>
              <a:rPr lang="fi-FI" sz="1100" dirty="0" smtClean="0"/>
              <a:t>autetuksi tuleminen</a:t>
            </a:r>
          </a:p>
        </p:txBody>
      </p:sp>
      <p:sp>
        <p:nvSpPr>
          <p:cNvPr id="46" name="Tekstiruutu 45"/>
          <p:cNvSpPr txBox="1"/>
          <p:nvPr/>
        </p:nvSpPr>
        <p:spPr>
          <a:xfrm>
            <a:off x="4594089" y="1782593"/>
            <a:ext cx="1037486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 smtClean="0"/>
              <a:t>lääkärileikki</a:t>
            </a:r>
          </a:p>
        </p:txBody>
      </p:sp>
      <p:sp>
        <p:nvSpPr>
          <p:cNvPr id="47" name="Tekstiruutu 46"/>
          <p:cNvSpPr txBox="1"/>
          <p:nvPr/>
        </p:nvSpPr>
        <p:spPr>
          <a:xfrm>
            <a:off x="6071856" y="2196068"/>
            <a:ext cx="79060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hoivaleikki</a:t>
            </a:r>
          </a:p>
        </p:txBody>
      </p:sp>
      <p:sp>
        <p:nvSpPr>
          <p:cNvPr id="48" name="Tekstiruutu 47"/>
          <p:cNvSpPr txBox="1"/>
          <p:nvPr/>
        </p:nvSpPr>
        <p:spPr>
          <a:xfrm>
            <a:off x="8451848" y="2721593"/>
            <a:ext cx="54053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media</a:t>
            </a:r>
          </a:p>
        </p:txBody>
      </p:sp>
      <p:sp>
        <p:nvSpPr>
          <p:cNvPr id="50" name="Tekstiruutu 49"/>
          <p:cNvSpPr txBox="1"/>
          <p:nvPr/>
        </p:nvSpPr>
        <p:spPr>
          <a:xfrm>
            <a:off x="7801416" y="904718"/>
            <a:ext cx="108395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digitaalisuuden</a:t>
            </a:r>
          </a:p>
          <a:p>
            <a:pPr algn="ctr"/>
            <a:r>
              <a:rPr lang="fi-FI" sz="1100" dirty="0" smtClean="0"/>
              <a:t>hyödyntäminen</a:t>
            </a:r>
          </a:p>
        </p:txBody>
      </p:sp>
      <p:sp>
        <p:nvSpPr>
          <p:cNvPr id="51" name="Tekstiruutu 50"/>
          <p:cNvSpPr txBox="1"/>
          <p:nvPr/>
        </p:nvSpPr>
        <p:spPr>
          <a:xfrm>
            <a:off x="7771278" y="1448947"/>
            <a:ext cx="1146468" cy="6001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tekstiympäristön</a:t>
            </a:r>
            <a:endParaRPr lang="fi-FI" sz="1100" dirty="0"/>
          </a:p>
          <a:p>
            <a:pPr algn="ctr"/>
            <a:r>
              <a:rPr lang="fi-FI" sz="1100" dirty="0" smtClean="0"/>
              <a:t>tuottaminen</a:t>
            </a:r>
          </a:p>
          <a:p>
            <a:pPr algn="ctr"/>
            <a:r>
              <a:rPr lang="fi-FI" sz="1100" dirty="0" smtClean="0"/>
              <a:t>ja tulkinta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7567989" y="2149745"/>
            <a:ext cx="1468672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leikin sääntömaailman</a:t>
            </a:r>
          </a:p>
          <a:p>
            <a:pPr algn="ctr"/>
            <a:r>
              <a:rPr lang="fi-FI" sz="1100" dirty="0" smtClean="0"/>
              <a:t>luominen ja tarkastelu</a:t>
            </a:r>
          </a:p>
        </p:txBody>
      </p:sp>
      <p:sp>
        <p:nvSpPr>
          <p:cNvPr id="58" name="Tekstiruutu 57"/>
          <p:cNvSpPr txBox="1"/>
          <p:nvPr/>
        </p:nvSpPr>
        <p:spPr>
          <a:xfrm>
            <a:off x="7476023" y="2647744"/>
            <a:ext cx="90281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nimeäminen</a:t>
            </a:r>
          </a:p>
        </p:txBody>
      </p:sp>
      <p:sp>
        <p:nvSpPr>
          <p:cNvPr id="62" name="Tekstiruutu 61"/>
          <p:cNvSpPr txBox="1"/>
          <p:nvPr/>
        </p:nvSpPr>
        <p:spPr>
          <a:xfrm>
            <a:off x="5724118" y="1851130"/>
            <a:ext cx="676825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 smtClean="0"/>
              <a:t>kierrätys</a:t>
            </a:r>
          </a:p>
        </p:txBody>
      </p:sp>
      <p:sp>
        <p:nvSpPr>
          <p:cNvPr id="65" name="Tekstiruutu 64"/>
          <p:cNvSpPr txBox="1"/>
          <p:nvPr/>
        </p:nvSpPr>
        <p:spPr>
          <a:xfrm>
            <a:off x="6039887" y="826138"/>
            <a:ext cx="1097681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 smtClean="0"/>
              <a:t>huomiot turvallisuudesta</a:t>
            </a:r>
          </a:p>
        </p:txBody>
      </p:sp>
      <p:sp>
        <p:nvSpPr>
          <p:cNvPr id="66" name="Tekstiruutu 65"/>
          <p:cNvSpPr txBox="1"/>
          <p:nvPr/>
        </p:nvSpPr>
        <p:spPr>
          <a:xfrm>
            <a:off x="4969928" y="2206067"/>
            <a:ext cx="945281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1100" dirty="0" smtClean="0"/>
              <a:t>myönteisyys</a:t>
            </a:r>
          </a:p>
        </p:txBody>
      </p:sp>
      <p:sp>
        <p:nvSpPr>
          <p:cNvPr id="67" name="Tekstiruutu 66"/>
          <p:cNvSpPr txBox="1"/>
          <p:nvPr/>
        </p:nvSpPr>
        <p:spPr>
          <a:xfrm>
            <a:off x="558598" y="775822"/>
            <a:ext cx="113204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yhteiset säännöt</a:t>
            </a:r>
          </a:p>
          <a:p>
            <a:pPr algn="ctr"/>
            <a:r>
              <a:rPr lang="fi-FI" sz="1100" dirty="0" smtClean="0"/>
              <a:t>ja sopimukset</a:t>
            </a:r>
          </a:p>
        </p:txBody>
      </p:sp>
      <p:sp>
        <p:nvSpPr>
          <p:cNvPr id="68" name="Tekstiruutu 67"/>
          <p:cNvSpPr txBox="1"/>
          <p:nvPr/>
        </p:nvSpPr>
        <p:spPr>
          <a:xfrm>
            <a:off x="2238326" y="6250994"/>
            <a:ext cx="1083950" cy="43088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vahvuuksien</a:t>
            </a:r>
          </a:p>
          <a:p>
            <a:pPr algn="ctr"/>
            <a:r>
              <a:rPr lang="fi-FI" sz="1100" dirty="0" smtClean="0"/>
              <a:t>hyödyntäminen</a:t>
            </a:r>
          </a:p>
        </p:txBody>
      </p:sp>
      <p:sp>
        <p:nvSpPr>
          <p:cNvPr id="69" name="Tekstiruutu 68"/>
          <p:cNvSpPr txBox="1"/>
          <p:nvPr/>
        </p:nvSpPr>
        <p:spPr>
          <a:xfrm>
            <a:off x="2737768" y="5951804"/>
            <a:ext cx="881973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ystävällisyys</a:t>
            </a:r>
          </a:p>
        </p:txBody>
      </p:sp>
      <p:sp>
        <p:nvSpPr>
          <p:cNvPr id="70" name="Tekstiruutu 69"/>
          <p:cNvSpPr txBox="1"/>
          <p:nvPr/>
        </p:nvSpPr>
        <p:spPr>
          <a:xfrm>
            <a:off x="1823378" y="5915771"/>
            <a:ext cx="657579" cy="2340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1" name="Tekstiruutu 70"/>
          <p:cNvSpPr txBox="1"/>
          <p:nvPr/>
        </p:nvSpPr>
        <p:spPr>
          <a:xfrm>
            <a:off x="5724118" y="5944527"/>
            <a:ext cx="746399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2" name="Tekstiruutu 71"/>
          <p:cNvSpPr txBox="1"/>
          <p:nvPr/>
        </p:nvSpPr>
        <p:spPr>
          <a:xfrm>
            <a:off x="5842829" y="6360446"/>
            <a:ext cx="749881" cy="3741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3" name="Tekstiruutu 72"/>
          <p:cNvSpPr txBox="1"/>
          <p:nvPr/>
        </p:nvSpPr>
        <p:spPr>
          <a:xfrm>
            <a:off x="573809" y="4969778"/>
            <a:ext cx="749880" cy="31082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4" name="Tekstiruutu 73"/>
          <p:cNvSpPr txBox="1"/>
          <p:nvPr/>
        </p:nvSpPr>
        <p:spPr>
          <a:xfrm>
            <a:off x="1667190" y="3355283"/>
            <a:ext cx="630302" cy="26161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100" dirty="0" smtClean="0"/>
              <a:t>luovuus</a:t>
            </a:r>
          </a:p>
        </p:txBody>
      </p:sp>
      <p:sp>
        <p:nvSpPr>
          <p:cNvPr id="75" name="Tekstiruutu 74"/>
          <p:cNvSpPr txBox="1"/>
          <p:nvPr/>
        </p:nvSpPr>
        <p:spPr>
          <a:xfrm>
            <a:off x="124437" y="2136376"/>
            <a:ext cx="708464" cy="4009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6" name="Tekstiruutu 75"/>
          <p:cNvSpPr txBox="1"/>
          <p:nvPr/>
        </p:nvSpPr>
        <p:spPr>
          <a:xfrm>
            <a:off x="186843" y="2661479"/>
            <a:ext cx="657579" cy="2340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7" name="Tekstiruutu 76"/>
          <p:cNvSpPr txBox="1"/>
          <p:nvPr/>
        </p:nvSpPr>
        <p:spPr>
          <a:xfrm>
            <a:off x="249825" y="472044"/>
            <a:ext cx="657579" cy="20049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63" name="Tekstiruutu 62"/>
          <p:cNvSpPr txBox="1"/>
          <p:nvPr/>
        </p:nvSpPr>
        <p:spPr>
          <a:xfrm>
            <a:off x="7522244" y="525336"/>
            <a:ext cx="558343" cy="247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64" name="Tekstiruutu 63"/>
          <p:cNvSpPr txBox="1"/>
          <p:nvPr/>
        </p:nvSpPr>
        <p:spPr>
          <a:xfrm>
            <a:off x="8267437" y="484942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8" name="Tekstiruutu 77"/>
          <p:cNvSpPr txBox="1"/>
          <p:nvPr/>
        </p:nvSpPr>
        <p:spPr>
          <a:xfrm>
            <a:off x="3732309" y="1214513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  <p:sp>
        <p:nvSpPr>
          <p:cNvPr id="79" name="Tekstiruutu 78"/>
          <p:cNvSpPr txBox="1"/>
          <p:nvPr/>
        </p:nvSpPr>
        <p:spPr>
          <a:xfrm>
            <a:off x="4209863" y="2154417"/>
            <a:ext cx="650309" cy="30377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i-FI" sz="1100" dirty="0" smtClean="0"/>
          </a:p>
        </p:txBody>
      </p:sp>
    </p:spTree>
    <p:extLst>
      <p:ext uri="{BB962C8B-B14F-4D97-AF65-F5344CB8AC3E}">
        <p14:creationId xmlns:p14="http://schemas.microsoft.com/office/powerpoint/2010/main" val="146526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ti" ma:contentTypeID="0x010100AA08B6C20633446DB7C637F08F23358C00D1CC8AC89089415292A9D2C309C61E86006C029077BFCF2F479DE4C9A0BA8B3820" ma:contentTypeVersion="13" ma:contentTypeDescription="AreenaIntra dokumentti" ma:contentTypeScope="" ma:versionID="0c17a77bb3808c0f98a4645b5106c52b">
  <xsd:schema xmlns:xsd="http://www.w3.org/2001/XMLSchema" xmlns:xs="http://www.w3.org/2001/XMLSchema" xmlns:p="http://schemas.microsoft.com/office/2006/metadata/properties" xmlns:ns2="4725239e-b194-4e4b-9e5d-d7784311bef1" targetNamespace="http://schemas.microsoft.com/office/2006/metadata/properties" ma:root="true" ma:fieldsID="fe1fe6cdfddaac84caa87306114197f3" ns2:_="">
    <xsd:import namespace="4725239e-b194-4e4b-9e5d-d7784311bef1"/>
    <xsd:element name="properties">
      <xsd:complexType>
        <xsd:sequence>
          <xsd:element name="documentManagement">
            <xsd:complexType>
              <xsd:all>
                <xsd:element ref="ns2:Nosto" minOccurs="0"/>
                <xsd:element ref="ns2:h69d9177441543c79f0d0d4433bc13ac" minOccurs="0"/>
                <xsd:element ref="ns2:TaxCatchAll" minOccurs="0"/>
                <xsd:element ref="ns2:n547a2840f4c4908bae3582247e377a1" minOccurs="0"/>
                <xsd:element ref="ns2:c93af028e68b4ec18d46cb24ea894b48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5239e-b194-4e4b-9e5d-d7784311bef1" elementFormDefault="qualified">
    <xsd:import namespace="http://schemas.microsoft.com/office/2006/documentManagement/types"/>
    <xsd:import namespace="http://schemas.microsoft.com/office/infopath/2007/PartnerControls"/>
    <xsd:element name="Nosto" ma:index="11" nillable="true" ma:displayName="Nosto Aineistopankkiin" ma:default="0" ma:description="Rasti ruutuun jos haluat nostaa ko. dokumentin Aineistopankkiin. Tiedosto sijoittuu antamiesi &quot;dokumenttityyppi&quot;- ja &quot;toiminto&quot; -tietojen perusteella." ma:internalName="Nosto" ma:readOnly="false">
      <xsd:simpleType>
        <xsd:restriction base="dms:Boolean"/>
      </xsd:simpleType>
    </xsd:element>
    <xsd:element name="h69d9177441543c79f0d0d4433bc13ac" ma:index="12" ma:taxonomy="true" ma:internalName="h69d9177441543c79f0d0d4433bc13ac" ma:taxonomyFieldName="AreenaIntraDokumenttityyppi" ma:displayName="Dokumenttityyppi" ma:default="" ma:fieldId="{169d9177-4415-43c7-9f0d-0d4433bc13ac}" ma:sspId="87a157ef-df45-4397-8789-e4454cfc2da5" ma:termSetId="9860e4b5-3b48-4598-ab0d-df731de908d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description="" ma:hidden="true" ma:list="{9e587972-826e-45c0-a197-bb903696fc62}" ma:internalName="TaxCatchAll" ma:showField="CatchAllData" ma:web="4725239e-b194-4e4b-9e5d-d7784311be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547a2840f4c4908bae3582247e377a1" ma:index="14" nillable="true" ma:taxonomy="true" ma:internalName="n547a2840f4c4908bae3582247e377a1" ma:taxonomyFieldName="AreenaIntraYritys" ma:displayName="Toiminto" ma:readOnly="false" ma:default="" ma:fieldId="{7547a284-0f4c-4908-bae3-582247e377a1}" ma:sspId="87a157ef-df45-4397-8789-e4454cfc2da5" ma:termSetId="4c8fb4a8-b06e-42c0-b7d7-9ce71e54f83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93af028e68b4ec18d46cb24ea894b48" ma:index="15" nillable="true" ma:taxonomy="true" ma:internalName="c93af028e68b4ec18d46cb24ea894b48" ma:taxonomyFieldName="AreenaIntraAjankohta" ma:displayName="Ajankohta" ma:default="" ma:fieldId="{c93af028-e68b-4ec1-8d46-cb24ea894b48}" ma:sspId="87a157ef-df45-4397-8789-e4454cfc2da5" ma:termSetId="ef15eb77-f020-486f-902b-ad8567c6483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69d9177441543c79f0d0d4433bc13ac xmlns="4725239e-b194-4e4b-9e5d-d7784311be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suunnitelma</TermName>
          <TermId xmlns="http://schemas.microsoft.com/office/infopath/2007/PartnerControls">ec24dcf8-a1ab-423d-8022-77adc80d30b4</TermId>
        </TermInfo>
      </Terms>
    </h69d9177441543c79f0d0d4433bc13ac>
    <c93af028e68b4ec18d46cb24ea894b48 xmlns="4725239e-b194-4e4b-9e5d-d7784311bef1">
      <Terms xmlns="http://schemas.microsoft.com/office/infopath/2007/PartnerControls"/>
    </c93af028e68b4ec18d46cb24ea894b48>
    <Nosto xmlns="4725239e-b194-4e4b-9e5d-d7784311bef1">false</Nosto>
    <TaxCatchAll xmlns="4725239e-b194-4e4b-9e5d-d7784311bef1">
      <Value>18</Value>
    </TaxCatchAll>
    <n547a2840f4c4908bae3582247e377a1 xmlns="4725239e-b194-4e4b-9e5d-d7784311bef1">
      <Terms xmlns="http://schemas.microsoft.com/office/infopath/2007/PartnerControls"/>
    </n547a2840f4c4908bae3582247e377a1>
  </documentManagement>
</p:properties>
</file>

<file path=customXml/itemProps1.xml><?xml version="1.0" encoding="utf-8"?>
<ds:datastoreItem xmlns:ds="http://schemas.openxmlformats.org/officeDocument/2006/customXml" ds:itemID="{0FA553C6-4936-402F-A280-27E9C4A96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25239e-b194-4e4b-9e5d-d7784311be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BA86A6-6537-4D14-8A81-C8988CE9B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D950E1-7C20-4291-B691-CD7F922EEB46}">
  <ds:schemaRefs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4725239e-b194-4e4b-9e5d-d7784311be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431</Words>
  <Application>Microsoft Office PowerPoint</Application>
  <PresentationFormat>Näytössä katseltava diaesitys (4:3)</PresentationFormat>
  <Paragraphs>239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Kääpä Tiina</dc:creator>
  <cp:lastModifiedBy>Kääpä Tiina</cp:lastModifiedBy>
  <cp:revision>48</cp:revision>
  <dcterms:created xsi:type="dcterms:W3CDTF">2017-03-29T12:04:37Z</dcterms:created>
  <dcterms:modified xsi:type="dcterms:W3CDTF">2017-08-22T07:19:09Z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0x010100AA08B6C20633446DB7C637F08F23358C00D1CC8AC89089415292A9D2C309C61E86006C029077BFCF2F479DE4C9A0BA8B3820</vt:lpwstr>
  </property>
  <property fmtid="{D5CDD505-2E9C-101B-9397-08002B2CF9AE}" pid="3" name="AreenaIntraAjankohta">
    <vt:lpwstr/>
  </property>
  <property fmtid="{D5CDD505-2E9C-101B-9397-08002B2CF9AE}" pid="4" name="AreenaIntraYritys">
    <vt:lpwstr/>
  </property>
  <property fmtid="{D5CDD505-2E9C-101B-9397-08002B2CF9AE}" pid="5" name="AreenaIntraDokumenttityyppi">
    <vt:lpwstr>18;#suunnitelma|ec24dcf8-a1ab-423d-8022-77adc80d30b4</vt:lpwstr>
  </property>
</Properties>
</file>