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4"/>
  </p:sldMasterIdLst>
  <p:sldIdLst>
    <p:sldId id="262" r:id="rId5"/>
    <p:sldId id="275" r:id="rId6"/>
    <p:sldId id="308" r:id="rId7"/>
    <p:sldId id="309" r:id="rId8"/>
    <p:sldId id="298" r:id="rId9"/>
    <p:sldId id="312" r:id="rId10"/>
    <p:sldId id="313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C8"/>
    <a:srgbClr val="CC5B59"/>
    <a:srgbClr val="1C763E"/>
    <a:srgbClr val="FFCD2D"/>
    <a:srgbClr val="3CEA6A"/>
    <a:srgbClr val="6CBA70"/>
    <a:srgbClr val="84C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6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85971" y="3356228"/>
            <a:ext cx="6585819" cy="134001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1" spc="800" baseline="0"/>
            </a:lvl1pPr>
          </a:lstStyle>
          <a:p>
            <a:r>
              <a:rPr lang="en-US" dirty="0" err="1"/>
              <a:t>Otsikko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(vaalea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236" y="528159"/>
            <a:ext cx="6331164" cy="1128363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 dirty="0" err="1"/>
              <a:t>Otsikko,koko</a:t>
            </a:r>
            <a:r>
              <a:rPr lang="fi-FI" dirty="0"/>
              <a:t> 40, keskitetty</a:t>
            </a:r>
            <a:endParaRPr lang="en-US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714B42E-2856-B842-80EC-1CB21E8A6F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 flipH="1">
            <a:off x="806236" y="2103829"/>
            <a:ext cx="6399212" cy="3142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Leipäteksti, kokosuositus 24</a:t>
            </a:r>
          </a:p>
        </p:txBody>
      </p:sp>
    </p:spTree>
    <p:extLst>
      <p:ext uri="{BB962C8B-B14F-4D97-AF65-F5344CB8AC3E}">
        <p14:creationId xmlns:p14="http://schemas.microsoft.com/office/powerpoint/2010/main" val="2097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sisältö ja kuva(vaalea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236" y="528159"/>
            <a:ext cx="6331164" cy="1128363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 dirty="0" err="1"/>
              <a:t>Otsikko,koko</a:t>
            </a:r>
            <a:r>
              <a:rPr lang="fi-FI" dirty="0"/>
              <a:t> 40, keskitetty</a:t>
            </a:r>
            <a:endParaRPr lang="en-US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714B42E-2856-B842-80EC-1CB21E8A6F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 flipH="1">
            <a:off x="806236" y="2103829"/>
            <a:ext cx="3315190" cy="3142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Leipäteksti, kokosuositus 24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B0FB5B90-9CF2-5C4F-95D5-131F1B62E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8639" y="2103829"/>
            <a:ext cx="3802752" cy="3142928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01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B0FB5B90-9CF2-5C4F-95D5-131F1B62ED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2365" y="1166191"/>
            <a:ext cx="6228522" cy="3922644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45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(vaaleampi sinin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236" y="1429859"/>
            <a:ext cx="7633742" cy="1128363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Otsikko,koko</a:t>
            </a:r>
            <a:r>
              <a:rPr lang="fi-FI" dirty="0"/>
              <a:t> 40, keskitetty</a:t>
            </a:r>
            <a:endParaRPr lang="en-US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714B42E-2856-B842-80EC-1CB21E8A6F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 flipH="1">
            <a:off x="2040766" y="2730500"/>
            <a:ext cx="6399212" cy="249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Leipäteksti, kokosuositus 24</a:t>
            </a:r>
          </a:p>
        </p:txBody>
      </p:sp>
    </p:spTree>
    <p:extLst>
      <p:ext uri="{BB962C8B-B14F-4D97-AF65-F5344CB8AC3E}">
        <p14:creationId xmlns:p14="http://schemas.microsoft.com/office/powerpoint/2010/main" val="33840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(tumma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236" y="528159"/>
            <a:ext cx="6331164" cy="1128363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Otsikko,koko</a:t>
            </a:r>
            <a:r>
              <a:rPr lang="fi-FI" dirty="0"/>
              <a:t> 40, keskitetty</a:t>
            </a:r>
            <a:endParaRPr lang="en-US" dirty="0"/>
          </a:p>
        </p:txBody>
      </p:sp>
      <p:sp>
        <p:nvSpPr>
          <p:cNvPr id="12" name="Sisällön paikkamerkki 11">
            <a:extLst>
              <a:ext uri="{FF2B5EF4-FFF2-40B4-BE49-F238E27FC236}">
                <a16:creationId xmlns:a16="http://schemas.microsoft.com/office/drawing/2014/main" id="{E714B42E-2856-B842-80EC-1CB21E8A6F5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 flipH="1">
            <a:off x="806236" y="2103829"/>
            <a:ext cx="6331164" cy="3142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Leipäteksti, kokosuositus 24</a:t>
            </a:r>
          </a:p>
        </p:txBody>
      </p:sp>
    </p:spTree>
    <p:extLst>
      <p:ext uri="{BB962C8B-B14F-4D97-AF65-F5344CB8AC3E}">
        <p14:creationId xmlns:p14="http://schemas.microsoft.com/office/powerpoint/2010/main" val="15790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A1F53A-7801-8344-8E65-BAFCD3B0D7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5549900"/>
            <a:ext cx="4267200" cy="9906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217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B65E0-40B4-4DD3-AF13-6A34E420B4DA}" type="datetimeFigureOut">
              <a:rPr lang="fi-FI" smtClean="0"/>
              <a:t>2.12.2019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CDEA-8E1F-4CD9-B222-8A90835D210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57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on paikkamerkki 12">
            <a:extLst>
              <a:ext uri="{FF2B5EF4-FFF2-40B4-BE49-F238E27FC236}">
                <a16:creationId xmlns:a16="http://schemas.microsoft.com/office/drawing/2014/main" id="{CE2D1D9F-80CC-914F-9AC6-B082C2FF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3" y="35086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44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15" r:id="rId3"/>
    <p:sldLayoutId id="2147483716" r:id="rId4"/>
    <p:sldLayoutId id="2147483714" r:id="rId5"/>
    <p:sldLayoutId id="2147483713" r:id="rId6"/>
    <p:sldLayoutId id="2147483712" r:id="rId7"/>
    <p:sldLayoutId id="2147483717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94" userDrawn="1">
          <p15:clr>
            <a:srgbClr val="F26B43"/>
          </p15:clr>
        </p15:guide>
        <p15:guide id="2" pos="5400" userDrawn="1">
          <p15:clr>
            <a:srgbClr val="F26B43"/>
          </p15:clr>
        </p15:guide>
        <p15:guide id="3" orient="horz" pos="4008" userDrawn="1">
          <p15:clr>
            <a:srgbClr val="F26B43"/>
          </p15:clr>
        </p15:guide>
        <p15:guide id="4" orient="horz" pos="1440" userDrawn="1">
          <p15:clr>
            <a:srgbClr val="F26B43"/>
          </p15:clr>
        </p15:guide>
        <p15:guide id="5" orient="horz" pos="3720" userDrawn="1">
          <p15:clr>
            <a:srgbClr val="F26B43"/>
          </p15:clr>
        </p15:guide>
        <p15:guide id="6" orient="horz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hyperlink" Target="https://peda.net/kotka/luontokoulu-haili" TargetMode="External"/><Relationship Id="rId12" Type="http://schemas.openxmlformats.org/officeDocument/2006/relationships/image" Target="../media/image13.png"/><Relationship Id="rId2" Type="http://schemas.openxmlformats.org/officeDocument/2006/relationships/hyperlink" Target="https://peda.net/kotka/varhaiskasvatus/k/iof/dm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hyperlink" Target="https://peda.net/kotka/varhaiskasvatus/k/iof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2.JPG"/><Relationship Id="rId4" Type="http://schemas.openxmlformats.org/officeDocument/2006/relationships/hyperlink" Target="https://peda.net/kotka/varhaiskasvatus/digi" TargetMode="External"/><Relationship Id="rId9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peda.net/kotka/varhaiskasvatus/k/iof/pilottip%C3%A4iv%C3%A4kodit/rauhala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da.net/kotka/varhaiskasvatus/k/iof/pilottip&#228;iv&#228;kodit/lankila" TargetMode="Externa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hyperlink" Target="https://peda.net/kotka/varhaiskasvatus/k/iof/pilottip&#228;iv&#228;kodit/kotil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195367347481739266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open?id=1NxVFGJUkG1J3dCeIjQbKmbP-aFJPTcy-" TargetMode="External"/><Relationship Id="rId5" Type="http://schemas.openxmlformats.org/officeDocument/2006/relationships/hyperlink" Target="https://drive.google.com/file/d/11SLwSHWYsptMHi6Lb17gkHhJ-bOO8yOK/view?ts=5cadea51" TargetMode="External"/><Relationship Id="rId4" Type="http://schemas.openxmlformats.org/officeDocument/2006/relationships/hyperlink" Target="https://peda.net/kotka/varhaiskasvatus/k/iof/tlk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thinglink.com/scene/1176832111307390977" TargetMode="External"/><Relationship Id="rId7" Type="http://schemas.openxmlformats.org/officeDocument/2006/relationships/hyperlink" Target="https://www.thinglink.com/scene/1190982547476054019" TargetMode="External"/><Relationship Id="rId2" Type="http://schemas.openxmlformats.org/officeDocument/2006/relationships/hyperlink" Target="https://www.thinglink.com/scene/11873712443878277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inglink.com/scene/1172485039330426883" TargetMode="External"/><Relationship Id="rId5" Type="http://schemas.openxmlformats.org/officeDocument/2006/relationships/hyperlink" Target="https://www.thinglink.com/scene/1172485512821211139" TargetMode="External"/><Relationship Id="rId4" Type="http://schemas.openxmlformats.org/officeDocument/2006/relationships/hyperlink" Target="https://www.thinglink.com/scene/118439026634208051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eda.net/kotka/varhaiskasvatus/digi/mediapajat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035D5B-EA57-0B44-BD11-678B797BA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551" y="4152481"/>
            <a:ext cx="7196579" cy="1224398"/>
          </a:xfrm>
        </p:spPr>
        <p:txBody>
          <a:bodyPr/>
          <a:lstStyle/>
          <a:p>
            <a:r>
              <a:rPr lang="fi-FI" sz="4800" dirty="0" smtClean="0"/>
              <a:t>yksityiset päiväkodit</a:t>
            </a:r>
            <a:br>
              <a:rPr lang="fi-FI" sz="4800" dirty="0" smtClean="0"/>
            </a:br>
            <a:r>
              <a:rPr lang="fi-FI" sz="3200" dirty="0" smtClean="0"/>
              <a:t>joulukuu 2019</a:t>
            </a:r>
            <a:r>
              <a:rPr lang="fi-FI" sz="4400" dirty="0" smtClean="0"/>
              <a:t/>
            </a:r>
            <a:br>
              <a:rPr lang="fi-FI" sz="4400" dirty="0" smtClean="0"/>
            </a:br>
            <a:endParaRPr lang="fi-FI" sz="4400" dirty="0"/>
          </a:p>
        </p:txBody>
      </p:sp>
      <p:pic>
        <p:nvPicPr>
          <p:cNvPr id="3" name="Kuva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289" t="2309" r="5635" b="4201"/>
          <a:stretch/>
        </p:blipFill>
        <p:spPr>
          <a:xfrm>
            <a:off x="935213" y="828197"/>
            <a:ext cx="2419046" cy="2332652"/>
          </a:xfrm>
          <a:prstGeom prst="ellipse">
            <a:avLst/>
          </a:prstGeom>
        </p:spPr>
      </p:pic>
      <p:pic>
        <p:nvPicPr>
          <p:cNvPr id="4" name="Kuva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244" y="1592120"/>
            <a:ext cx="969771" cy="96977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46" y="488242"/>
            <a:ext cx="1266921" cy="1103878"/>
          </a:xfrm>
          <a:prstGeom prst="rect">
            <a:avLst/>
          </a:prstGeom>
        </p:spPr>
      </p:pic>
      <p:pic>
        <p:nvPicPr>
          <p:cNvPr id="6" name="Kuva 5">
            <a:hlinkClick r:id="rId7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 r="788" b="17697"/>
          <a:stretch/>
        </p:blipFill>
        <p:spPr>
          <a:xfrm>
            <a:off x="6226839" y="1718495"/>
            <a:ext cx="1157222" cy="760642"/>
          </a:xfrm>
          <a:prstGeom prst="rect">
            <a:avLst/>
          </a:prstGeom>
        </p:spPr>
      </p:pic>
      <p:pic>
        <p:nvPicPr>
          <p:cNvPr id="1026" name="Picture 2" descr="https://www.oph.fi/download/182293_OPH_Su_Ru_pysty_RG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30" y="515059"/>
            <a:ext cx="1236240" cy="87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orakulmio 6"/>
          <p:cNvSpPr/>
          <p:nvPr/>
        </p:nvSpPr>
        <p:spPr>
          <a:xfrm>
            <a:off x="4971885" y="6368511"/>
            <a:ext cx="1254954" cy="15737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Tiina Kääpä</a:t>
            </a:r>
            <a:endParaRPr lang="fi-FI" sz="1400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7" t="25031" r="43091" b="35050"/>
          <a:stretch/>
        </p:blipFill>
        <p:spPr>
          <a:xfrm>
            <a:off x="7831599" y="2688042"/>
            <a:ext cx="868416" cy="826697"/>
          </a:xfrm>
          <a:prstGeom prst="rect">
            <a:avLst/>
          </a:prstGeom>
        </p:spPr>
      </p:pic>
      <p:pic>
        <p:nvPicPr>
          <p:cNvPr id="10" name="Kuva 9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7188" y="2823062"/>
            <a:ext cx="1637804" cy="4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87795" y="737108"/>
            <a:ext cx="5338916" cy="571450"/>
          </a:xfrm>
        </p:spPr>
        <p:txBody>
          <a:bodyPr>
            <a:noAutofit/>
          </a:bodyPr>
          <a:lstStyle/>
          <a:p>
            <a:pPr algn="l"/>
            <a:r>
              <a:rPr lang="fi-FI" sz="2400" dirty="0" smtClean="0"/>
              <a:t>opetushallitukselta avustus </a:t>
            </a:r>
            <a:r>
              <a:rPr lang="fi-FI" sz="2400" cap="none" dirty="0" smtClean="0"/>
              <a:t>innovatiivisten </a:t>
            </a:r>
            <a:r>
              <a:rPr lang="fi-FI" sz="2400" cap="none" dirty="0" err="1" smtClean="0"/>
              <a:t>oppimis</a:t>
            </a:r>
            <a:r>
              <a:rPr lang="fi-FI" sz="2400" cap="none" dirty="0" smtClean="0"/>
              <a:t>-ympäristöjen kehittämiseen </a:t>
            </a:r>
            <a:endParaRPr lang="fi-FI" sz="2400" cap="none" dirty="0"/>
          </a:p>
        </p:txBody>
      </p:sp>
      <p:sp>
        <p:nvSpPr>
          <p:cNvPr id="5" name="Suorakulmio 4"/>
          <p:cNvSpPr/>
          <p:nvPr/>
        </p:nvSpPr>
        <p:spPr>
          <a:xfrm>
            <a:off x="647597" y="1927256"/>
            <a:ext cx="4543991" cy="36771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b="1" dirty="0" smtClean="0"/>
          </a:p>
          <a:p>
            <a:pPr marL="176213"/>
            <a:r>
              <a:rPr lang="fi-FI" dirty="0" smtClean="0">
                <a:solidFill>
                  <a:srgbClr val="0083C8"/>
                </a:solidFill>
              </a:rPr>
              <a:t>LUONTO, LEIKKI JA DIGI – LASTEN OSALLISUUSVÄYLIÄ </a:t>
            </a:r>
            <a:r>
              <a:rPr lang="fi-FI" sz="1600" dirty="0" smtClean="0"/>
              <a:t>5.6.2018 - 30.6.2020.</a:t>
            </a:r>
          </a:p>
          <a:p>
            <a:pPr algn="ctr"/>
            <a:endParaRPr lang="fi-FI" sz="5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smtClean="0"/>
              <a:t>Designsuuntautuneen pedagogiikan avulla Kotkan vasun oppimiskäsitys todentuu.</a:t>
            </a:r>
          </a:p>
          <a:p>
            <a:pPr marL="68263"/>
            <a:endParaRPr lang="fi-FI" sz="2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smtClean="0"/>
              <a:t>Lähiympäristön ja -luonnon käyttö oppimisessa laajenee.</a:t>
            </a:r>
          </a:p>
          <a:p>
            <a:pPr marL="354013" indent="-285750">
              <a:buFont typeface="Arial" panose="020B0604020202020204" pitchFamily="34" charset="0"/>
              <a:buChar char="•"/>
            </a:pPr>
            <a:endParaRPr lang="fi-FI" sz="2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smtClean="0"/>
              <a:t>Leikki oppimisen tapana vahvistuu.</a:t>
            </a:r>
          </a:p>
          <a:p>
            <a:pPr marL="354013" indent="-285750">
              <a:buFont typeface="Arial" panose="020B0604020202020204" pitchFamily="34" charset="0"/>
              <a:buChar char="•"/>
            </a:pPr>
            <a:endParaRPr lang="fi-FI" sz="2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smtClean="0"/>
              <a:t>Oppimisympäristöissä toteutuu lapsia osallistavia työtapoja.</a:t>
            </a:r>
          </a:p>
          <a:p>
            <a:pPr marL="354013" indent="-285750">
              <a:buFont typeface="Arial" panose="020B0604020202020204" pitchFamily="34" charset="0"/>
              <a:buChar char="•"/>
            </a:pPr>
            <a:endParaRPr lang="fi-FI" sz="2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err="1" smtClean="0"/>
              <a:t>Tvt</a:t>
            </a:r>
            <a:r>
              <a:rPr lang="fi-FI" sz="1600" dirty="0" smtClean="0"/>
              <a:t>-osaaminen lisääntyy ja digivälineitä käytetään luontevasti.</a:t>
            </a:r>
          </a:p>
          <a:p>
            <a:pPr marL="354013" indent="-285750">
              <a:buFont typeface="Arial" panose="020B0604020202020204" pitchFamily="34" charset="0"/>
              <a:buChar char="•"/>
            </a:pPr>
            <a:endParaRPr lang="fi-FI" sz="200" dirty="0" smtClean="0"/>
          </a:p>
          <a:p>
            <a:pPr marL="354013" indent="-285750">
              <a:buFont typeface="Arial" panose="020B0604020202020204" pitchFamily="34" charset="0"/>
              <a:buChar char="•"/>
            </a:pPr>
            <a:r>
              <a:rPr lang="fi-FI" sz="1600" dirty="0" smtClean="0"/>
              <a:t>Oppivaa yhteisöä ja asiantuntijayhteistyötä hyödynnetään monipuolisesti.</a:t>
            </a:r>
          </a:p>
          <a:p>
            <a:pPr marL="344488">
              <a:lnSpc>
                <a:spcPct val="150000"/>
              </a:lnSpc>
            </a:pPr>
            <a:endParaRPr lang="fi-FI" sz="1400" dirty="0"/>
          </a:p>
        </p:txBody>
      </p:sp>
      <p:pic>
        <p:nvPicPr>
          <p:cNvPr id="2050" name="Picture 2" descr="https://www.oph.fi/download/182293_OPH_Su_Ru_pysty_RG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r="23315" b="31123"/>
          <a:stretch/>
        </p:blipFill>
        <p:spPr bwMode="auto">
          <a:xfrm>
            <a:off x="647597" y="490643"/>
            <a:ext cx="1107461" cy="10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6743" y="386328"/>
            <a:ext cx="1563326" cy="252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uva 6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448" y="3140254"/>
            <a:ext cx="1577916" cy="2301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7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1651" y="2491849"/>
            <a:ext cx="1622324" cy="254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78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2"/>
          <a:srcRect b="27177"/>
          <a:stretch/>
        </p:blipFill>
        <p:spPr>
          <a:xfrm>
            <a:off x="0" y="1843548"/>
            <a:ext cx="9144000" cy="50144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34302" y="442072"/>
            <a:ext cx="6331164" cy="11283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OPPIMISKÄSITYS</a:t>
            </a:r>
            <a:br>
              <a:rPr lang="fi-FI" dirty="0" smtClean="0"/>
            </a:br>
            <a:r>
              <a:rPr lang="fi-FI" dirty="0" smtClean="0"/>
              <a:t>OSAKSI TOIMINTAA</a:t>
            </a: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1523" y="1990381"/>
            <a:ext cx="2610465" cy="46168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100" b="1" dirty="0" smtClean="0"/>
              <a:t>DESIGN-SUUNTAUTUNUT PEDAGOGIIKKA</a:t>
            </a:r>
          </a:p>
          <a:p>
            <a:pPr algn="ctr"/>
            <a:endParaRPr lang="fi-FI" sz="2200" b="1" dirty="0"/>
          </a:p>
          <a:p>
            <a:pPr algn="ctr"/>
            <a:endParaRPr lang="fi-FI" sz="2200" b="1" dirty="0" smtClean="0"/>
          </a:p>
          <a:p>
            <a:pPr algn="ctr"/>
            <a:endParaRPr lang="fi-FI" sz="2200" b="1" dirty="0" smtClean="0"/>
          </a:p>
          <a:p>
            <a:pPr algn="ctr"/>
            <a:endParaRPr lang="fi-FI" dirty="0"/>
          </a:p>
          <a:p>
            <a:pPr algn="ctr"/>
            <a:endParaRPr lang="fi-FI" dirty="0" smtClean="0"/>
          </a:p>
          <a:p>
            <a:pPr algn="ctr"/>
            <a:endParaRPr lang="fi-FI" dirty="0"/>
          </a:p>
          <a:p>
            <a:pPr algn="ctr"/>
            <a:endParaRPr lang="fi-FI" dirty="0" smtClean="0"/>
          </a:p>
          <a:p>
            <a:pPr algn="ctr"/>
            <a:endParaRPr lang="fi-FI" dirty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3180774"/>
            <a:ext cx="1755001" cy="2340000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6380176" y="1990381"/>
            <a:ext cx="2610465" cy="46168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100" b="1" dirty="0" smtClean="0"/>
              <a:t>TARINALLINEN</a:t>
            </a:r>
          </a:p>
          <a:p>
            <a:pPr algn="ctr"/>
            <a:r>
              <a:rPr lang="fi-FI" sz="2100" b="1" dirty="0" smtClean="0"/>
              <a:t>LEIKKI</a:t>
            </a:r>
          </a:p>
          <a:p>
            <a:pPr algn="ctr"/>
            <a:endParaRPr lang="fi-FI" sz="2200" b="1" dirty="0" smtClean="0"/>
          </a:p>
          <a:p>
            <a:pPr algn="ctr"/>
            <a:endParaRPr lang="fi-FI" sz="2200" b="1" dirty="0" smtClean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/>
          </a:p>
          <a:p>
            <a:pPr algn="ctr"/>
            <a:endParaRPr lang="fi-FI" dirty="0" smtClean="0"/>
          </a:p>
          <a:p>
            <a:pPr algn="ctr"/>
            <a:endParaRPr lang="fi-FI" dirty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 smtClean="0"/>
          </a:p>
          <a:p>
            <a:pPr algn="ctr"/>
            <a:endParaRPr lang="fi-FI" dirty="0"/>
          </a:p>
        </p:txBody>
      </p:sp>
      <p:pic>
        <p:nvPicPr>
          <p:cNvPr id="10" name="Picture 8" descr="Satuovi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56" y="3180774"/>
            <a:ext cx="180310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isällön paikkamerkki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"/>
          <a:stretch/>
        </p:blipFill>
        <p:spPr>
          <a:xfrm>
            <a:off x="529254" y="5192174"/>
            <a:ext cx="1755001" cy="1203423"/>
          </a:xfrm>
          <a:prstGeom prst="rect">
            <a:avLst/>
          </a:prstGeom>
        </p:spPr>
      </p:pic>
      <p:pic>
        <p:nvPicPr>
          <p:cNvPr id="14" name="Sisällön paikkamerkki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b="12425"/>
          <a:stretch/>
        </p:blipFill>
        <p:spPr>
          <a:xfrm>
            <a:off x="6783856" y="5192174"/>
            <a:ext cx="1803103" cy="12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idx="4294967295"/>
          </p:nvPr>
        </p:nvSpPr>
        <p:spPr>
          <a:xfrm>
            <a:off x="287294" y="389215"/>
            <a:ext cx="6175375" cy="959725"/>
          </a:xfrm>
        </p:spPr>
        <p:txBody>
          <a:bodyPr>
            <a:normAutofit fontScale="90000"/>
          </a:bodyPr>
          <a:lstStyle/>
          <a:p>
            <a:pPr algn="l"/>
            <a:r>
              <a:rPr lang="fi-FI" sz="2600" dirty="0" smtClean="0"/>
              <a:t>tutkiva toiminta ja oppiminen kotkan vasussa</a:t>
            </a:r>
            <a:r>
              <a:rPr lang="fi-FI" sz="2700" dirty="0" smtClean="0"/>
              <a:t/>
            </a:r>
            <a:br>
              <a:rPr lang="fi-FI" sz="2700" dirty="0" smtClean="0"/>
            </a:br>
            <a:endParaRPr lang="fi-FI" sz="2700" u="sng" dirty="0"/>
          </a:p>
        </p:txBody>
      </p:sp>
      <p:sp>
        <p:nvSpPr>
          <p:cNvPr id="9" name="Kuvatekstinuoli alas 8"/>
          <p:cNvSpPr/>
          <p:nvPr/>
        </p:nvSpPr>
        <p:spPr>
          <a:xfrm>
            <a:off x="287294" y="1537076"/>
            <a:ext cx="3454461" cy="1500284"/>
          </a:xfrm>
          <a:prstGeom prst="downArrowCallout">
            <a:avLst>
              <a:gd name="adj1" fmla="val 2836"/>
              <a:gd name="adj2" fmla="val 8656"/>
              <a:gd name="adj3" fmla="val 16590"/>
              <a:gd name="adj4" fmla="val 76119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600" dirty="0" smtClean="0"/>
              <a:t>Aikuiset tarttuvat ja osallistuvat lasten luontaiseen havainnointiin ja ihmettelyyn.</a:t>
            </a:r>
          </a:p>
          <a:p>
            <a:endParaRPr lang="fi-FI" sz="600" dirty="0" smtClean="0"/>
          </a:p>
          <a:p>
            <a:r>
              <a:rPr lang="fi-FI" sz="1600" dirty="0" smtClean="0"/>
              <a:t>Leikki on tärkeä toiminnan muoto.</a:t>
            </a:r>
          </a:p>
        </p:txBody>
      </p:sp>
      <p:sp>
        <p:nvSpPr>
          <p:cNvPr id="27" name="Ellipsi 26"/>
          <p:cNvSpPr/>
          <p:nvPr/>
        </p:nvSpPr>
        <p:spPr>
          <a:xfrm>
            <a:off x="6482688" y="3206301"/>
            <a:ext cx="2592335" cy="1803178"/>
          </a:xfrm>
          <a:prstGeom prst="ellipse">
            <a:avLst/>
          </a:prstGeom>
          <a:ln w="3175">
            <a:solidFill>
              <a:schemeClr val="accent2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500" dirty="0" smtClean="0"/>
              <a:t>AVOIN OPPIMISYMPÄRISTÖ </a:t>
            </a:r>
            <a:r>
              <a:rPr lang="fi-FI" sz="1600" dirty="0" smtClean="0"/>
              <a:t>tarjoaa tilaisuuksia!</a:t>
            </a:r>
          </a:p>
        </p:txBody>
      </p:sp>
      <p:sp>
        <p:nvSpPr>
          <p:cNvPr id="31" name="Suorakulmio 30"/>
          <p:cNvSpPr/>
          <p:nvPr/>
        </p:nvSpPr>
        <p:spPr>
          <a:xfrm>
            <a:off x="888742" y="4383462"/>
            <a:ext cx="2313432" cy="12589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600" dirty="0" smtClean="0"/>
              <a:t>Yhdessä päätellään ja arvioidaan toteutusta. Lapset muodostavat mielipiteitä ja esittelevät tulokset.    </a:t>
            </a:r>
          </a:p>
        </p:txBody>
      </p:sp>
      <p:pic>
        <p:nvPicPr>
          <p:cNvPr id="6146" name="Picture 2" descr="IMG_20190326_101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776" y="156713"/>
            <a:ext cx="2224988" cy="29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Kuvatekstinuoli alas 10"/>
          <p:cNvSpPr/>
          <p:nvPr/>
        </p:nvSpPr>
        <p:spPr>
          <a:xfrm>
            <a:off x="462503" y="3123363"/>
            <a:ext cx="3104042" cy="1194016"/>
          </a:xfrm>
          <a:prstGeom prst="downArrowCallout">
            <a:avLst>
              <a:gd name="adj1" fmla="val 2836"/>
              <a:gd name="adj2" fmla="val 11546"/>
              <a:gd name="adj3" fmla="val 18708"/>
              <a:gd name="adj4" fmla="val 72496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i-FI" sz="1600" dirty="0" smtClean="0"/>
              <a:t>Lapset tutkivat, tekevät omia keksintöjä, ratkaisuja ja kokeiluja.</a:t>
            </a:r>
            <a:endParaRPr lang="fi-FI" sz="1600" dirty="0"/>
          </a:p>
        </p:txBody>
      </p:sp>
      <p:pic>
        <p:nvPicPr>
          <p:cNvPr id="15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b="4110"/>
          <a:stretch/>
        </p:blipFill>
        <p:spPr bwMode="auto">
          <a:xfrm>
            <a:off x="4390265" y="4374318"/>
            <a:ext cx="2092423" cy="15261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89" y="1980953"/>
            <a:ext cx="1241359" cy="1142410"/>
          </a:xfrm>
          <a:prstGeom prst="rect">
            <a:avLst/>
          </a:prstGeom>
        </p:spPr>
      </p:pic>
      <p:sp>
        <p:nvSpPr>
          <p:cNvPr id="16" name="Ellipsi 15"/>
          <p:cNvSpPr/>
          <p:nvPr/>
        </p:nvSpPr>
        <p:spPr>
          <a:xfrm>
            <a:off x="4106505" y="1102213"/>
            <a:ext cx="2481012" cy="2225868"/>
          </a:xfrm>
          <a:prstGeom prst="ellipse">
            <a:avLst/>
          </a:prstGeom>
          <a:noFill/>
          <a:ln w="3175">
            <a:solidFill>
              <a:schemeClr val="accent2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dirty="0" smtClean="0"/>
              <a:t>Pedagoginen </a:t>
            </a:r>
            <a:r>
              <a:rPr lang="fi-FI" sz="1500" dirty="0" smtClean="0"/>
              <a:t>DOKUMENTOINTI</a:t>
            </a:r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</p:txBody>
      </p:sp>
      <p:sp>
        <p:nvSpPr>
          <p:cNvPr id="14" name="Ellipsi 13"/>
          <p:cNvSpPr/>
          <p:nvPr/>
        </p:nvSpPr>
        <p:spPr>
          <a:xfrm>
            <a:off x="3877043" y="3232840"/>
            <a:ext cx="3035822" cy="2831369"/>
          </a:xfrm>
          <a:prstGeom prst="ellipse">
            <a:avLst/>
          </a:prstGeom>
          <a:noFill/>
          <a:ln w="3175">
            <a:solidFill>
              <a:schemeClr val="accent2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600" dirty="0" smtClean="0"/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  <a:p>
            <a:pPr algn="ctr"/>
            <a:r>
              <a:rPr lang="fi-FI" sz="1600" dirty="0" smtClean="0"/>
              <a:t>Vuorovaikutuksellinen </a:t>
            </a:r>
            <a:r>
              <a:rPr lang="fi-FI" sz="1500" dirty="0" smtClean="0"/>
              <a:t>PIENRYHMÄ-</a:t>
            </a:r>
          </a:p>
          <a:p>
            <a:pPr algn="ctr"/>
            <a:r>
              <a:rPr lang="fi-FI" sz="1500" dirty="0" smtClean="0"/>
              <a:t>PEDAGOGIIKKA</a:t>
            </a:r>
          </a:p>
          <a:p>
            <a:pPr algn="ctr"/>
            <a:endParaRPr lang="fi-FI" sz="1600" dirty="0" smtClean="0"/>
          </a:p>
          <a:p>
            <a:pPr algn="ctr"/>
            <a:endParaRPr lang="fi-FI" sz="1600" dirty="0" smtClean="0"/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  <a:p>
            <a:pPr algn="ctr"/>
            <a:endParaRPr lang="fi-FI" sz="1600" dirty="0"/>
          </a:p>
          <a:p>
            <a:pPr algn="ctr"/>
            <a:endParaRPr lang="fi-FI" sz="1600" dirty="0" smtClean="0"/>
          </a:p>
        </p:txBody>
      </p:sp>
      <p:sp>
        <p:nvSpPr>
          <p:cNvPr id="12" name="Suorakulmio 11"/>
          <p:cNvSpPr/>
          <p:nvPr/>
        </p:nvSpPr>
        <p:spPr>
          <a:xfrm>
            <a:off x="4971885" y="6368511"/>
            <a:ext cx="1254954" cy="15737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Tiina Kääpä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5673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b="12425"/>
          <a:stretch/>
        </p:blipFill>
        <p:spPr>
          <a:xfrm>
            <a:off x="64306" y="1735858"/>
            <a:ext cx="9079694" cy="4499548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-1" y="6235406"/>
            <a:ext cx="9144001" cy="6225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700" dirty="0"/>
              <a:t/>
            </a:r>
            <a:br>
              <a:rPr lang="fi-FI" sz="2700" dirty="0"/>
            </a:b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311478" y="6334791"/>
            <a:ext cx="1678267" cy="4093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fi-FI" sz="1200" dirty="0"/>
              <a:t>Viikarit </a:t>
            </a:r>
            <a:r>
              <a:rPr lang="fi-FI" sz="1200" dirty="0" smtClean="0">
                <a:hlinkClick r:id="rId3"/>
              </a:rPr>
              <a:t>Pupuleikki</a:t>
            </a:r>
            <a:endParaRPr lang="fi-FI" sz="1200" dirty="0"/>
          </a:p>
        </p:txBody>
      </p:sp>
      <p:sp>
        <p:nvSpPr>
          <p:cNvPr id="11" name="Otsikko 1"/>
          <p:cNvSpPr txBox="1">
            <a:spLocks/>
          </p:cNvSpPr>
          <p:nvPr/>
        </p:nvSpPr>
        <p:spPr>
          <a:xfrm>
            <a:off x="283635" y="300161"/>
            <a:ext cx="7224957" cy="11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spc="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/>
              <a:t>mitä on tarinallinen leikki?</a:t>
            </a:r>
            <a:br>
              <a:rPr lang="fi-FI" sz="2800" dirty="0" smtClean="0"/>
            </a:br>
            <a:r>
              <a:rPr lang="fi-FI" sz="2200" dirty="0" smtClean="0">
                <a:solidFill>
                  <a:schemeClr val="accent6"/>
                </a:solidFill>
              </a:rPr>
              <a:t>aikuisten ja lasten juonellista yhteisleikkiä!</a:t>
            </a:r>
            <a:r>
              <a:rPr lang="fi-FI" sz="2700" dirty="0" smtClean="0"/>
              <a:t/>
            </a:r>
            <a:br>
              <a:rPr lang="fi-FI" sz="2700" dirty="0" smtClean="0"/>
            </a:br>
            <a:endParaRPr lang="fi-FI" sz="1600" dirty="0"/>
          </a:p>
        </p:txBody>
      </p:sp>
      <p:sp>
        <p:nvSpPr>
          <p:cNvPr id="15" name="Nuoli vasemmalle 14"/>
          <p:cNvSpPr/>
          <p:nvPr/>
        </p:nvSpPr>
        <p:spPr>
          <a:xfrm rot="20497944">
            <a:off x="1334625" y="1857377"/>
            <a:ext cx="1645573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Lasten vasut </a:t>
            </a:r>
            <a:endParaRPr lang="fi-FI" sz="1200" dirty="0"/>
          </a:p>
        </p:txBody>
      </p:sp>
      <p:sp>
        <p:nvSpPr>
          <p:cNvPr id="16" name="Nuoli vasemmalle 15"/>
          <p:cNvSpPr/>
          <p:nvPr/>
        </p:nvSpPr>
        <p:spPr>
          <a:xfrm rot="19373824" flipH="1">
            <a:off x="5590188" y="3176180"/>
            <a:ext cx="1221870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Lasten osallisuus </a:t>
            </a:r>
            <a:endParaRPr lang="fi-FI" sz="1200" dirty="0"/>
          </a:p>
        </p:txBody>
      </p:sp>
      <p:sp>
        <p:nvSpPr>
          <p:cNvPr id="17" name="Nuoli vasemmalle 16"/>
          <p:cNvSpPr/>
          <p:nvPr/>
        </p:nvSpPr>
        <p:spPr>
          <a:xfrm rot="2639659" flipH="1">
            <a:off x="7551399" y="2086167"/>
            <a:ext cx="1175506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Leikkitaidot arjessa</a:t>
            </a:r>
          </a:p>
        </p:txBody>
      </p:sp>
      <p:sp>
        <p:nvSpPr>
          <p:cNvPr id="4" name="Suorakulmio 3"/>
          <p:cNvSpPr/>
          <p:nvPr/>
        </p:nvSpPr>
        <p:spPr>
          <a:xfrm>
            <a:off x="3172382" y="6323460"/>
            <a:ext cx="1473012" cy="432000"/>
          </a:xfrm>
          <a:prstGeom prst="rect">
            <a:avLst/>
          </a:prstGeom>
          <a:ln w="12700">
            <a:noFill/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hlinkClick r:id="rId4"/>
              </a:rPr>
              <a:t>Linkki koontiin ja käsikirjaan!</a:t>
            </a:r>
            <a:endParaRPr lang="fi-FI" sz="1200" dirty="0"/>
          </a:p>
        </p:txBody>
      </p:sp>
      <p:sp>
        <p:nvSpPr>
          <p:cNvPr id="18" name="Suorakulmio 17"/>
          <p:cNvSpPr/>
          <p:nvPr/>
        </p:nvSpPr>
        <p:spPr>
          <a:xfrm>
            <a:off x="4828031" y="6330702"/>
            <a:ext cx="3044765" cy="4320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u="sng" dirty="0" smtClean="0">
                <a:hlinkClick r:id="rId5"/>
              </a:rPr>
              <a:t>Opas </a:t>
            </a:r>
            <a:r>
              <a:rPr lang="fi-FI" sz="1200" u="sng" dirty="0">
                <a:hlinkClick r:id="rId5"/>
              </a:rPr>
              <a:t>Afrikassa</a:t>
            </a:r>
            <a:r>
              <a:rPr lang="fi-FI" sz="1200" dirty="0"/>
              <a:t> ja </a:t>
            </a:r>
            <a:r>
              <a:rPr lang="fi-FI" sz="1200" dirty="0">
                <a:hlinkClick r:id="rId6"/>
              </a:rPr>
              <a:t>Haisulin videotervehdys</a:t>
            </a: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-esimerkkejä aikuisen roolista hahmona</a:t>
            </a:r>
          </a:p>
        </p:txBody>
      </p:sp>
      <p:sp>
        <p:nvSpPr>
          <p:cNvPr id="19" name="Nuoli vasemmalle 18"/>
          <p:cNvSpPr/>
          <p:nvPr/>
        </p:nvSpPr>
        <p:spPr>
          <a:xfrm rot="20310858">
            <a:off x="4268968" y="1517547"/>
            <a:ext cx="1645573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Aikuisten leikillisyys</a:t>
            </a:r>
            <a:endParaRPr lang="fi-FI" sz="1200" dirty="0"/>
          </a:p>
        </p:txBody>
      </p:sp>
      <p:sp>
        <p:nvSpPr>
          <p:cNvPr id="20" name="Nuoli vasemmalle 19"/>
          <p:cNvSpPr/>
          <p:nvPr/>
        </p:nvSpPr>
        <p:spPr>
          <a:xfrm rot="18733852" flipH="1">
            <a:off x="7593600" y="5111201"/>
            <a:ext cx="1146950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Arviointi</a:t>
            </a:r>
            <a:endParaRPr lang="fi-FI" sz="1200" dirty="0"/>
          </a:p>
        </p:txBody>
      </p:sp>
      <p:sp>
        <p:nvSpPr>
          <p:cNvPr id="21" name="Nuoli vasemmalle 20"/>
          <p:cNvSpPr/>
          <p:nvPr/>
        </p:nvSpPr>
        <p:spPr>
          <a:xfrm rot="20497944">
            <a:off x="3427730" y="4636318"/>
            <a:ext cx="1645573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Tiimissä ja</a:t>
            </a:r>
          </a:p>
          <a:p>
            <a:pPr algn="ctr"/>
            <a:r>
              <a:rPr lang="fi-FI" sz="1200" dirty="0"/>
              <a:t>l</a:t>
            </a:r>
            <a:r>
              <a:rPr lang="fi-FI" sz="1200" dirty="0" smtClean="0"/>
              <a:t>asten kanssa</a:t>
            </a:r>
            <a:endParaRPr lang="fi-FI" sz="1200" dirty="0"/>
          </a:p>
        </p:txBody>
      </p:sp>
      <p:sp>
        <p:nvSpPr>
          <p:cNvPr id="13" name="Nuoli vasemmalle 12"/>
          <p:cNvSpPr/>
          <p:nvPr/>
        </p:nvSpPr>
        <p:spPr>
          <a:xfrm rot="20310858">
            <a:off x="1346783" y="2682937"/>
            <a:ext cx="1645573" cy="412958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Pohjakertomuksen valinta</a:t>
            </a:r>
            <a:endParaRPr lang="fi-FI" sz="1200" dirty="0"/>
          </a:p>
        </p:txBody>
      </p:sp>
      <p:sp>
        <p:nvSpPr>
          <p:cNvPr id="22" name="Nuoli vasemmalle 21"/>
          <p:cNvSpPr/>
          <p:nvPr/>
        </p:nvSpPr>
        <p:spPr>
          <a:xfrm rot="20497944">
            <a:off x="2182774" y="5408247"/>
            <a:ext cx="1291632" cy="412958"/>
          </a:xfrm>
          <a:prstGeom prst="leftArrow">
            <a:avLst>
              <a:gd name="adj1" fmla="val 100000"/>
              <a:gd name="adj2" fmla="val 50000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KIPINÄ!</a:t>
            </a:r>
            <a:endParaRPr lang="fi-FI" sz="1200" dirty="0"/>
          </a:p>
        </p:txBody>
      </p:sp>
      <p:sp>
        <p:nvSpPr>
          <p:cNvPr id="23" name="Nuoli vasemmalle 22"/>
          <p:cNvSpPr/>
          <p:nvPr/>
        </p:nvSpPr>
        <p:spPr>
          <a:xfrm rot="20310858">
            <a:off x="1078559" y="4037891"/>
            <a:ext cx="1645573" cy="412958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Sopimista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1728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13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/>
        </p:nvSpPr>
        <p:spPr>
          <a:xfrm>
            <a:off x="0" y="5547999"/>
            <a:ext cx="9144001" cy="1362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349722" y="6247398"/>
            <a:ext cx="1668400" cy="5560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fi-FI" sz="1400" b="1" dirty="0" smtClean="0"/>
              <a:t>Meritähdet 1-3v.</a:t>
            </a:r>
            <a:endParaRPr lang="fi-FI" sz="1400" b="1" dirty="0"/>
          </a:p>
          <a:p>
            <a:pPr algn="ctr">
              <a:lnSpc>
                <a:spcPct val="100000"/>
              </a:lnSpc>
            </a:pPr>
            <a:r>
              <a:rPr lang="fi-FI" sz="1400" dirty="0" smtClean="0">
                <a:hlinkClick r:id="rId2"/>
              </a:rPr>
              <a:t>Eläinten </a:t>
            </a:r>
            <a:r>
              <a:rPr lang="fi-FI" sz="1400" dirty="0">
                <a:hlinkClick r:id="rId2"/>
              </a:rPr>
              <a:t>asuinpaikat   </a:t>
            </a:r>
            <a:endParaRPr lang="fi-FI" sz="1400" dirty="0"/>
          </a:p>
        </p:txBody>
      </p:sp>
      <p:sp>
        <p:nvSpPr>
          <p:cNvPr id="6" name="Suorakulmio 5"/>
          <p:cNvSpPr/>
          <p:nvPr/>
        </p:nvSpPr>
        <p:spPr>
          <a:xfrm>
            <a:off x="6075798" y="6229227"/>
            <a:ext cx="1353311" cy="53580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fi-FI" sz="1400" b="1" dirty="0" smtClean="0"/>
              <a:t>Kultakalat 4-6v.</a:t>
            </a:r>
            <a:endParaRPr lang="fi-FI" sz="1400" b="1" dirty="0"/>
          </a:p>
          <a:p>
            <a:pPr algn="ctr">
              <a:lnSpc>
                <a:spcPct val="100000"/>
              </a:lnSpc>
            </a:pPr>
            <a:r>
              <a:rPr lang="fi-FI" sz="1400" dirty="0" smtClean="0">
                <a:hlinkClick r:id="rId3"/>
              </a:rPr>
              <a:t>Käärme</a:t>
            </a:r>
            <a:endParaRPr lang="fi-FI" sz="1400" dirty="0" smtClean="0"/>
          </a:p>
        </p:txBody>
      </p:sp>
      <p:sp>
        <p:nvSpPr>
          <p:cNvPr id="7" name="Suorakulmio 6"/>
          <p:cNvSpPr/>
          <p:nvPr/>
        </p:nvSpPr>
        <p:spPr>
          <a:xfrm>
            <a:off x="2211163" y="6274979"/>
            <a:ext cx="1081355" cy="53764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endParaRPr lang="fi-FI" sz="1400" b="1" dirty="0" smtClean="0"/>
          </a:p>
          <a:p>
            <a:pPr algn="ctr">
              <a:lnSpc>
                <a:spcPct val="100000"/>
              </a:lnSpc>
            </a:pPr>
            <a:r>
              <a:rPr lang="fi-FI" sz="1400" b="1" dirty="0" smtClean="0"/>
              <a:t>Silmut 1-3v.</a:t>
            </a:r>
            <a:endParaRPr lang="fi-FI" sz="1400" b="1" dirty="0"/>
          </a:p>
          <a:p>
            <a:pPr algn="ctr">
              <a:lnSpc>
                <a:spcPct val="100000"/>
              </a:lnSpc>
            </a:pPr>
            <a:r>
              <a:rPr lang="fi-FI" sz="1400" dirty="0" smtClean="0">
                <a:hlinkClick r:id="rId4"/>
              </a:rPr>
              <a:t>Vesi</a:t>
            </a:r>
            <a:endParaRPr lang="fi-FI" sz="1400" dirty="0"/>
          </a:p>
          <a:p>
            <a:pPr algn="ctr"/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3485560" y="6247398"/>
            <a:ext cx="2325041" cy="53414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fi-FI" sz="1400" b="1" dirty="0" smtClean="0"/>
              <a:t>Neulaset 3-5v.</a:t>
            </a:r>
            <a:endParaRPr lang="fi-FI" sz="1400" b="1" dirty="0"/>
          </a:p>
          <a:p>
            <a:pPr algn="ctr">
              <a:lnSpc>
                <a:spcPct val="100000"/>
              </a:lnSpc>
            </a:pPr>
            <a:r>
              <a:rPr lang="fi-FI" sz="1400" dirty="0" smtClean="0">
                <a:hlinkClick r:id="rId5"/>
              </a:rPr>
              <a:t>Kurkun kasvatus </a:t>
            </a:r>
            <a:r>
              <a:rPr lang="fi-FI" sz="1400" dirty="0" smtClean="0"/>
              <a:t> </a:t>
            </a:r>
            <a:r>
              <a:rPr lang="fi-FI" sz="1400" dirty="0" smtClean="0">
                <a:hlinkClick r:id="rId6"/>
              </a:rPr>
              <a:t>Kalastus</a:t>
            </a:r>
            <a:endParaRPr lang="fi-FI" sz="1400" dirty="0" smtClean="0"/>
          </a:p>
        </p:txBody>
      </p:sp>
      <p:sp>
        <p:nvSpPr>
          <p:cNvPr id="9" name="Suorakulmio 8"/>
          <p:cNvSpPr/>
          <p:nvPr/>
        </p:nvSpPr>
        <p:spPr>
          <a:xfrm>
            <a:off x="7759495" y="6254841"/>
            <a:ext cx="1078991" cy="5192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fi-FI" sz="1400" b="1" dirty="0" smtClean="0"/>
              <a:t>Kerkät 5-6v.</a:t>
            </a:r>
            <a:endParaRPr lang="fi-FI" sz="1400" b="1" dirty="0"/>
          </a:p>
          <a:p>
            <a:pPr algn="ctr">
              <a:lnSpc>
                <a:spcPct val="100000"/>
              </a:lnSpc>
            </a:pPr>
            <a:r>
              <a:rPr lang="fi-FI" sz="1400" dirty="0" smtClean="0">
                <a:hlinkClick r:id="rId7"/>
              </a:rPr>
              <a:t>Linnut</a:t>
            </a:r>
            <a:endParaRPr lang="fi-FI" sz="1400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8"/>
          <a:srcRect t="1654" b="3019"/>
          <a:stretch/>
        </p:blipFill>
        <p:spPr>
          <a:xfrm>
            <a:off x="2737894" y="236281"/>
            <a:ext cx="6294354" cy="4386456"/>
          </a:xfrm>
          <a:prstGeom prst="rect">
            <a:avLst/>
          </a:prstGeom>
        </p:spPr>
      </p:pic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145348" y="1399457"/>
            <a:ext cx="2649510" cy="1067728"/>
          </a:xfrm>
        </p:spPr>
        <p:txBody>
          <a:bodyPr>
            <a:noAutofit/>
          </a:bodyPr>
          <a:lstStyle/>
          <a:p>
            <a:pPr algn="l"/>
            <a:r>
              <a:rPr lang="fi-FI" sz="2400" dirty="0" smtClean="0"/>
              <a:t>mitä on design-suuntautunut pedagogiikka eli </a:t>
            </a:r>
            <a:r>
              <a:rPr lang="fi-FI" sz="2400" dirty="0" err="1" smtClean="0"/>
              <a:t>dop</a:t>
            </a:r>
            <a:r>
              <a:rPr lang="fi-FI" sz="2400" dirty="0" smtClean="0"/>
              <a:t>?</a:t>
            </a:r>
            <a:endParaRPr lang="fi-FI" sz="2400" dirty="0"/>
          </a:p>
        </p:txBody>
      </p:sp>
      <p:sp>
        <p:nvSpPr>
          <p:cNvPr id="13" name="Suorakulmio 12"/>
          <p:cNvSpPr/>
          <p:nvPr/>
        </p:nvSpPr>
        <p:spPr>
          <a:xfrm>
            <a:off x="81340" y="3908115"/>
            <a:ext cx="8843881" cy="2077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chemeClr val="accent6"/>
                </a:solidFill>
              </a:rPr>
              <a:t>Uutta! Luovaa!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0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Osallistavaa oppimista.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accent6"/>
                </a:solidFill>
              </a:rPr>
              <a:t>Ilmiöoppimista</a:t>
            </a:r>
            <a:r>
              <a:rPr lang="fi-FI" dirty="0" smtClean="0">
                <a:solidFill>
                  <a:schemeClr val="accent6"/>
                </a:solidFill>
              </a:rPr>
              <a:t>.</a:t>
            </a:r>
          </a:p>
          <a:p>
            <a:endParaRPr lang="fi-FI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Osallistumista kulttuuristen käytänteiden uudistamiseen.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Pyrkii edistämään oppijoissa tietoa ja taitoja, joita tulevaisuuden kansalaiset ja työntekijät tarvitsevat (esim. verkostoissa toimiminen).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0" y="1214156"/>
            <a:ext cx="3571295" cy="232991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973544" y="-133737"/>
            <a:ext cx="6331164" cy="1128363"/>
          </a:xfrm>
        </p:spPr>
        <p:txBody>
          <a:bodyPr>
            <a:normAutofit/>
          </a:bodyPr>
          <a:lstStyle/>
          <a:p>
            <a:r>
              <a:rPr lang="fi-FI" sz="3600" dirty="0" smtClean="0"/>
              <a:t>medialeikki ja tvt</a:t>
            </a:r>
            <a:endParaRPr lang="fi-FI" sz="36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l="5895" r="8304"/>
          <a:stretch/>
        </p:blipFill>
        <p:spPr>
          <a:xfrm>
            <a:off x="183024" y="3883672"/>
            <a:ext cx="2829473" cy="222388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465" y="1357282"/>
            <a:ext cx="3195454" cy="24063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" r="3842"/>
          <a:stretch/>
        </p:blipFill>
        <p:spPr>
          <a:xfrm>
            <a:off x="5473064" y="2826510"/>
            <a:ext cx="3629671" cy="3571079"/>
          </a:xfrm>
          <a:prstGeom prst="rect">
            <a:avLst/>
          </a:prstGeom>
        </p:spPr>
      </p:pic>
      <p:pic>
        <p:nvPicPr>
          <p:cNvPr id="12" name="Sisällön paikkamerkki 11"/>
          <p:cNvPicPr>
            <a:picLocks noGrp="1" noChangeAspect="1"/>
          </p:cNvPicPr>
          <p:nvPr>
            <p:ph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/>
          <a:stretch/>
        </p:blipFill>
        <p:spPr>
          <a:xfrm rot="5400000">
            <a:off x="4332243" y="4118436"/>
            <a:ext cx="2008012" cy="1686924"/>
          </a:xfr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7"/>
          <a:srcRect l="8784" t="18054" b="13232"/>
          <a:stretch/>
        </p:blipFill>
        <p:spPr>
          <a:xfrm>
            <a:off x="6959411" y="576377"/>
            <a:ext cx="2037072" cy="2175056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183024" y="676667"/>
            <a:ext cx="3805763" cy="39037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 smtClean="0">
                <a:hlinkClick r:id="rId8"/>
              </a:rPr>
              <a:t>Tietoa laitteista sekä ohjeita käyttöön</a:t>
            </a:r>
            <a:endParaRPr lang="fi-FI" b="1" dirty="0"/>
          </a:p>
        </p:txBody>
      </p:sp>
      <p:sp>
        <p:nvSpPr>
          <p:cNvPr id="4" name="Suorakulmio 3"/>
          <p:cNvSpPr/>
          <p:nvPr/>
        </p:nvSpPr>
        <p:spPr>
          <a:xfrm>
            <a:off x="477254" y="3264403"/>
            <a:ext cx="1419448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GREEN SCREEN </a:t>
            </a:r>
          </a:p>
          <a:p>
            <a:pPr algn="ctr"/>
            <a:r>
              <a:rPr lang="fi-FI" sz="1200" dirty="0"/>
              <a:t>-</a:t>
            </a:r>
            <a:r>
              <a:rPr lang="fi-FI" sz="1200" dirty="0" smtClean="0"/>
              <a:t>VÄLINEISTÖ</a:t>
            </a:r>
            <a:endParaRPr lang="fi-FI" sz="1200" dirty="0"/>
          </a:p>
        </p:txBody>
      </p:sp>
      <p:sp>
        <p:nvSpPr>
          <p:cNvPr id="13" name="Suorakulmio 12"/>
          <p:cNvSpPr/>
          <p:nvPr/>
        </p:nvSpPr>
        <p:spPr>
          <a:xfrm>
            <a:off x="7631958" y="344544"/>
            <a:ext cx="1438283" cy="38859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ACTION-KAMERAT</a:t>
            </a:r>
          </a:p>
          <a:p>
            <a:pPr algn="ctr"/>
            <a:r>
              <a:rPr lang="fi-FI" sz="1200" dirty="0" smtClean="0"/>
              <a:t>JA VARSI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2354770" y="1198633"/>
            <a:ext cx="1854659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GREEN SCREEN DO BY INK - SOVELLUS</a:t>
            </a:r>
            <a:endParaRPr lang="fi-FI" sz="1200" dirty="0"/>
          </a:p>
        </p:txBody>
      </p:sp>
      <p:sp>
        <p:nvSpPr>
          <p:cNvPr id="16" name="Suorakulmio 15"/>
          <p:cNvSpPr/>
          <p:nvPr/>
        </p:nvSpPr>
        <p:spPr>
          <a:xfrm>
            <a:off x="7710050" y="2374407"/>
            <a:ext cx="1433950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360-KAMERA</a:t>
            </a:r>
            <a:endParaRPr lang="fi-FI" sz="1200" dirty="0"/>
          </a:p>
        </p:txBody>
      </p:sp>
      <p:sp>
        <p:nvSpPr>
          <p:cNvPr id="17" name="Suorakulmio 16"/>
          <p:cNvSpPr/>
          <p:nvPr/>
        </p:nvSpPr>
        <p:spPr>
          <a:xfrm>
            <a:off x="7427973" y="6107554"/>
            <a:ext cx="1433950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VIDEOTYKKI</a:t>
            </a:r>
            <a:endParaRPr lang="fi-FI" sz="1200" dirty="0"/>
          </a:p>
        </p:txBody>
      </p:sp>
      <p:sp>
        <p:nvSpPr>
          <p:cNvPr id="18" name="Suorakulmio 17"/>
          <p:cNvSpPr/>
          <p:nvPr/>
        </p:nvSpPr>
        <p:spPr>
          <a:xfrm>
            <a:off x="5043608" y="3763597"/>
            <a:ext cx="1237204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KEEP LOOP</a:t>
            </a:r>
          </a:p>
          <a:p>
            <a:pPr algn="ctr"/>
            <a:r>
              <a:rPr lang="fi-FI" sz="1200" dirty="0" smtClean="0"/>
              <a:t>-DIGILUUPPI</a:t>
            </a:r>
            <a:endParaRPr lang="fi-FI" sz="1200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9"/>
          <a:srcRect l="13027"/>
          <a:stretch/>
        </p:blipFill>
        <p:spPr>
          <a:xfrm>
            <a:off x="2920664" y="4053841"/>
            <a:ext cx="1515416" cy="2624600"/>
          </a:xfrm>
          <a:prstGeom prst="rect">
            <a:avLst/>
          </a:prstGeom>
        </p:spPr>
      </p:pic>
      <p:sp>
        <p:nvSpPr>
          <p:cNvPr id="19" name="Suorakulmio 18"/>
          <p:cNvSpPr/>
          <p:nvPr/>
        </p:nvSpPr>
        <p:spPr>
          <a:xfrm>
            <a:off x="3536242" y="6364207"/>
            <a:ext cx="1941014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IPAD JA GRIPCASE/IOGRAPHER</a:t>
            </a:r>
            <a:endParaRPr lang="fi-FI" sz="1200" dirty="0"/>
          </a:p>
        </p:txBody>
      </p:sp>
      <p:sp>
        <p:nvSpPr>
          <p:cNvPr id="20" name="Suorakulmio 19"/>
          <p:cNvSpPr/>
          <p:nvPr/>
        </p:nvSpPr>
        <p:spPr>
          <a:xfrm>
            <a:off x="85882" y="5949641"/>
            <a:ext cx="1607342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3D BEAR</a:t>
            </a:r>
          </a:p>
          <a:p>
            <a:pPr algn="ctr"/>
            <a:r>
              <a:rPr lang="fi-FI" sz="1200" dirty="0"/>
              <a:t>-</a:t>
            </a:r>
            <a:r>
              <a:rPr lang="fi-FI" sz="1200" dirty="0" smtClean="0"/>
              <a:t>LISÄTTY TODELLISUUS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3732" y="110671"/>
            <a:ext cx="2295679" cy="1335860"/>
          </a:xfrm>
          <a:prstGeom prst="rect">
            <a:avLst/>
          </a:prstGeom>
        </p:spPr>
      </p:pic>
      <p:sp>
        <p:nvSpPr>
          <p:cNvPr id="22" name="Suorakulmio 21"/>
          <p:cNvSpPr/>
          <p:nvPr/>
        </p:nvSpPr>
        <p:spPr>
          <a:xfrm>
            <a:off x="5853950" y="1107219"/>
            <a:ext cx="1126000" cy="38859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THINGLINK</a:t>
            </a:r>
          </a:p>
          <a:p>
            <a:pPr algn="ctr"/>
            <a:r>
              <a:rPr lang="fi-FI" sz="1200" dirty="0" smtClean="0"/>
              <a:t>-OHJELMA</a:t>
            </a:r>
          </a:p>
        </p:txBody>
      </p:sp>
      <p:sp>
        <p:nvSpPr>
          <p:cNvPr id="21" name="Suorakulmio 20"/>
          <p:cNvSpPr/>
          <p:nvPr/>
        </p:nvSpPr>
        <p:spPr>
          <a:xfrm>
            <a:off x="7374899" y="6599755"/>
            <a:ext cx="1254954" cy="15737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400" dirty="0" smtClean="0"/>
              <a:t>Tiina Kääpä</a:t>
            </a:r>
            <a:endParaRPr lang="fi-FI" sz="1400" dirty="0"/>
          </a:p>
        </p:txBody>
      </p:sp>
      <p:sp>
        <p:nvSpPr>
          <p:cNvPr id="25" name="Suorakulmio 24"/>
          <p:cNvSpPr/>
          <p:nvPr/>
        </p:nvSpPr>
        <p:spPr>
          <a:xfrm>
            <a:off x="1354530" y="6364207"/>
            <a:ext cx="1433950" cy="3885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200" dirty="0" smtClean="0"/>
              <a:t>TVT-TUUTORITOIMINTA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7553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324516-9609-7D49-AD71-1464DE681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5562600"/>
            <a:ext cx="4267200" cy="990600"/>
          </a:xfrm>
        </p:spPr>
        <p:txBody>
          <a:bodyPr/>
          <a:lstStyle/>
          <a:p>
            <a:r>
              <a:rPr lang="fi-FI" dirty="0" smtClean="0"/>
              <a:t>kiitos!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47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tkan-kaupunki">
  <a:themeElements>
    <a:clrScheme name="Kotkan-kaupunki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0083C8"/>
      </a:accent1>
      <a:accent2>
        <a:srgbClr val="83C3EF"/>
      </a:accent2>
      <a:accent3>
        <a:srgbClr val="CC5B59"/>
      </a:accent3>
      <a:accent4>
        <a:srgbClr val="0083C8"/>
      </a:accent4>
      <a:accent5>
        <a:srgbClr val="83C3EF"/>
      </a:accent5>
      <a:accent6>
        <a:srgbClr val="CC5B59"/>
      </a:accent6>
      <a:hlink>
        <a:srgbClr val="83C3EF"/>
      </a:hlink>
      <a:folHlink>
        <a:srgbClr val="CC5B5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rkki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4B203211-1262-D845-A7A1-49F067E89705}" vid="{C3C9C065-5B1D-1A47-BD79-0ED944F5DB8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ti" ma:contentTypeID="0x010100AA08B6C20633446DB7C637F08F23358C00D1CC8AC89089415292A9D2C309C61E86006AFF035A16CDC34FB27CE08F50ACA405" ma:contentTypeVersion="5" ma:contentTypeDescription="AreenaIntra dokumentti" ma:contentTypeScope="" ma:versionID="85375d156a9e54da357a50f286762abf">
  <xsd:schema xmlns:xsd="http://www.w3.org/2001/XMLSchema" xmlns:xs="http://www.w3.org/2001/XMLSchema" xmlns:p="http://schemas.microsoft.com/office/2006/metadata/properties" xmlns:ns2="4725239e-b194-4e4b-9e5d-d7784311bef1" targetNamespace="http://schemas.microsoft.com/office/2006/metadata/properties" ma:root="true" ma:fieldsID="fe1fe6cdfddaac84caa87306114197f3" ns2:_="">
    <xsd:import namespace="4725239e-b194-4e4b-9e5d-d7784311bef1"/>
    <xsd:element name="properties">
      <xsd:complexType>
        <xsd:sequence>
          <xsd:element name="documentManagement">
            <xsd:complexType>
              <xsd:all>
                <xsd:element ref="ns2:Nosto" minOccurs="0"/>
                <xsd:element ref="ns2:h69d9177441543c79f0d0d4433bc13ac" minOccurs="0"/>
                <xsd:element ref="ns2:TaxCatchAll" minOccurs="0"/>
                <xsd:element ref="ns2:n547a2840f4c4908bae3582247e377a1" minOccurs="0"/>
                <xsd:element ref="ns2:c93af028e68b4ec18d46cb24ea894b48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5239e-b194-4e4b-9e5d-d7784311bef1" elementFormDefault="qualified">
    <xsd:import namespace="http://schemas.microsoft.com/office/2006/documentManagement/types"/>
    <xsd:import namespace="http://schemas.microsoft.com/office/infopath/2007/PartnerControls"/>
    <xsd:element name="Nosto" ma:index="11" nillable="true" ma:displayName="Nosto Aineistopankkiin" ma:default="0" ma:description="Rasti ruutuun jos haluat nostaa ko. dokumentin Aineistopankkiin. Tiedosto sijoittuu antamiesi &quot;dokumenttityyppi&quot;- ja &quot;toiminto&quot; -tietojen perusteella." ma:internalName="Nosto" ma:readOnly="false">
      <xsd:simpleType>
        <xsd:restriction base="dms:Boolean"/>
      </xsd:simpleType>
    </xsd:element>
    <xsd:element name="h69d9177441543c79f0d0d4433bc13ac" ma:index="12" ma:taxonomy="true" ma:internalName="h69d9177441543c79f0d0d4433bc13ac" ma:taxonomyFieldName="AreenaIntraDokumenttityyppi" ma:displayName="Dokumenttityyppi" ma:default="" ma:fieldId="{169d9177-4415-43c7-9f0d-0d4433bc13ac}" ma:sspId="87a157ef-df45-4397-8789-e4454cfc2da5" ma:termSetId="9860e4b5-3b48-4598-ab0d-df731de908d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9e587972-826e-45c0-a197-bb903696fc62}" ma:internalName="TaxCatchAll" ma:showField="CatchAllData" ma:web="4725239e-b194-4e4b-9e5d-d7784311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547a2840f4c4908bae3582247e377a1" ma:index="14" nillable="true" ma:taxonomy="true" ma:internalName="n547a2840f4c4908bae3582247e377a1" ma:taxonomyFieldName="AreenaIntraYritys" ma:displayName="Toiminto" ma:readOnly="false" ma:default="" ma:fieldId="{7547a284-0f4c-4908-bae3-582247e377a1}" ma:sspId="87a157ef-df45-4397-8789-e4454cfc2da5" ma:termSetId="4c8fb4a8-b06e-42c0-b7d7-9ce71e54f8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93af028e68b4ec18d46cb24ea894b48" ma:index="15" nillable="true" ma:taxonomy="true" ma:internalName="c93af028e68b4ec18d46cb24ea894b48" ma:taxonomyFieldName="AreenaIntraAjankohta" ma:displayName="Ajankohta" ma:default="" ma:fieldId="{c93af028-e68b-4ec1-8d46-cb24ea894b48}" ma:sspId="87a157ef-df45-4397-8789-e4454cfc2da5" ma:termSetId="ef15eb77-f020-486f-902b-ad8567c6483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69d9177441543c79f0d0d4433bc13ac xmlns="4725239e-b194-4e4b-9e5d-d7784311bef1">
      <Terms xmlns="http://schemas.microsoft.com/office/infopath/2007/PartnerControls">
        <TermInfo xmlns="http://schemas.microsoft.com/office/infopath/2007/PartnerControls">
          <TermName xmlns="http://schemas.microsoft.com/office/infopath/2007/PartnerControls">Esitys</TermName>
          <TermId xmlns="http://schemas.microsoft.com/office/infopath/2007/PartnerControls">75dd3a33-2d35-471d-9909-b334bdb25443</TermId>
        </TermInfo>
      </Terms>
    </h69d9177441543c79f0d0d4433bc13ac>
    <c93af028e68b4ec18d46cb24ea894b48 xmlns="4725239e-b194-4e4b-9e5d-d7784311bef1">
      <Terms xmlns="http://schemas.microsoft.com/office/infopath/2007/PartnerControls"/>
    </c93af028e68b4ec18d46cb24ea894b48>
    <Nosto xmlns="4725239e-b194-4e4b-9e5d-d7784311bef1">true</Nosto>
    <TaxCatchAll xmlns="4725239e-b194-4e4b-9e5d-d7784311bef1">
      <Value>47</Value>
    </TaxCatchAll>
    <n547a2840f4c4908bae3582247e377a1 xmlns="4725239e-b194-4e4b-9e5d-d7784311bef1">
      <Terms xmlns="http://schemas.microsoft.com/office/infopath/2007/PartnerControls"/>
    </n547a2840f4c4908bae3582247e377a1>
  </documentManagement>
</p:properties>
</file>

<file path=customXml/itemProps1.xml><?xml version="1.0" encoding="utf-8"?>
<ds:datastoreItem xmlns:ds="http://schemas.openxmlformats.org/officeDocument/2006/customXml" ds:itemID="{B0FCB07C-2628-4585-96AE-014EFACA0D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25239e-b194-4e4b-9e5d-d7784311b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6A3C21-A1A8-4298-9AFF-F8A53A877D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607696-2AC2-4423-A178-D9D7CC1EB56E}">
  <ds:schemaRefs>
    <ds:schemaRef ds:uri="4725239e-b194-4e4b-9e5d-d7784311bef1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Powerpoint-malli, Suomi</Template>
  <TotalTime>1716</TotalTime>
  <Words>267</Words>
  <Application>Microsoft Office PowerPoint</Application>
  <PresentationFormat>Näytössä katseltava diaesitys (4:3)</PresentationFormat>
  <Paragraphs>116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Calibri</vt:lpstr>
      <vt:lpstr>Gill Sans MT</vt:lpstr>
      <vt:lpstr>Kotkan-kaupunki</vt:lpstr>
      <vt:lpstr>yksityiset päiväkodit joulukuu 2019 </vt:lpstr>
      <vt:lpstr>opetushallitukselta avustus innovatiivisten oppimis-ympäristöjen kehittämiseen </vt:lpstr>
      <vt:lpstr>OPPIMISKÄSITYS OSAKSI TOIMINTAA</vt:lpstr>
      <vt:lpstr>tutkiva toiminta ja oppiminen kotkan vasussa </vt:lpstr>
      <vt:lpstr>PowerPoint-esitys</vt:lpstr>
      <vt:lpstr>mitä on design-suuntautunut pedagogiikka eli dop?</vt:lpstr>
      <vt:lpstr>medialeikki ja tvt</vt:lpstr>
      <vt:lpstr>kiitos!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Kääpä Tiina</dc:creator>
  <cp:lastModifiedBy>Kääpä Tiina</cp:lastModifiedBy>
  <cp:revision>174</cp:revision>
  <dcterms:created xsi:type="dcterms:W3CDTF">2019-04-03T10:38:14Z</dcterms:created>
  <dcterms:modified xsi:type="dcterms:W3CDTF">2019-12-02T14:46:13Z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1503057550</vt:i4>
  </property>
  <property fmtid="{D5CDD505-2E9C-101B-9397-08002B2CF9AE}" pid="3" name="_NewReviewCycle">
    <vt:lpwstr/>
  </property>
  <property fmtid="{D5CDD505-2E9C-101B-9397-08002B2CF9AE}" pid="4" name="_EmailSubject">
    <vt:lpwstr>Tarjous ilmeen entrauksesta</vt:lpwstr>
  </property>
  <property fmtid="{D5CDD505-2E9C-101B-9397-08002B2CF9AE}" pid="5" name="_AuthorEmail">
    <vt:lpwstr>mia.brunila@kotka.fi</vt:lpwstr>
  </property>
  <property fmtid="{D5CDD505-2E9C-101B-9397-08002B2CF9AE}" pid="6" name="_AuthorEmailDisplayName">
    <vt:lpwstr>Brunila Mia</vt:lpwstr>
  </property>
  <property fmtid="{D5CDD505-2E9C-101B-9397-08002B2CF9AE}" pid="7" name="ContentTypeId">
    <vt:lpwstr>0x010100AA08B6C20633446DB7C637F08F23358C00D1CC8AC89089415292A9D2C309C61E86006AFF035A16CDC34FB27CE08F50ACA405</vt:lpwstr>
  </property>
  <property fmtid="{D5CDD505-2E9C-101B-9397-08002B2CF9AE}" pid="8" name="AreenaIntraAjankohta">
    <vt:lpwstr/>
  </property>
  <property fmtid="{D5CDD505-2E9C-101B-9397-08002B2CF9AE}" pid="9" name="AreenaIntraYritys">
    <vt:lpwstr/>
  </property>
  <property fmtid="{D5CDD505-2E9C-101B-9397-08002B2CF9AE}" pid="10" name="AreenaIntraDokumenttityyppi">
    <vt:lpwstr>47;#Esitys|75dd3a33-2d35-471d-9909-b334bdb25443</vt:lpwstr>
  </property>
</Properties>
</file>