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2" r:id="rId6"/>
    <p:sldId id="264" r:id="rId7"/>
    <p:sldId id="265" r:id="rId8"/>
    <p:sldId id="266" r:id="rId9"/>
    <p:sldId id="267" r:id="rId10"/>
    <p:sldId id="268" r:id="rId11"/>
    <p:sldId id="270" r:id="rId12"/>
    <p:sldId id="271"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22" autoAdjust="0"/>
    <p:restoredTop sz="94660"/>
  </p:normalViewPr>
  <p:slideViewPr>
    <p:cSldViewPr snapToGrid="0">
      <p:cViewPr>
        <p:scale>
          <a:sx n="90" d="100"/>
          <a:sy n="90" d="100"/>
        </p:scale>
        <p:origin x="-440" y="9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i-FI"/>
              <a:t>Muokkaa perustyyl. napsautt.</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11/18/18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i-FI"/>
              <a:t>Muokkaa perustyyl. napsautt.</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11/18/18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i-FI"/>
              <a:t>Muokkaa perustyyl. napsautt.</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257300" y="2909102"/>
            <a:ext cx="4800600" cy="299639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633864" y="2909102"/>
            <a:ext cx="4800600" cy="299639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i-FI"/>
              <a:t>Muokkaa perustyyl. napsautt.</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11/18/18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i-FI"/>
              <a:t>Muokkaa perustyyl. napsautt.</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11/18/18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i-FI"/>
              <a:t>Muokkaa perustyyl. napsautt.</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11/18/18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vintti.yle.fi/yle.fi/mediakompassi/mediakompassi/opettajat/opetusosiot/animaatio/animaatiotekniikat/pieni-ja-iso-plara.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peda.net/p/AnniVidb%C3%A4ck/animaatiokoulu/animaatiokoulu/p4mt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thinglink.com/fullscreen/111920201302487859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ad.bookcreator.com/AYUuiJNhBngAIZAKoUnFLSgtBai2/wJ1sxEbkRIiS2SyrJ62uHQ" TargetMode="External"/><Relationship Id="rId2" Type="http://schemas.openxmlformats.org/officeDocument/2006/relationships/hyperlink" Target="https://1drv.ms/v/s!AoYnZ1wd2qcQgh2MXEhee0BQZdQ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peda.net/p/anna.haapalainen%40edu.mikkeli.fi/at/puppet-pals-hd/sk/kirjalliset-ohjeet/pphko/hlio:file/download/2f430b022d5a95654bf9b4f016cfce7370f8de84/Puppet%20Pals%20HD%20ohje.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ANIMAATIOT</a:t>
            </a:r>
          </a:p>
        </p:txBody>
      </p:sp>
      <p:sp>
        <p:nvSpPr>
          <p:cNvPr id="3" name="Alaotsikko 2"/>
          <p:cNvSpPr>
            <a:spLocks noGrp="1"/>
          </p:cNvSpPr>
          <p:nvPr>
            <p:ph type="subTitle" idx="1"/>
          </p:nvPr>
        </p:nvSpPr>
        <p:spPr/>
        <p:txBody>
          <a:bodyPr/>
          <a:lstStyle/>
          <a:p>
            <a:r>
              <a:rPr lang="fi-FI" dirty="0"/>
              <a:t>STOP MOTION</a:t>
            </a:r>
          </a:p>
        </p:txBody>
      </p:sp>
    </p:spTree>
    <p:extLst>
      <p:ext uri="{BB962C8B-B14F-4D97-AF65-F5344CB8AC3E}">
        <p14:creationId xmlns:p14="http://schemas.microsoft.com/office/powerpoint/2010/main" val="79030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3CF5FC20-A405-0242-A291-C6D4A923AFA8}"/>
              </a:ext>
            </a:extLst>
          </p:cNvPr>
          <p:cNvPicPr>
            <a:picLocks noChangeAspect="1"/>
          </p:cNvPicPr>
          <p:nvPr/>
        </p:nvPicPr>
        <p:blipFill>
          <a:blip r:embed="rId2"/>
          <a:stretch>
            <a:fillRect/>
          </a:stretch>
        </p:blipFill>
        <p:spPr>
          <a:xfrm>
            <a:off x="277091" y="1738744"/>
            <a:ext cx="4793673" cy="3595255"/>
          </a:xfrm>
          <a:prstGeom prst="rect">
            <a:avLst/>
          </a:prstGeom>
        </p:spPr>
      </p:pic>
      <p:pic>
        <p:nvPicPr>
          <p:cNvPr id="9" name="Kuva 8">
            <a:extLst>
              <a:ext uri="{FF2B5EF4-FFF2-40B4-BE49-F238E27FC236}">
                <a16:creationId xmlns:a16="http://schemas.microsoft.com/office/drawing/2014/main" id="{08340477-2B3B-C54E-BC65-F857D760234C}"/>
              </a:ext>
            </a:extLst>
          </p:cNvPr>
          <p:cNvPicPr>
            <a:picLocks noChangeAspect="1"/>
          </p:cNvPicPr>
          <p:nvPr/>
        </p:nvPicPr>
        <p:blipFill>
          <a:blip r:embed="rId3"/>
          <a:stretch>
            <a:fillRect/>
          </a:stretch>
        </p:blipFill>
        <p:spPr>
          <a:xfrm>
            <a:off x="6791574" y="1825335"/>
            <a:ext cx="4821438" cy="3616078"/>
          </a:xfrm>
          <a:prstGeom prst="rect">
            <a:avLst/>
          </a:prstGeom>
        </p:spPr>
      </p:pic>
      <p:sp>
        <p:nvSpPr>
          <p:cNvPr id="11" name="Tekstiruutu 10">
            <a:extLst>
              <a:ext uri="{FF2B5EF4-FFF2-40B4-BE49-F238E27FC236}">
                <a16:creationId xmlns:a16="http://schemas.microsoft.com/office/drawing/2014/main" id="{8CBE922F-F38C-134F-B04B-A02CE13F34D7}"/>
              </a:ext>
            </a:extLst>
          </p:cNvPr>
          <p:cNvSpPr txBox="1"/>
          <p:nvPr/>
        </p:nvSpPr>
        <p:spPr>
          <a:xfrm>
            <a:off x="957046" y="936558"/>
            <a:ext cx="3990109" cy="369332"/>
          </a:xfrm>
          <a:prstGeom prst="rect">
            <a:avLst/>
          </a:prstGeom>
          <a:noFill/>
        </p:spPr>
        <p:txBody>
          <a:bodyPr wrap="square" rtlCol="0">
            <a:spAutoFit/>
          </a:bodyPr>
          <a:lstStyle/>
          <a:p>
            <a:r>
              <a:rPr lang="fi-FI" dirty="0"/>
              <a:t>Nauhoituksen lisääminen</a:t>
            </a:r>
          </a:p>
        </p:txBody>
      </p:sp>
      <p:sp>
        <p:nvSpPr>
          <p:cNvPr id="12" name="Tekstiruutu 11">
            <a:extLst>
              <a:ext uri="{FF2B5EF4-FFF2-40B4-BE49-F238E27FC236}">
                <a16:creationId xmlns:a16="http://schemas.microsoft.com/office/drawing/2014/main" id="{F5E3867C-8BD8-174B-AB1B-43FADD30F775}"/>
              </a:ext>
            </a:extLst>
          </p:cNvPr>
          <p:cNvSpPr txBox="1"/>
          <p:nvPr/>
        </p:nvSpPr>
        <p:spPr>
          <a:xfrm>
            <a:off x="4752742" y="1000080"/>
            <a:ext cx="2475345" cy="646331"/>
          </a:xfrm>
          <a:prstGeom prst="rect">
            <a:avLst/>
          </a:prstGeom>
          <a:noFill/>
        </p:spPr>
        <p:txBody>
          <a:bodyPr wrap="square" rtlCol="0">
            <a:spAutoFit/>
          </a:bodyPr>
          <a:lstStyle/>
          <a:p>
            <a:r>
              <a:rPr lang="fi-FI" dirty="0"/>
              <a:t>Naru 1 on </a:t>
            </a:r>
            <a:r>
              <a:rPr lang="fi-FI" dirty="0" err="1"/>
              <a:t>kohtus</a:t>
            </a:r>
            <a:r>
              <a:rPr lang="fi-FI" dirty="0"/>
              <a:t>  1</a:t>
            </a:r>
          </a:p>
          <a:p>
            <a:r>
              <a:rPr lang="fi-FI" dirty="0"/>
              <a:t>Naru 2 on kohtaus 2</a:t>
            </a:r>
          </a:p>
        </p:txBody>
      </p:sp>
      <p:sp>
        <p:nvSpPr>
          <p:cNvPr id="13" name="Tekstiruutu 12">
            <a:extLst>
              <a:ext uri="{FF2B5EF4-FFF2-40B4-BE49-F238E27FC236}">
                <a16:creationId xmlns:a16="http://schemas.microsoft.com/office/drawing/2014/main" id="{4BAE746C-4C13-8A4F-B71D-D125EE5B780B}"/>
              </a:ext>
            </a:extLst>
          </p:cNvPr>
          <p:cNvSpPr txBox="1"/>
          <p:nvPr/>
        </p:nvSpPr>
        <p:spPr>
          <a:xfrm>
            <a:off x="957046" y="5489518"/>
            <a:ext cx="3433762" cy="369332"/>
          </a:xfrm>
          <a:prstGeom prst="rect">
            <a:avLst/>
          </a:prstGeom>
          <a:noFill/>
        </p:spPr>
        <p:txBody>
          <a:bodyPr wrap="square" rtlCol="0">
            <a:spAutoFit/>
          </a:bodyPr>
          <a:lstStyle/>
          <a:p>
            <a:r>
              <a:rPr lang="fi-FI" dirty="0"/>
              <a:t>Kohtaus1  (luola)</a:t>
            </a:r>
          </a:p>
        </p:txBody>
      </p:sp>
      <p:sp>
        <p:nvSpPr>
          <p:cNvPr id="14" name="Tekstiruutu 13">
            <a:extLst>
              <a:ext uri="{FF2B5EF4-FFF2-40B4-BE49-F238E27FC236}">
                <a16:creationId xmlns:a16="http://schemas.microsoft.com/office/drawing/2014/main" id="{0C5F1CD3-0A19-5D49-8C31-B2EC558BEE36}"/>
              </a:ext>
            </a:extLst>
          </p:cNvPr>
          <p:cNvSpPr txBox="1"/>
          <p:nvPr/>
        </p:nvSpPr>
        <p:spPr>
          <a:xfrm>
            <a:off x="7352145" y="5489518"/>
            <a:ext cx="3433762" cy="369332"/>
          </a:xfrm>
          <a:prstGeom prst="rect">
            <a:avLst/>
          </a:prstGeom>
          <a:noFill/>
        </p:spPr>
        <p:txBody>
          <a:bodyPr wrap="square" rtlCol="0">
            <a:spAutoFit/>
          </a:bodyPr>
          <a:lstStyle/>
          <a:p>
            <a:r>
              <a:rPr lang="fi-FI" dirty="0"/>
              <a:t>Kohtaus 2  l(</a:t>
            </a:r>
            <a:r>
              <a:rPr lang="fi-FI" dirty="0" err="1"/>
              <a:t>inna</a:t>
            </a:r>
            <a:r>
              <a:rPr lang="fi-FI" dirty="0"/>
              <a:t>)</a:t>
            </a:r>
          </a:p>
        </p:txBody>
      </p:sp>
      <p:cxnSp>
        <p:nvCxnSpPr>
          <p:cNvPr id="18" name="Suora nuoliyhdysviiva 17">
            <a:extLst>
              <a:ext uri="{FF2B5EF4-FFF2-40B4-BE49-F238E27FC236}">
                <a16:creationId xmlns:a16="http://schemas.microsoft.com/office/drawing/2014/main" id="{92CFDE96-03B7-4149-B5F6-1613912AC9B1}"/>
              </a:ext>
            </a:extLst>
          </p:cNvPr>
          <p:cNvCxnSpPr/>
          <p:nvPr/>
        </p:nvCxnSpPr>
        <p:spPr>
          <a:xfrm>
            <a:off x="1997901" y="1223426"/>
            <a:ext cx="43841" cy="597783"/>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D9638DF3-DE25-EE4F-90FB-9AACD6857B9C}"/>
              </a:ext>
            </a:extLst>
          </p:cNvPr>
          <p:cNvCxnSpPr>
            <a:cxnSpLocks/>
          </p:cNvCxnSpPr>
          <p:nvPr/>
        </p:nvCxnSpPr>
        <p:spPr>
          <a:xfrm flipH="1">
            <a:off x="3237978" y="582460"/>
            <a:ext cx="1868923" cy="115628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Suorakulmio 21">
            <a:extLst>
              <a:ext uri="{FF2B5EF4-FFF2-40B4-BE49-F238E27FC236}">
                <a16:creationId xmlns:a16="http://schemas.microsoft.com/office/drawing/2014/main" id="{B257BF29-0A48-5948-8704-67E70FE01C55}"/>
              </a:ext>
            </a:extLst>
          </p:cNvPr>
          <p:cNvSpPr/>
          <p:nvPr/>
        </p:nvSpPr>
        <p:spPr>
          <a:xfrm>
            <a:off x="5143038" y="331709"/>
            <a:ext cx="1240019" cy="369332"/>
          </a:xfrm>
          <a:prstGeom prst="rect">
            <a:avLst/>
          </a:prstGeom>
        </p:spPr>
        <p:txBody>
          <a:bodyPr wrap="none">
            <a:spAutoFit/>
          </a:bodyPr>
          <a:lstStyle/>
          <a:p>
            <a:r>
              <a:rPr lang="fi-FI" dirty="0"/>
              <a:t>Kohtaukset</a:t>
            </a:r>
          </a:p>
        </p:txBody>
      </p:sp>
      <p:cxnSp>
        <p:nvCxnSpPr>
          <p:cNvPr id="28" name="Suora nuoliyhdysviiva 27">
            <a:extLst>
              <a:ext uri="{FF2B5EF4-FFF2-40B4-BE49-F238E27FC236}">
                <a16:creationId xmlns:a16="http://schemas.microsoft.com/office/drawing/2014/main" id="{6B33B12D-7BD9-AE42-9D62-93D292614D7E}"/>
              </a:ext>
            </a:extLst>
          </p:cNvPr>
          <p:cNvCxnSpPr>
            <a:cxnSpLocks/>
          </p:cNvCxnSpPr>
          <p:nvPr/>
        </p:nvCxnSpPr>
        <p:spPr>
          <a:xfrm>
            <a:off x="6346920" y="582460"/>
            <a:ext cx="4062209" cy="123874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iruutu 31">
            <a:extLst>
              <a:ext uri="{FF2B5EF4-FFF2-40B4-BE49-F238E27FC236}">
                <a16:creationId xmlns:a16="http://schemas.microsoft.com/office/drawing/2014/main" id="{D5669D6C-A70B-8044-BB31-5CC30C7C8009}"/>
              </a:ext>
            </a:extLst>
          </p:cNvPr>
          <p:cNvSpPr txBox="1"/>
          <p:nvPr/>
        </p:nvSpPr>
        <p:spPr>
          <a:xfrm>
            <a:off x="2198914" y="6030686"/>
            <a:ext cx="8403772" cy="369332"/>
          </a:xfrm>
          <a:prstGeom prst="rect">
            <a:avLst/>
          </a:prstGeom>
          <a:noFill/>
        </p:spPr>
        <p:txBody>
          <a:bodyPr wrap="square" rtlCol="0">
            <a:spAutoFit/>
          </a:bodyPr>
          <a:lstStyle/>
          <a:p>
            <a:pPr algn="ctr"/>
            <a:r>
              <a:rPr lang="fi-FI" dirty="0"/>
              <a:t>Liikuta hahmoja samalla, kun puhut</a:t>
            </a:r>
          </a:p>
        </p:txBody>
      </p:sp>
    </p:spTree>
    <p:extLst>
      <p:ext uri="{BB962C8B-B14F-4D97-AF65-F5344CB8AC3E}">
        <p14:creationId xmlns:p14="http://schemas.microsoft.com/office/powerpoint/2010/main" val="75557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000C238-8849-4241-88A1-BB7620D0A8EF}"/>
              </a:ext>
            </a:extLst>
          </p:cNvPr>
          <p:cNvPicPr>
            <a:picLocks noChangeAspect="1"/>
          </p:cNvPicPr>
          <p:nvPr/>
        </p:nvPicPr>
        <p:blipFill>
          <a:blip r:embed="rId2"/>
          <a:stretch>
            <a:fillRect/>
          </a:stretch>
        </p:blipFill>
        <p:spPr>
          <a:xfrm>
            <a:off x="929640" y="1711820"/>
            <a:ext cx="6233160" cy="4674870"/>
          </a:xfrm>
          <a:prstGeom prst="rect">
            <a:avLst/>
          </a:prstGeom>
        </p:spPr>
      </p:pic>
      <p:sp>
        <p:nvSpPr>
          <p:cNvPr id="6" name="Tekstiruutu 5">
            <a:extLst>
              <a:ext uri="{FF2B5EF4-FFF2-40B4-BE49-F238E27FC236}">
                <a16:creationId xmlns:a16="http://schemas.microsoft.com/office/drawing/2014/main" id="{1BC13774-DC3D-244A-B01B-D1363832C16C}"/>
              </a:ext>
            </a:extLst>
          </p:cNvPr>
          <p:cNvSpPr txBox="1"/>
          <p:nvPr/>
        </p:nvSpPr>
        <p:spPr>
          <a:xfrm>
            <a:off x="1123951" y="714375"/>
            <a:ext cx="6675120" cy="523220"/>
          </a:xfrm>
          <a:prstGeom prst="rect">
            <a:avLst/>
          </a:prstGeom>
          <a:noFill/>
        </p:spPr>
        <p:txBody>
          <a:bodyPr wrap="square" rtlCol="0">
            <a:spAutoFit/>
          </a:bodyPr>
          <a:lstStyle/>
          <a:p>
            <a:r>
              <a:rPr lang="fi-FI" sz="2800" dirty="0"/>
              <a:t>NAUHOITUS</a:t>
            </a:r>
          </a:p>
        </p:txBody>
      </p:sp>
      <p:sp>
        <p:nvSpPr>
          <p:cNvPr id="7" name="Tekstiruutu 6">
            <a:extLst>
              <a:ext uri="{FF2B5EF4-FFF2-40B4-BE49-F238E27FC236}">
                <a16:creationId xmlns:a16="http://schemas.microsoft.com/office/drawing/2014/main" id="{9CE9F361-064D-7C4F-ADA4-CE0C4B0AE94B}"/>
              </a:ext>
            </a:extLst>
          </p:cNvPr>
          <p:cNvSpPr txBox="1"/>
          <p:nvPr/>
        </p:nvSpPr>
        <p:spPr>
          <a:xfrm>
            <a:off x="7319962" y="2710427"/>
            <a:ext cx="4724400" cy="2677656"/>
          </a:xfrm>
          <a:prstGeom prst="rect">
            <a:avLst/>
          </a:prstGeom>
          <a:noFill/>
        </p:spPr>
        <p:txBody>
          <a:bodyPr wrap="square" rtlCol="0">
            <a:spAutoFit/>
          </a:bodyPr>
          <a:lstStyle/>
          <a:p>
            <a:pPr marL="342900" indent="-342900">
              <a:buAutoNum type="arabicPeriod"/>
            </a:pPr>
            <a:r>
              <a:rPr lang="fi-FI" sz="2400" dirty="0"/>
              <a:t>Paina punaista REC-nappulaa </a:t>
            </a:r>
            <a:r>
              <a:rPr lang="fi-FI" sz="2400" dirty="0" err="1"/>
              <a:t>nauhottaaksesi</a:t>
            </a:r>
            <a:r>
              <a:rPr lang="fi-FI" sz="2400" dirty="0"/>
              <a:t> ja keltaista PAUSE-nappulaa, kun haluat pysäyttää nauhoituksen esim. vaihtaessasi kohtausta.</a:t>
            </a:r>
          </a:p>
          <a:p>
            <a:pPr marL="342900" indent="-342900">
              <a:buAutoNum type="arabicPeriod"/>
            </a:pPr>
            <a:r>
              <a:rPr lang="fi-FI" sz="2400" dirty="0"/>
              <a:t>Nauhoita seuraava kohtaus </a:t>
            </a:r>
            <a:r>
              <a:rPr lang="fi-FI" sz="2400" dirty="0" err="1"/>
              <a:t>jne</a:t>
            </a:r>
            <a:r>
              <a:rPr lang="fi-FI" sz="2400" dirty="0"/>
              <a:t>… </a:t>
            </a:r>
          </a:p>
          <a:p>
            <a:pPr marL="342900" indent="-342900">
              <a:buAutoNum type="arabicPeriod"/>
            </a:pPr>
            <a:r>
              <a:rPr lang="fi-FI" sz="2400" dirty="0"/>
              <a:t>Paina lopuksi STOP-nappulaa.</a:t>
            </a:r>
          </a:p>
        </p:txBody>
      </p:sp>
    </p:spTree>
    <p:extLst>
      <p:ext uri="{BB962C8B-B14F-4D97-AF65-F5344CB8AC3E}">
        <p14:creationId xmlns:p14="http://schemas.microsoft.com/office/powerpoint/2010/main" val="2295188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A619CEB-DD4E-9A46-AADD-BF70DFB3C8D2}"/>
              </a:ext>
            </a:extLst>
          </p:cNvPr>
          <p:cNvPicPr>
            <a:picLocks noChangeAspect="1"/>
          </p:cNvPicPr>
          <p:nvPr/>
        </p:nvPicPr>
        <p:blipFill>
          <a:blip r:embed="rId2"/>
          <a:stretch>
            <a:fillRect/>
          </a:stretch>
        </p:blipFill>
        <p:spPr>
          <a:xfrm>
            <a:off x="1254442" y="1438593"/>
            <a:ext cx="6858000" cy="5143500"/>
          </a:xfrm>
          <a:prstGeom prst="rect">
            <a:avLst/>
          </a:prstGeom>
        </p:spPr>
      </p:pic>
      <p:sp>
        <p:nvSpPr>
          <p:cNvPr id="4" name="Tekstiruutu 3">
            <a:extLst>
              <a:ext uri="{FF2B5EF4-FFF2-40B4-BE49-F238E27FC236}">
                <a16:creationId xmlns:a16="http://schemas.microsoft.com/office/drawing/2014/main" id="{E65AABA2-4E88-824F-97D7-91F01F2D4E34}"/>
              </a:ext>
            </a:extLst>
          </p:cNvPr>
          <p:cNvSpPr txBox="1"/>
          <p:nvPr/>
        </p:nvSpPr>
        <p:spPr>
          <a:xfrm>
            <a:off x="1254442" y="657224"/>
            <a:ext cx="6315075" cy="523220"/>
          </a:xfrm>
          <a:prstGeom prst="rect">
            <a:avLst/>
          </a:prstGeom>
          <a:noFill/>
        </p:spPr>
        <p:txBody>
          <a:bodyPr wrap="square" rtlCol="0">
            <a:spAutoFit/>
          </a:bodyPr>
          <a:lstStyle/>
          <a:p>
            <a:r>
              <a:rPr lang="fi-FI" sz="2800" dirty="0"/>
              <a:t>TALLENNUS</a:t>
            </a:r>
          </a:p>
        </p:txBody>
      </p:sp>
      <p:sp>
        <p:nvSpPr>
          <p:cNvPr id="5" name="Tekstiruutu 4">
            <a:extLst>
              <a:ext uri="{FF2B5EF4-FFF2-40B4-BE49-F238E27FC236}">
                <a16:creationId xmlns:a16="http://schemas.microsoft.com/office/drawing/2014/main" id="{ACAD8901-D660-3841-8349-8B305601FA03}"/>
              </a:ext>
            </a:extLst>
          </p:cNvPr>
          <p:cNvSpPr txBox="1"/>
          <p:nvPr/>
        </p:nvSpPr>
        <p:spPr>
          <a:xfrm>
            <a:off x="8458200" y="1438593"/>
            <a:ext cx="3000375" cy="3046988"/>
          </a:xfrm>
          <a:prstGeom prst="rect">
            <a:avLst/>
          </a:prstGeom>
          <a:noFill/>
        </p:spPr>
        <p:txBody>
          <a:bodyPr wrap="square" rtlCol="0">
            <a:spAutoFit/>
          </a:bodyPr>
          <a:lstStyle/>
          <a:p>
            <a:r>
              <a:rPr lang="fi-FI" sz="2400" dirty="0"/>
              <a:t>Tallennus: </a:t>
            </a:r>
          </a:p>
          <a:p>
            <a:endParaRPr lang="fi-FI" sz="2400" dirty="0"/>
          </a:p>
          <a:p>
            <a:pPr marL="342900" indent="-342900">
              <a:buAutoNum type="arabicPeriod"/>
            </a:pPr>
            <a:r>
              <a:rPr lang="fi-FI" sz="2400" dirty="0"/>
              <a:t>Tallenna </a:t>
            </a:r>
            <a:r>
              <a:rPr lang="fi-FI" sz="2400" dirty="0" err="1"/>
              <a:t>projeti</a:t>
            </a:r>
            <a:r>
              <a:rPr lang="fi-FI" sz="2400" dirty="0"/>
              <a:t> SAVE-nappulasta.</a:t>
            </a:r>
          </a:p>
          <a:p>
            <a:r>
              <a:rPr lang="fi-FI" sz="2400" dirty="0"/>
              <a:t>2. Anna projektille nimi ja paina uudelleen SAVE </a:t>
            </a:r>
          </a:p>
          <a:p>
            <a:r>
              <a:rPr lang="fi-FI" sz="2400" dirty="0"/>
              <a:t> </a:t>
            </a:r>
          </a:p>
        </p:txBody>
      </p:sp>
    </p:spTree>
    <p:extLst>
      <p:ext uri="{BB962C8B-B14F-4D97-AF65-F5344CB8AC3E}">
        <p14:creationId xmlns:p14="http://schemas.microsoft.com/office/powerpoint/2010/main" val="67501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961A647-9C1A-5347-A4EE-745E5FCA07B2}"/>
              </a:ext>
            </a:extLst>
          </p:cNvPr>
          <p:cNvPicPr>
            <a:picLocks noChangeAspect="1"/>
          </p:cNvPicPr>
          <p:nvPr/>
        </p:nvPicPr>
        <p:blipFill>
          <a:blip r:embed="rId2"/>
          <a:stretch>
            <a:fillRect/>
          </a:stretch>
        </p:blipFill>
        <p:spPr>
          <a:xfrm>
            <a:off x="1163003" y="1071563"/>
            <a:ext cx="7315200" cy="5486400"/>
          </a:xfrm>
          <a:prstGeom prst="rect">
            <a:avLst/>
          </a:prstGeom>
        </p:spPr>
      </p:pic>
      <p:sp>
        <p:nvSpPr>
          <p:cNvPr id="4" name="Tekstiruutu 3">
            <a:extLst>
              <a:ext uri="{FF2B5EF4-FFF2-40B4-BE49-F238E27FC236}">
                <a16:creationId xmlns:a16="http://schemas.microsoft.com/office/drawing/2014/main" id="{FBA5A22F-2BAC-0D4E-855F-2000EA5FDC27}"/>
              </a:ext>
            </a:extLst>
          </p:cNvPr>
          <p:cNvSpPr txBox="1"/>
          <p:nvPr/>
        </p:nvSpPr>
        <p:spPr>
          <a:xfrm>
            <a:off x="8772524" y="1228725"/>
            <a:ext cx="3057525" cy="4893647"/>
          </a:xfrm>
          <a:prstGeom prst="rect">
            <a:avLst/>
          </a:prstGeom>
          <a:noFill/>
        </p:spPr>
        <p:txBody>
          <a:bodyPr wrap="square" rtlCol="0">
            <a:spAutoFit/>
          </a:bodyPr>
          <a:lstStyle/>
          <a:p>
            <a:r>
              <a:rPr lang="fi-FI" sz="2400" dirty="0"/>
              <a:t>EXPORT-nappulalla saat siirrettyä valmiin projektin kameran rullalle tai toiseen sovellukseen. </a:t>
            </a:r>
          </a:p>
          <a:p>
            <a:endParaRPr lang="fi-FI" sz="2400" dirty="0"/>
          </a:p>
          <a:p>
            <a:endParaRPr lang="fi-FI" sz="2400" dirty="0"/>
          </a:p>
          <a:p>
            <a:endParaRPr lang="fi-FI" sz="2400" dirty="0"/>
          </a:p>
          <a:p>
            <a:endParaRPr lang="fi-FI" sz="2400" dirty="0"/>
          </a:p>
          <a:p>
            <a:endParaRPr lang="fi-FI" sz="2400" dirty="0"/>
          </a:p>
          <a:p>
            <a:r>
              <a:rPr lang="fi-FI" sz="2400" dirty="0"/>
              <a:t>Jatkokäsittelyä voit tehdä esim. </a:t>
            </a:r>
            <a:r>
              <a:rPr lang="fi-FI" sz="2400" dirty="0" err="1"/>
              <a:t>iMovie</a:t>
            </a:r>
            <a:r>
              <a:rPr lang="fi-FI" sz="2400" dirty="0"/>
              <a:t> ohjelmalla</a:t>
            </a:r>
          </a:p>
        </p:txBody>
      </p:sp>
      <p:sp>
        <p:nvSpPr>
          <p:cNvPr id="5" name="Tekstiruutu 4">
            <a:extLst>
              <a:ext uri="{FF2B5EF4-FFF2-40B4-BE49-F238E27FC236}">
                <a16:creationId xmlns:a16="http://schemas.microsoft.com/office/drawing/2014/main" id="{588921C5-DAAD-F64A-A89F-82AA696B2C86}"/>
              </a:ext>
            </a:extLst>
          </p:cNvPr>
          <p:cNvSpPr txBox="1"/>
          <p:nvPr/>
        </p:nvSpPr>
        <p:spPr>
          <a:xfrm>
            <a:off x="1557338" y="328613"/>
            <a:ext cx="8029575" cy="523220"/>
          </a:xfrm>
          <a:prstGeom prst="rect">
            <a:avLst/>
          </a:prstGeom>
          <a:noFill/>
        </p:spPr>
        <p:txBody>
          <a:bodyPr wrap="square" rtlCol="0">
            <a:spAutoFit/>
          </a:bodyPr>
          <a:lstStyle/>
          <a:p>
            <a:pPr algn="ctr"/>
            <a:r>
              <a:rPr lang="fi-FI" sz="2800" dirty="0"/>
              <a:t>Projektin vieminen kameran rullalle.</a:t>
            </a:r>
          </a:p>
        </p:txBody>
      </p:sp>
      <p:sp>
        <p:nvSpPr>
          <p:cNvPr id="6" name="Ellipsi 5">
            <a:extLst>
              <a:ext uri="{FF2B5EF4-FFF2-40B4-BE49-F238E27FC236}">
                <a16:creationId xmlns:a16="http://schemas.microsoft.com/office/drawing/2014/main" id="{21E186CE-B9DC-A94D-9EBC-65D2B2F438F8}"/>
              </a:ext>
            </a:extLst>
          </p:cNvPr>
          <p:cNvSpPr/>
          <p:nvPr/>
        </p:nvSpPr>
        <p:spPr>
          <a:xfrm>
            <a:off x="2386013" y="3814763"/>
            <a:ext cx="4814887" cy="15001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8687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Animaatiot</a:t>
            </a:r>
          </a:p>
        </p:txBody>
      </p:sp>
      <p:sp>
        <p:nvSpPr>
          <p:cNvPr id="3" name="Sisällön paikkamerkki 2"/>
          <p:cNvSpPr>
            <a:spLocks noGrp="1"/>
          </p:cNvSpPr>
          <p:nvPr>
            <p:ph idx="1"/>
          </p:nvPr>
        </p:nvSpPr>
        <p:spPr>
          <a:xfrm>
            <a:off x="1251678" y="1444173"/>
            <a:ext cx="10178322" cy="4945994"/>
          </a:xfrm>
        </p:spPr>
        <p:txBody>
          <a:bodyPr>
            <a:normAutofit fontScale="25000" lnSpcReduction="20000"/>
          </a:bodyPr>
          <a:lstStyle/>
          <a:p>
            <a:r>
              <a:rPr lang="fi-FI" sz="7200" dirty="0"/>
              <a:t>monipuolista ja hauskaa toimintaa</a:t>
            </a:r>
          </a:p>
          <a:p>
            <a:r>
              <a:rPr lang="fi-FI" sz="7200" dirty="0"/>
              <a:t>yksi elokuvan muoto</a:t>
            </a:r>
          </a:p>
          <a:p>
            <a:r>
              <a:rPr lang="fi-FI" sz="7200" dirty="0"/>
              <a:t>tarkoittaa ”elävöittämistä”</a:t>
            </a:r>
          </a:p>
          <a:p>
            <a:pPr marL="0" indent="0">
              <a:buNone/>
            </a:pPr>
            <a:endParaRPr lang="fi-FI" sz="7200" b="1" dirty="0"/>
          </a:p>
          <a:p>
            <a:pPr marL="0" indent="0">
              <a:buNone/>
            </a:pPr>
            <a:r>
              <a:rPr lang="fi-FI" sz="7200" b="1" dirty="0"/>
              <a:t>Oppimisen alueet, OPS</a:t>
            </a:r>
          </a:p>
          <a:p>
            <a:r>
              <a:rPr lang="fi-FI" sz="7200" dirty="0"/>
              <a:t>kielten rikas maailma – käsikirjoitus, sarjakuva, tarinat</a:t>
            </a:r>
          </a:p>
          <a:p>
            <a:pPr lvl="1"/>
            <a:r>
              <a:rPr lang="fi-FI" sz="7200" dirty="0"/>
              <a:t>vuorovaikutus,  puheen tuottaminen, kielen käytön eri tavat</a:t>
            </a:r>
          </a:p>
          <a:p>
            <a:pPr lvl="1"/>
            <a:r>
              <a:rPr lang="fi-FI" sz="7200" dirty="0"/>
              <a:t>lorut, tarinat kertomukset</a:t>
            </a:r>
          </a:p>
          <a:p>
            <a:r>
              <a:rPr lang="fi-FI" sz="7200" dirty="0"/>
              <a:t>kuvallinen ilmaisu, omat animaatio hahmot, piirustuksen , askartelut, toimivat näyttelijöinä</a:t>
            </a:r>
          </a:p>
          <a:p>
            <a:r>
              <a:rPr lang="fi-FI" sz="7200" dirty="0"/>
              <a:t>kasvan, liikun ja kehityn</a:t>
            </a:r>
          </a:p>
          <a:p>
            <a:pPr lvl="1"/>
            <a:r>
              <a:rPr lang="fi-FI" sz="7200" dirty="0"/>
              <a:t>liike animaatiot</a:t>
            </a:r>
          </a:p>
          <a:p>
            <a:r>
              <a:rPr lang="fi-FI" sz="7200" dirty="0"/>
              <a:t>tutkin ja toimin ympäristössäni</a:t>
            </a:r>
          </a:p>
          <a:p>
            <a:pPr lvl="1"/>
            <a:r>
              <a:rPr lang="fi-FI" sz="7200" dirty="0"/>
              <a:t>Matemaattinen ajattelu, teknologinen kasvatus</a:t>
            </a:r>
          </a:p>
          <a:p>
            <a:endParaRPr lang="fi-FI" sz="7200" dirty="0"/>
          </a:p>
          <a:p>
            <a:pPr marL="0" indent="0">
              <a:buNone/>
            </a:pPr>
            <a:r>
              <a:rPr lang="fi-FI" sz="7200" dirty="0">
                <a:hlinkClick r:id="rId2"/>
              </a:rPr>
              <a:t>Animaation havainnollistaminen kts. Video</a:t>
            </a:r>
            <a:endParaRPr lang="fi-FI" sz="7200" dirty="0"/>
          </a:p>
          <a:p>
            <a:pPr marL="0" indent="0">
              <a:buNone/>
            </a:pPr>
            <a:endParaRPr lang="fi-FI" sz="7200" dirty="0"/>
          </a:p>
          <a:p>
            <a:endParaRPr lang="fi-FI" dirty="0"/>
          </a:p>
        </p:txBody>
      </p:sp>
    </p:spTree>
    <p:extLst>
      <p:ext uri="{BB962C8B-B14F-4D97-AF65-F5344CB8AC3E}">
        <p14:creationId xmlns:p14="http://schemas.microsoft.com/office/powerpoint/2010/main" val="166901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Animaation teko vaiheet</a:t>
            </a:r>
          </a:p>
        </p:txBody>
      </p:sp>
      <p:sp>
        <p:nvSpPr>
          <p:cNvPr id="3" name="Sisällön paikkamerkki 2"/>
          <p:cNvSpPr>
            <a:spLocks noGrp="1"/>
          </p:cNvSpPr>
          <p:nvPr>
            <p:ph idx="1"/>
          </p:nvPr>
        </p:nvSpPr>
        <p:spPr>
          <a:xfrm>
            <a:off x="1251678" y="1128451"/>
            <a:ext cx="9931580" cy="4730089"/>
          </a:xfrm>
        </p:spPr>
        <p:txBody>
          <a:bodyPr>
            <a:normAutofit fontScale="25000" lnSpcReduction="20000"/>
          </a:bodyPr>
          <a:lstStyle/>
          <a:p>
            <a:pPr marL="457200" lvl="1" indent="0">
              <a:buNone/>
            </a:pPr>
            <a:endParaRPr lang="fi-FI" sz="5600" dirty="0">
              <a:hlinkClick r:id="rId2"/>
            </a:endParaRPr>
          </a:p>
          <a:p>
            <a:pPr marL="457200" lvl="1" indent="0">
              <a:buNone/>
            </a:pPr>
            <a:r>
              <a:rPr lang="fi-FI" sz="5600" dirty="0">
                <a:hlinkClick r:id="rId2"/>
              </a:rPr>
              <a:t>Animaation tekovaiheet</a:t>
            </a:r>
            <a:endParaRPr lang="fi-FI" sz="5600" dirty="0"/>
          </a:p>
          <a:p>
            <a:pPr marL="457200" lvl="1" indent="0">
              <a:buNone/>
            </a:pPr>
            <a:endParaRPr lang="fi-FI" sz="5600" dirty="0"/>
          </a:p>
          <a:p>
            <a:pPr marL="0" indent="0">
              <a:buNone/>
            </a:pPr>
            <a:r>
              <a:rPr lang="fi-FI" sz="5600" dirty="0"/>
              <a:t>pidä kamera paikallaan,  kun animaatiota tehdään.</a:t>
            </a:r>
          </a:p>
          <a:p>
            <a:pPr marL="0" indent="0">
              <a:buNone/>
            </a:pPr>
            <a:r>
              <a:rPr lang="fi-FI" sz="5600" dirty="0"/>
              <a:t>Käytä siis tukevaa alustaa kuten kamerajalustaa. </a:t>
            </a:r>
          </a:p>
          <a:p>
            <a:pPr marL="0" indent="0">
              <a:buNone/>
            </a:pPr>
            <a:r>
              <a:rPr lang="fi-FI" sz="5600" dirty="0"/>
              <a:t>Samoin varmista, ettei kuvassa näy ylimääräisiä asioita kuten animaattoreiden käsiä, kun he vielä ovat liikuttamassa hahmoja. </a:t>
            </a:r>
          </a:p>
          <a:p>
            <a:pPr marL="0" indent="0">
              <a:buNone/>
            </a:pPr>
            <a:r>
              <a:rPr lang="fi-FI" sz="5600" dirty="0"/>
              <a:t>Hyvä tapa varmistaa mahtava animaatiopätkä on opettaa kuvaaja sanomaan vaikkapa "kuva" ennen kunkin kuvan ottamista, jotta tiimi osaa ajoissa nostaa kätensä ilmaan. Kuvaajan tehtävä on katsoa kameran ruutua ja varmistaa, että kaikki on kunnossa ennen kuvausta (myös kuvan reunoilla - näkyykö jonkun jalka?). Mikäli virheellisiä kuvia tulee näpsäistyä, ne voi onneksi helposti poistaa joko suoraan kamerasta tai videotyökalussa</a:t>
            </a:r>
          </a:p>
          <a:p>
            <a:pPr marL="0" indent="0">
              <a:buNone/>
            </a:pPr>
            <a:r>
              <a:rPr lang="fi-FI" sz="5600" dirty="0"/>
              <a:t>Sopivaa kuvamäärää voi olla hankala arvioida. Viitteenä voidaan käyttää animaatioelokuvia, joiden kuvamäärä on n. 25 kuvaa sekunnissa. Mitä enemmän kuvia ja mitä  pienempi esineen liike kuvissa on (eli mitä vähemmän liikutetaan esineitä kuvien välillä), sitä sujuvampaa on myös liike. Jos haluaa minuutin pätkän suhteellisen sujuvaa kuvaa, voidaan tavoitteeksi ottaa vähintään sata valokuvaa. Huomioi, että jos animaation päälle halutaan </a:t>
            </a:r>
            <a:r>
              <a:rPr lang="fi-FI" sz="5600" dirty="0" err="1"/>
              <a:t>myöhemin</a:t>
            </a:r>
            <a:r>
              <a:rPr lang="fi-FI" sz="5600" dirty="0"/>
              <a:t> nauhoittaa esimerkiksi puhetta, pitää varata paljon kuvia tai tehdä edestakaisin liikuteltavia pätkiä, jotta voidaan tarvittaessa lisätä kuvia tiettyihin kohtiin animaation pidentämiseksi. Puhuminen vie yllättävän paljon aikaa!</a:t>
            </a:r>
          </a:p>
          <a:p>
            <a:pPr marL="0" indent="0">
              <a:buNone/>
            </a:pPr>
            <a:endParaRPr lang="fi-FI" sz="5600" dirty="0"/>
          </a:p>
          <a:p>
            <a:pPr marL="0" indent="0">
              <a:buNone/>
            </a:pPr>
            <a:r>
              <a:rPr lang="fi-FI" sz="5600" dirty="0"/>
              <a:t>ääni</a:t>
            </a:r>
          </a:p>
          <a:p>
            <a:pPr marL="0" indent="0">
              <a:buNone/>
            </a:pPr>
            <a:r>
              <a:rPr lang="fi-FI" sz="5600" dirty="0">
                <a:hlinkClick r:id="rId2"/>
              </a:rPr>
              <a:t>https://peda.net/p/AnniVidb%C3%A4ck/animaatiokoulu/animaatiokoulu/p4mta</a:t>
            </a:r>
            <a:endParaRPr lang="fi-FI" sz="5600" dirty="0"/>
          </a:p>
          <a:p>
            <a:pPr marL="0" indent="0">
              <a:buNone/>
            </a:pPr>
            <a:endParaRPr lang="fi-FI" sz="5600" dirty="0"/>
          </a:p>
          <a:p>
            <a:pPr marL="0" indent="0">
              <a:buNone/>
            </a:pPr>
            <a:endParaRPr lang="fi-FI" sz="5600" dirty="0"/>
          </a:p>
          <a:p>
            <a:endParaRPr lang="fi-FI" sz="5600" b="1" dirty="0"/>
          </a:p>
          <a:p>
            <a:pPr marL="0" indent="0">
              <a:buNone/>
            </a:pPr>
            <a:endParaRPr lang="fi-FI" dirty="0"/>
          </a:p>
        </p:txBody>
      </p:sp>
    </p:spTree>
    <p:extLst>
      <p:ext uri="{BB962C8B-B14F-4D97-AF65-F5344CB8AC3E}">
        <p14:creationId xmlns:p14="http://schemas.microsoft.com/office/powerpoint/2010/main" val="316355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Animaation lajeja</a:t>
            </a:r>
          </a:p>
        </p:txBody>
      </p:sp>
      <p:sp>
        <p:nvSpPr>
          <p:cNvPr id="3" name="Sisällön paikkamerkki 2"/>
          <p:cNvSpPr>
            <a:spLocks noGrp="1"/>
          </p:cNvSpPr>
          <p:nvPr>
            <p:ph idx="1"/>
          </p:nvPr>
        </p:nvSpPr>
        <p:spPr/>
        <p:txBody>
          <a:bodyPr/>
          <a:lstStyle/>
          <a:p>
            <a:pPr marL="0" indent="0">
              <a:buNone/>
            </a:pPr>
            <a:r>
              <a:rPr lang="fi-FI" dirty="0"/>
              <a:t>THINLINK</a:t>
            </a:r>
          </a:p>
        </p:txBody>
      </p:sp>
      <p:sp>
        <p:nvSpPr>
          <p:cNvPr id="4" name="Tekstiruutu 3">
            <a:extLst>
              <a:ext uri="{FF2B5EF4-FFF2-40B4-BE49-F238E27FC236}">
                <a16:creationId xmlns:a16="http://schemas.microsoft.com/office/drawing/2014/main" id="{6225EACA-4C90-2D4A-9918-5D3DDC74E05D}"/>
              </a:ext>
            </a:extLst>
          </p:cNvPr>
          <p:cNvSpPr txBox="1"/>
          <p:nvPr/>
        </p:nvSpPr>
        <p:spPr>
          <a:xfrm>
            <a:off x="1251678" y="2668047"/>
            <a:ext cx="7009820" cy="3139321"/>
          </a:xfrm>
          <a:prstGeom prst="rect">
            <a:avLst/>
          </a:prstGeom>
          <a:noFill/>
        </p:spPr>
        <p:txBody>
          <a:bodyPr wrap="square" rtlCol="0">
            <a:spAutoFit/>
          </a:bodyPr>
          <a:lstStyle/>
          <a:p>
            <a:r>
              <a:rPr lang="fi-FI" dirty="0">
                <a:hlinkClick r:id="rId2"/>
              </a:rPr>
              <a:t>https://www.thinglink.com/fullscreen/1119202013024878597</a:t>
            </a:r>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p:txBody>
      </p:sp>
    </p:spTree>
    <p:extLst>
      <p:ext uri="{BB962C8B-B14F-4D97-AF65-F5344CB8AC3E}">
        <p14:creationId xmlns:p14="http://schemas.microsoft.com/office/powerpoint/2010/main" val="339023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STOP MOTION</a:t>
            </a:r>
          </a:p>
        </p:txBody>
      </p:sp>
      <p:sp>
        <p:nvSpPr>
          <p:cNvPr id="3" name="Sisällön paikkamerkki 2"/>
          <p:cNvSpPr>
            <a:spLocks noGrp="1"/>
          </p:cNvSpPr>
          <p:nvPr>
            <p:ph idx="1"/>
          </p:nvPr>
        </p:nvSpPr>
        <p:spPr/>
        <p:txBody>
          <a:bodyPr/>
          <a:lstStyle/>
          <a:p>
            <a:r>
              <a:rPr lang="fi-FI" dirty="0">
                <a:hlinkClick r:id="rId2"/>
              </a:rPr>
              <a:t>https://1drv.ms/v/s!AoYnZ1wd2qcQgh2MXEhee0BQZdQN</a:t>
            </a:r>
            <a:endParaRPr lang="fi-FI" dirty="0"/>
          </a:p>
          <a:p>
            <a:endParaRPr lang="fi-FI" dirty="0"/>
          </a:p>
          <a:p>
            <a:pPr marL="0" indent="0">
              <a:buNone/>
            </a:pPr>
            <a:r>
              <a:rPr lang="fi-FI" dirty="0"/>
              <a:t>BOOK GREATOR OHJE</a:t>
            </a:r>
            <a:endParaRPr lang="fi-FI" dirty="0">
              <a:hlinkClick r:id="rId3"/>
            </a:endParaRPr>
          </a:p>
          <a:p>
            <a:r>
              <a:rPr lang="fi-FI" dirty="0">
                <a:hlinkClick r:id="rId3"/>
              </a:rPr>
              <a:t>https://read.bookcreator.com/AYUuiJNhBngAIZAKoUnFLSgtBai2/wJ1sxEbkRIiS2SyrJ62uHQ</a:t>
            </a:r>
            <a:endParaRPr lang="fi-FI" dirty="0"/>
          </a:p>
          <a:p>
            <a:endParaRPr lang="fi-FI" dirty="0"/>
          </a:p>
        </p:txBody>
      </p:sp>
    </p:spTree>
    <p:extLst>
      <p:ext uri="{BB962C8B-B14F-4D97-AF65-F5344CB8AC3E}">
        <p14:creationId xmlns:p14="http://schemas.microsoft.com/office/powerpoint/2010/main" val="340813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AB9240-706F-4903-87D7-892A96C1F117}"/>
              </a:ext>
            </a:extLst>
          </p:cNvPr>
          <p:cNvSpPr>
            <a:spLocks noGrp="1"/>
          </p:cNvSpPr>
          <p:nvPr>
            <p:ph type="title"/>
          </p:nvPr>
        </p:nvSpPr>
        <p:spPr/>
        <p:txBody>
          <a:bodyPr/>
          <a:lstStyle/>
          <a:p>
            <a:r>
              <a:rPr lang="fi-FI" dirty="0" err="1"/>
              <a:t>Puppet</a:t>
            </a:r>
            <a:r>
              <a:rPr lang="fi-FI" dirty="0"/>
              <a:t> </a:t>
            </a:r>
            <a:r>
              <a:rPr lang="fi-FI" dirty="0" err="1"/>
              <a:t>pals</a:t>
            </a:r>
            <a:endParaRPr lang="fi-FI" dirty="0"/>
          </a:p>
        </p:txBody>
      </p:sp>
      <p:sp>
        <p:nvSpPr>
          <p:cNvPr id="3" name="Sisällön paikkamerkki 2">
            <a:extLst>
              <a:ext uri="{FF2B5EF4-FFF2-40B4-BE49-F238E27FC236}">
                <a16:creationId xmlns:a16="http://schemas.microsoft.com/office/drawing/2014/main" id="{1D7EDA7D-0D92-4B06-8D8A-DFFF30E24E94}"/>
              </a:ext>
            </a:extLst>
          </p:cNvPr>
          <p:cNvSpPr>
            <a:spLocks noGrp="1"/>
          </p:cNvSpPr>
          <p:nvPr>
            <p:ph idx="1"/>
          </p:nvPr>
        </p:nvSpPr>
        <p:spPr/>
        <p:txBody>
          <a:bodyPr/>
          <a:lstStyle/>
          <a:p>
            <a:r>
              <a:rPr lang="fi-FI" dirty="0">
                <a:hlinkClick r:id="rId2"/>
              </a:rPr>
              <a:t>https://peda.net/p/anna.haapalainen%40edu.mikkeli.fi/at/puppet-pals-hd/sk/kirjalliset-ohjeet/pphko/hlio:file/download/2f430b022d5a95654bf9b4f016cfce7370f8de84/Puppet%20Pals%20HD%20ohje.pdf</a:t>
            </a:r>
            <a:endParaRPr lang="fi-FI" dirty="0"/>
          </a:p>
          <a:p>
            <a:endParaRPr lang="fi-FI" dirty="0"/>
          </a:p>
        </p:txBody>
      </p:sp>
    </p:spTree>
    <p:extLst>
      <p:ext uri="{BB962C8B-B14F-4D97-AF65-F5344CB8AC3E}">
        <p14:creationId xmlns:p14="http://schemas.microsoft.com/office/powerpoint/2010/main" val="373660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image3796046384">
            <a:extLst>
              <a:ext uri="{FF2B5EF4-FFF2-40B4-BE49-F238E27FC236}">
                <a16:creationId xmlns:a16="http://schemas.microsoft.com/office/drawing/2014/main" id="{474EE09C-0994-564E-8534-49987969E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781" y="1322416"/>
            <a:ext cx="6063522" cy="45466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EA4E856E-D7D8-3146-BD77-F46CCC217EA2}"/>
              </a:ext>
            </a:extLst>
          </p:cNvPr>
          <p:cNvSpPr>
            <a:spLocks noChangeArrowheads="1"/>
          </p:cNvSpPr>
          <p:nvPr/>
        </p:nvSpPr>
        <p:spPr bwMode="auto">
          <a:xfrm>
            <a:off x="8325022" y="2486198"/>
            <a:ext cx="2250103" cy="1877437"/>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400" b="0" i="0" u="none" strike="noStrike" cap="none" normalizeH="0" baseline="0" dirty="0">
                <a:ln>
                  <a:noFill/>
                </a:ln>
                <a:solidFill>
                  <a:schemeClr val="tx1"/>
                </a:solidFill>
                <a:effectLst/>
                <a:latin typeface="Calibri" panose="020F0502020204030204" pitchFamily="34" charset="0"/>
              </a:rPr>
              <a:t>PRESS TO START </a:t>
            </a:r>
            <a:endParaRPr kumimoji="0" lang="fi-FI" altLang="fi-F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latin typeface="Arial" panose="020B0604020202020204" pitchFamily="34" charset="0"/>
              </a:rPr>
              <a:t>  </a:t>
            </a:r>
            <a:r>
              <a:rPr kumimoji="0" lang="fi-FI" altLang="fi-FI" sz="9200" b="0" i="0" u="none" strike="noStrike" cap="none" normalizeH="0" baseline="0" dirty="0">
                <a:ln>
                  <a:noFill/>
                </a:ln>
                <a:solidFill>
                  <a:schemeClr val="tx1"/>
                </a:solidFill>
                <a:effectLst/>
                <a:latin typeface="Arial" panose="020B0604020202020204" pitchFamily="34" charset="0"/>
              </a:rPr>
              <a:t> </a:t>
            </a: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cxnSp>
        <p:nvCxnSpPr>
          <p:cNvPr id="6" name="Suora nuoliyhdysviiva 5">
            <a:extLst>
              <a:ext uri="{FF2B5EF4-FFF2-40B4-BE49-F238E27FC236}">
                <a16:creationId xmlns:a16="http://schemas.microsoft.com/office/drawing/2014/main" id="{86435206-0EA4-5F4A-8041-5FEA424BFFCA}"/>
              </a:ext>
            </a:extLst>
          </p:cNvPr>
          <p:cNvCxnSpPr/>
          <p:nvPr/>
        </p:nvCxnSpPr>
        <p:spPr>
          <a:xfrm flipH="1">
            <a:off x="6816436" y="2632364"/>
            <a:ext cx="1219200" cy="2133600"/>
          </a:xfrm>
          <a:prstGeom prst="straightConnector1">
            <a:avLst/>
          </a:prstGeom>
          <a:ln w="171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2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3image3755577200">
            <a:extLst>
              <a:ext uri="{FF2B5EF4-FFF2-40B4-BE49-F238E27FC236}">
                <a16:creationId xmlns:a16="http://schemas.microsoft.com/office/drawing/2014/main" id="{1DB2F8D2-6444-6B44-8CA8-E7708622C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48" y="848532"/>
            <a:ext cx="7232072" cy="5420459"/>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F85D75F5-6562-774F-A8FA-37B28CB99730}"/>
              </a:ext>
            </a:extLst>
          </p:cNvPr>
          <p:cNvSpPr txBox="1"/>
          <p:nvPr/>
        </p:nvSpPr>
        <p:spPr>
          <a:xfrm>
            <a:off x="9171710" y="3081707"/>
            <a:ext cx="2161308" cy="954107"/>
          </a:xfrm>
          <a:prstGeom prst="rect">
            <a:avLst/>
          </a:prstGeom>
          <a:noFill/>
        </p:spPr>
        <p:txBody>
          <a:bodyPr wrap="square" rtlCol="0">
            <a:spAutoFit/>
          </a:bodyPr>
          <a:lstStyle/>
          <a:p>
            <a:r>
              <a:rPr lang="fi-FI" sz="2800" dirty="0"/>
              <a:t>Lisää näyttelijät</a:t>
            </a:r>
          </a:p>
        </p:txBody>
      </p:sp>
      <p:cxnSp>
        <p:nvCxnSpPr>
          <p:cNvPr id="5" name="Suora nuoliyhdysviiva 4">
            <a:extLst>
              <a:ext uri="{FF2B5EF4-FFF2-40B4-BE49-F238E27FC236}">
                <a16:creationId xmlns:a16="http://schemas.microsoft.com/office/drawing/2014/main" id="{C2D9556A-68B3-354F-912C-286C834293EA}"/>
              </a:ext>
            </a:extLst>
          </p:cNvPr>
          <p:cNvCxnSpPr>
            <a:cxnSpLocks/>
          </p:cNvCxnSpPr>
          <p:nvPr/>
        </p:nvCxnSpPr>
        <p:spPr>
          <a:xfrm flipH="1">
            <a:off x="5624945" y="3558761"/>
            <a:ext cx="3297382" cy="1373457"/>
          </a:xfrm>
          <a:prstGeom prst="straightConnector1">
            <a:avLst/>
          </a:prstGeom>
          <a:ln w="133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15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4image3755646656">
            <a:extLst>
              <a:ext uri="{FF2B5EF4-FFF2-40B4-BE49-F238E27FC236}">
                <a16:creationId xmlns:a16="http://schemas.microsoft.com/office/drawing/2014/main" id="{A30E1EA5-FA2D-164C-BE39-190EC5FE0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521" y="450680"/>
            <a:ext cx="7802970" cy="5850829"/>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35E79637-69D9-284A-AB09-E3EDBA34F44C}"/>
              </a:ext>
            </a:extLst>
          </p:cNvPr>
          <p:cNvSpPr txBox="1"/>
          <p:nvPr/>
        </p:nvSpPr>
        <p:spPr>
          <a:xfrm>
            <a:off x="9116291" y="2711076"/>
            <a:ext cx="2576945" cy="707886"/>
          </a:xfrm>
          <a:prstGeom prst="rect">
            <a:avLst/>
          </a:prstGeom>
          <a:noFill/>
        </p:spPr>
        <p:txBody>
          <a:bodyPr wrap="square" rtlCol="0">
            <a:spAutoFit/>
          </a:bodyPr>
          <a:lstStyle/>
          <a:p>
            <a:r>
              <a:rPr lang="fi-FI" sz="4000" dirty="0"/>
              <a:t>Lisää tausta</a:t>
            </a:r>
          </a:p>
        </p:txBody>
      </p:sp>
      <p:cxnSp>
        <p:nvCxnSpPr>
          <p:cNvPr id="4" name="Suora nuoliyhdysviiva 3">
            <a:extLst>
              <a:ext uri="{FF2B5EF4-FFF2-40B4-BE49-F238E27FC236}">
                <a16:creationId xmlns:a16="http://schemas.microsoft.com/office/drawing/2014/main" id="{8025525D-658E-B846-91AF-14C8A9566D0A}"/>
              </a:ext>
            </a:extLst>
          </p:cNvPr>
          <p:cNvCxnSpPr>
            <a:cxnSpLocks/>
            <a:stCxn id="2" idx="1"/>
          </p:cNvCxnSpPr>
          <p:nvPr/>
        </p:nvCxnSpPr>
        <p:spPr>
          <a:xfrm flipH="1">
            <a:off x="6733309" y="3065019"/>
            <a:ext cx="2382982" cy="509454"/>
          </a:xfrm>
          <a:prstGeom prst="straightConnector1">
            <a:avLst/>
          </a:prstGeom>
          <a:ln w="168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69829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Merkki</Template>
  <TotalTime>543</TotalTime>
  <Words>491</Words>
  <Application>Microsoft Macintosh PowerPoint</Application>
  <PresentationFormat>Laajakuva</PresentationFormat>
  <Paragraphs>79</Paragraphs>
  <Slides>13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Arial</vt:lpstr>
      <vt:lpstr>Calibri</vt:lpstr>
      <vt:lpstr>Gill Sans MT</vt:lpstr>
      <vt:lpstr>Impact</vt:lpstr>
      <vt:lpstr>Badge</vt:lpstr>
      <vt:lpstr>ANIMAATIOT</vt:lpstr>
      <vt:lpstr>Animaatiot</vt:lpstr>
      <vt:lpstr>Animaation teko vaiheet</vt:lpstr>
      <vt:lpstr>Animaation lajeja</vt:lpstr>
      <vt:lpstr>STOP MOTION</vt:lpstr>
      <vt:lpstr>Puppet pals</vt:lpstr>
      <vt:lpstr>PowerPoint-esitys</vt:lpstr>
      <vt:lpstr>PowerPoint-esitys</vt:lpstr>
      <vt:lpstr>PowerPoint-esitys</vt:lpstr>
      <vt:lpstr>PowerPoint-esitys</vt:lpstr>
      <vt:lpstr>PowerPoint-esitys</vt:lpstr>
      <vt:lpstr>PowerPoint-esitys</vt:lpstr>
      <vt:lpstr>PowerPoint-esitys</vt:lpstr>
    </vt:vector>
  </TitlesOfParts>
  <Company>Kotkan kaupunki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motion</dc:title>
  <dc:creator>Laitinen Jari</dc:creator>
  <cp:lastModifiedBy>Jari Laitinen</cp:lastModifiedBy>
  <cp:revision>35</cp:revision>
  <dcterms:created xsi:type="dcterms:W3CDTF">2018-11-14T07:00:36Z</dcterms:created>
  <dcterms:modified xsi:type="dcterms:W3CDTF">2018-11-18T19:42:59Z</dcterms:modified>
</cp:coreProperties>
</file>