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2896CE-A3D6-4882-BD28-2A65900A9770}" v="4" dt="2025-08-20T13:05:31.9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1181198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2666267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18493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2795404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541907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4254005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471369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2496625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35508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ED7ADD1-09FE-4C63-B57D-5C44CE220FBE}" type="datetimeFigureOut">
              <a:rPr lang="fi-FI" smtClean="0"/>
              <a:t>20.8.2025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303411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AED7ADD1-09FE-4C63-B57D-5C44CE220FBE}" type="datetimeFigureOut">
              <a:rPr lang="fi-FI" smtClean="0"/>
              <a:t>20.8.2025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3832376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AED7ADD1-09FE-4C63-B57D-5C44CE220FBE}" type="datetimeFigureOut">
              <a:rPr lang="fi-FI" smtClean="0"/>
              <a:t>20.8.2025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1153836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AED7ADD1-09FE-4C63-B57D-5C44CE220FBE}" type="datetimeFigureOut">
              <a:rPr lang="fi-FI" smtClean="0"/>
              <a:t>20.8.2025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3840604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D7ADD1-09FE-4C63-B57D-5C44CE220FBE}" type="datetimeFigureOut">
              <a:rPr lang="fi-FI" smtClean="0"/>
              <a:t>20.8.2025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2768693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AED7ADD1-09FE-4C63-B57D-5C44CE220FBE}" type="datetimeFigureOut">
              <a:rPr lang="fi-FI" smtClean="0"/>
              <a:t>20.8.2025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385099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AED7ADD1-09FE-4C63-B57D-5C44CE220FBE}" type="datetimeFigureOut">
              <a:rPr lang="fi-FI" smtClean="0"/>
              <a:t>20.8.2025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6029628-56CB-4A72-9484-D6F693F27EB0}" type="slidenum">
              <a:rPr lang="fi-FI" smtClean="0"/>
              <a:t>‹#›</a:t>
            </a:fld>
            <a:endParaRPr lang="fi-FI"/>
          </a:p>
        </p:txBody>
      </p:sp>
    </p:spTree>
    <p:extLst>
      <p:ext uri="{BB962C8B-B14F-4D97-AF65-F5344CB8AC3E}">
        <p14:creationId xmlns:p14="http://schemas.microsoft.com/office/powerpoint/2010/main" val="1448288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ED7ADD1-09FE-4C63-B57D-5C44CE220FBE}" type="datetimeFigureOut">
              <a:rPr lang="fi-FI" smtClean="0"/>
              <a:t>20.8.2025</a:t>
            </a:fld>
            <a:endParaRPr lang="fi-F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6029628-56CB-4A72-9484-D6F693F27EB0}" type="slidenum">
              <a:rPr lang="fi-FI" smtClean="0"/>
              <a:t>‹#›</a:t>
            </a:fld>
            <a:endParaRPr lang="fi-FI"/>
          </a:p>
        </p:txBody>
      </p:sp>
    </p:spTree>
    <p:extLst>
      <p:ext uri="{BB962C8B-B14F-4D97-AF65-F5344CB8AC3E}">
        <p14:creationId xmlns:p14="http://schemas.microsoft.com/office/powerpoint/2010/main" val="748415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70FAE1-60AC-0AFE-C2D4-B1C9E8847323}"/>
              </a:ext>
            </a:extLst>
          </p:cNvPr>
          <p:cNvSpPr>
            <a:spLocks noGrp="1"/>
          </p:cNvSpPr>
          <p:nvPr>
            <p:ph type="ctrTitle"/>
          </p:nvPr>
        </p:nvSpPr>
        <p:spPr/>
        <p:txBody>
          <a:bodyPr/>
          <a:lstStyle/>
          <a:p>
            <a:r>
              <a:rPr lang="fi-FI" dirty="0"/>
              <a:t>Vanhempainilta 20.8.</a:t>
            </a:r>
          </a:p>
        </p:txBody>
      </p:sp>
      <p:sp>
        <p:nvSpPr>
          <p:cNvPr id="3" name="Alaotsikko 2">
            <a:extLst>
              <a:ext uri="{FF2B5EF4-FFF2-40B4-BE49-F238E27FC236}">
                <a16:creationId xmlns:a16="http://schemas.microsoft.com/office/drawing/2014/main" id="{360E738A-E4F9-AFBE-1811-68494DD12003}"/>
              </a:ext>
            </a:extLst>
          </p:cNvPr>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139753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72FA42-724B-D87B-1377-7F1592793614}"/>
              </a:ext>
            </a:extLst>
          </p:cNvPr>
          <p:cNvSpPr>
            <a:spLocks noGrp="1"/>
          </p:cNvSpPr>
          <p:nvPr>
            <p:ph type="title"/>
          </p:nvPr>
        </p:nvSpPr>
        <p:spPr/>
        <p:txBody>
          <a:bodyPr/>
          <a:lstStyle/>
          <a:p>
            <a:r>
              <a:rPr lang="fi-FI" dirty="0"/>
              <a:t>Erityisopettaja Saija</a:t>
            </a:r>
          </a:p>
        </p:txBody>
      </p:sp>
      <p:sp>
        <p:nvSpPr>
          <p:cNvPr id="3" name="Sisällön paikkamerkki 2">
            <a:extLst>
              <a:ext uri="{FF2B5EF4-FFF2-40B4-BE49-F238E27FC236}">
                <a16:creationId xmlns:a16="http://schemas.microsoft.com/office/drawing/2014/main" id="{1932217A-6B27-88E0-D919-9A7A3933452E}"/>
              </a:ext>
            </a:extLst>
          </p:cNvPr>
          <p:cNvSpPr>
            <a:spLocks noGrp="1"/>
          </p:cNvSpPr>
          <p:nvPr>
            <p:ph idx="1"/>
          </p:nvPr>
        </p:nvSpPr>
        <p:spPr/>
        <p:txBody>
          <a:bodyPr/>
          <a:lstStyle/>
          <a:p>
            <a:r>
              <a:rPr lang="fi-FI" dirty="0"/>
              <a:t>Kertoi toiminnastaan. Lisätietoja saa Saijalta laittamalla hänelle Wilmassa viestiä</a:t>
            </a:r>
          </a:p>
          <a:p>
            <a:endParaRPr lang="fi-FI" dirty="0"/>
          </a:p>
          <a:p>
            <a:endParaRPr lang="fi-FI" dirty="0"/>
          </a:p>
          <a:p>
            <a:endParaRPr lang="fi-FI" dirty="0"/>
          </a:p>
          <a:p>
            <a:endParaRPr lang="fi-FI" dirty="0"/>
          </a:p>
          <a:p>
            <a:r>
              <a:rPr lang="fi-FI" dirty="0"/>
              <a:t>Suvin toive, että häneen otetaan yhteyttä matalalla kynnyksellä, jos tulee huolia sosiaalisissa suhteissa, kotona tai koulussa. </a:t>
            </a:r>
          </a:p>
          <a:p>
            <a:r>
              <a:rPr lang="fi-FI" dirty="0"/>
              <a:t>Puhelinnumero löytyy </a:t>
            </a:r>
            <a:r>
              <a:rPr lang="fi-FI" dirty="0" err="1"/>
              <a:t>peda.netistä</a:t>
            </a:r>
            <a:r>
              <a:rPr lang="fi-FI" dirty="0"/>
              <a:t>.</a:t>
            </a:r>
          </a:p>
          <a:p>
            <a:endParaRPr lang="fi-FI" dirty="0"/>
          </a:p>
        </p:txBody>
      </p:sp>
      <p:sp>
        <p:nvSpPr>
          <p:cNvPr id="4" name="Otsikko 1">
            <a:extLst>
              <a:ext uri="{FF2B5EF4-FFF2-40B4-BE49-F238E27FC236}">
                <a16:creationId xmlns:a16="http://schemas.microsoft.com/office/drawing/2014/main" id="{BB5DE217-D99C-66F4-AE40-1F50DE156504}"/>
              </a:ext>
            </a:extLst>
          </p:cNvPr>
          <p:cNvSpPr txBox="1">
            <a:spLocks/>
          </p:cNvSpPr>
          <p:nvPr/>
        </p:nvSpPr>
        <p:spPr>
          <a:xfrm>
            <a:off x="677334" y="3429000"/>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i-FI" dirty="0"/>
              <a:t>Kuraattori Suvi </a:t>
            </a:r>
            <a:r>
              <a:rPr lang="fi-FI" dirty="0" err="1"/>
              <a:t>Lommi</a:t>
            </a:r>
            <a:endParaRPr lang="fi-FI" dirty="0"/>
          </a:p>
        </p:txBody>
      </p:sp>
    </p:spTree>
    <p:extLst>
      <p:ext uri="{BB962C8B-B14F-4D97-AF65-F5344CB8AC3E}">
        <p14:creationId xmlns:p14="http://schemas.microsoft.com/office/powerpoint/2010/main" val="4110109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i 6">
            <a:extLst>
              <a:ext uri="{FF2B5EF4-FFF2-40B4-BE49-F238E27FC236}">
                <a16:creationId xmlns:a16="http://schemas.microsoft.com/office/drawing/2014/main" id="{83992F8A-2555-3ECC-D6CC-18C2AC2F20F3}"/>
              </a:ext>
            </a:extLst>
          </p:cNvPr>
          <p:cNvSpPr/>
          <p:nvPr/>
        </p:nvSpPr>
        <p:spPr>
          <a:xfrm>
            <a:off x="3882101" y="4618033"/>
            <a:ext cx="3297632" cy="200593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Ellipsi 5">
            <a:extLst>
              <a:ext uri="{FF2B5EF4-FFF2-40B4-BE49-F238E27FC236}">
                <a16:creationId xmlns:a16="http://schemas.microsoft.com/office/drawing/2014/main" id="{FCE7C25C-2E09-AF50-1F6D-D9AD4D67A736}"/>
              </a:ext>
            </a:extLst>
          </p:cNvPr>
          <p:cNvSpPr/>
          <p:nvPr/>
        </p:nvSpPr>
        <p:spPr>
          <a:xfrm>
            <a:off x="4975668" y="1792749"/>
            <a:ext cx="4556161" cy="24156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46BE4F8A-AE6B-D99B-0C6F-A40D5AB9F3C3}"/>
              </a:ext>
            </a:extLst>
          </p:cNvPr>
          <p:cNvSpPr>
            <a:spLocks noGrp="1"/>
          </p:cNvSpPr>
          <p:nvPr>
            <p:ph type="title"/>
          </p:nvPr>
        </p:nvSpPr>
        <p:spPr>
          <a:xfrm>
            <a:off x="677334" y="471949"/>
            <a:ext cx="8596668" cy="1320800"/>
          </a:xfrm>
        </p:spPr>
        <p:txBody>
          <a:bodyPr/>
          <a:lstStyle/>
          <a:p>
            <a:r>
              <a:rPr lang="fi-FI" dirty="0"/>
              <a:t>Tuntijako ja lukujärjestys</a:t>
            </a:r>
          </a:p>
        </p:txBody>
      </p:sp>
      <p:sp>
        <p:nvSpPr>
          <p:cNvPr id="3" name="Sisällön paikkamerkki 2">
            <a:extLst>
              <a:ext uri="{FF2B5EF4-FFF2-40B4-BE49-F238E27FC236}">
                <a16:creationId xmlns:a16="http://schemas.microsoft.com/office/drawing/2014/main" id="{7547879B-DC54-2E2E-6829-5CC1F9FDA0CA}"/>
              </a:ext>
            </a:extLst>
          </p:cNvPr>
          <p:cNvSpPr>
            <a:spLocks noGrp="1"/>
          </p:cNvSpPr>
          <p:nvPr>
            <p:ph idx="1"/>
          </p:nvPr>
        </p:nvSpPr>
        <p:spPr>
          <a:xfrm>
            <a:off x="313540" y="1688641"/>
            <a:ext cx="5064705" cy="3880773"/>
          </a:xfrm>
        </p:spPr>
        <p:txBody>
          <a:bodyPr>
            <a:normAutofit/>
          </a:bodyPr>
          <a:lstStyle/>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SUOMEN KIELI JA KIRJALLISUUS  8</a:t>
            </a:r>
          </a:p>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MATEMATIIKKA 3</a:t>
            </a:r>
          </a:p>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YMPÄRISTÖOPPI 2</a:t>
            </a:r>
          </a:p>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USKONTO JA ELÄMÄNKATSOMUSTIETO 1</a:t>
            </a:r>
          </a:p>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MUSIIKKI 1</a:t>
            </a:r>
          </a:p>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KÄSITYÖ ja KUVIS 3</a:t>
            </a:r>
          </a:p>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LIIKUNTA 2</a:t>
            </a:r>
          </a:p>
          <a:p>
            <a:pPr marL="1059180">
              <a:lnSpc>
                <a:spcPct val="115000"/>
              </a:lnSpc>
              <a:spcAft>
                <a:spcPts val="800"/>
              </a:spcAft>
              <a:buNone/>
            </a:pPr>
            <a:r>
              <a:rPr lang="fi-FI" sz="1400" kern="100" dirty="0">
                <a:latin typeface="Aptos" panose="020B0004020202020204" pitchFamily="34" charset="0"/>
                <a:cs typeface="Times New Roman" panose="02020603050405020304" pitchFamily="18" charset="0"/>
              </a:rPr>
              <a:t>ENGLANTI 1</a:t>
            </a:r>
          </a:p>
        </p:txBody>
      </p:sp>
      <p:sp>
        <p:nvSpPr>
          <p:cNvPr id="4" name="Tekstiruutu 3">
            <a:extLst>
              <a:ext uri="{FF2B5EF4-FFF2-40B4-BE49-F238E27FC236}">
                <a16:creationId xmlns:a16="http://schemas.microsoft.com/office/drawing/2014/main" id="{B0D02303-930F-13D2-01D0-5F457AA99FC0}"/>
              </a:ext>
            </a:extLst>
          </p:cNvPr>
          <p:cNvSpPr txBox="1"/>
          <p:nvPr/>
        </p:nvSpPr>
        <p:spPr>
          <a:xfrm>
            <a:off x="5266265" y="2202426"/>
            <a:ext cx="4119717" cy="1754326"/>
          </a:xfrm>
          <a:prstGeom prst="rect">
            <a:avLst/>
          </a:prstGeom>
          <a:noFill/>
        </p:spPr>
        <p:txBody>
          <a:bodyPr wrap="square" rtlCol="0">
            <a:spAutoFit/>
          </a:bodyPr>
          <a:lstStyle/>
          <a:p>
            <a:pPr algn="ctr"/>
            <a:r>
              <a:rPr lang="fi-FI" dirty="0"/>
              <a:t>Wilmaan on merkitty oppitunnit.</a:t>
            </a:r>
          </a:p>
          <a:p>
            <a:pPr algn="ctr"/>
            <a:r>
              <a:rPr lang="fi-FI" dirty="0"/>
              <a:t>Nämä eivät kuitenkaan aina pidä </a:t>
            </a:r>
          </a:p>
          <a:p>
            <a:pPr algn="ctr"/>
            <a:r>
              <a:rPr lang="fi-FI" dirty="0"/>
              <a:t>paikkaansa, vaan oppituntien sijainnit</a:t>
            </a:r>
          </a:p>
          <a:p>
            <a:pPr algn="ctr"/>
            <a:r>
              <a:rPr lang="fi-FI" dirty="0"/>
              <a:t>lukujärjestyksessä vaihtelee </a:t>
            </a:r>
          </a:p>
          <a:p>
            <a:pPr algn="ctr"/>
            <a:r>
              <a:rPr lang="fi-FI" dirty="0"/>
              <a:t>(pl. Liikunta ja ET/UE).</a:t>
            </a:r>
          </a:p>
          <a:p>
            <a:endParaRPr lang="fi-FI" dirty="0"/>
          </a:p>
        </p:txBody>
      </p:sp>
      <p:sp>
        <p:nvSpPr>
          <p:cNvPr id="5" name="Tekstiruutu 4">
            <a:extLst>
              <a:ext uri="{FF2B5EF4-FFF2-40B4-BE49-F238E27FC236}">
                <a16:creationId xmlns:a16="http://schemas.microsoft.com/office/drawing/2014/main" id="{33E3277E-7D57-E052-873D-ECB0AE0F542E}"/>
              </a:ext>
            </a:extLst>
          </p:cNvPr>
          <p:cNvSpPr txBox="1"/>
          <p:nvPr/>
        </p:nvSpPr>
        <p:spPr>
          <a:xfrm>
            <a:off x="4149758" y="4896359"/>
            <a:ext cx="2762319" cy="1477328"/>
          </a:xfrm>
          <a:prstGeom prst="rect">
            <a:avLst/>
          </a:prstGeom>
          <a:noFill/>
        </p:spPr>
        <p:txBody>
          <a:bodyPr wrap="square" rtlCol="0">
            <a:spAutoFit/>
          </a:bodyPr>
          <a:lstStyle/>
          <a:p>
            <a:pPr algn="ctr"/>
            <a:r>
              <a:rPr lang="fi-FI" dirty="0"/>
              <a:t>Yhdellä oppitunnilla voidaan opiskella pienemmissä osissa useampaa eri oppiainetta.</a:t>
            </a:r>
          </a:p>
        </p:txBody>
      </p:sp>
    </p:spTree>
    <p:extLst>
      <p:ext uri="{BB962C8B-B14F-4D97-AF65-F5344CB8AC3E}">
        <p14:creationId xmlns:p14="http://schemas.microsoft.com/office/powerpoint/2010/main" val="278905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ACCF47-A7C7-F6C9-5BA4-B5A1B4CE5614}"/>
              </a:ext>
            </a:extLst>
          </p:cNvPr>
          <p:cNvSpPr>
            <a:spLocks noGrp="1"/>
          </p:cNvSpPr>
          <p:nvPr>
            <p:ph type="title"/>
          </p:nvPr>
        </p:nvSpPr>
        <p:spPr/>
        <p:txBody>
          <a:bodyPr/>
          <a:lstStyle/>
          <a:p>
            <a:r>
              <a:rPr lang="fi-FI" dirty="0"/>
              <a:t>SUK = suomen kieli </a:t>
            </a:r>
          </a:p>
        </p:txBody>
      </p:sp>
      <p:sp>
        <p:nvSpPr>
          <p:cNvPr id="3" name="Sisällön paikkamerkki 2">
            <a:extLst>
              <a:ext uri="{FF2B5EF4-FFF2-40B4-BE49-F238E27FC236}">
                <a16:creationId xmlns:a16="http://schemas.microsoft.com/office/drawing/2014/main" id="{54E7B484-B721-63B6-7736-645FBABAE84A}"/>
              </a:ext>
            </a:extLst>
          </p:cNvPr>
          <p:cNvSpPr>
            <a:spLocks noGrp="1"/>
          </p:cNvSpPr>
          <p:nvPr>
            <p:ph idx="1"/>
          </p:nvPr>
        </p:nvSpPr>
        <p:spPr>
          <a:xfrm>
            <a:off x="677334" y="2160589"/>
            <a:ext cx="8850124" cy="4087811"/>
          </a:xfrm>
        </p:spPr>
        <p:txBody>
          <a:bodyPr>
            <a:normAutofit fontScale="92500" lnSpcReduction="10000"/>
          </a:bodyPr>
          <a:lstStyle/>
          <a:p>
            <a:r>
              <a:rPr lang="fi-FI" dirty="0"/>
              <a:t>Suomen kielen ja kirjallisuuden opetuksen tehtävänä on kehittää oppilaiden kieli-, vuorovaikutus- ja tekstitaitoja.</a:t>
            </a:r>
          </a:p>
          <a:p>
            <a:r>
              <a:rPr lang="fi-FI" dirty="0"/>
              <a:t>Käytössä paljon eriyttävää materiaalia</a:t>
            </a:r>
          </a:p>
          <a:p>
            <a:r>
              <a:rPr lang="fi-FI" dirty="0"/>
              <a:t>Tavuttaminen tärkeää, myös jo lukeville lapsille.</a:t>
            </a:r>
          </a:p>
          <a:p>
            <a:r>
              <a:rPr lang="fi-FI" dirty="0"/>
              <a:t>Kaikilla ei ole samoja läksyjä.</a:t>
            </a:r>
          </a:p>
          <a:p>
            <a:r>
              <a:rPr lang="fi-FI" dirty="0"/>
              <a:t>Lukuläksyt merkitty läksykorttiin.</a:t>
            </a:r>
          </a:p>
          <a:p>
            <a:r>
              <a:rPr lang="fi-FI" dirty="0"/>
              <a:t>Lukuläksy luetaan ääneen kotona aikuiselle </a:t>
            </a:r>
            <a:r>
              <a:rPr lang="fi-FI" dirty="0" err="1"/>
              <a:t>väh</a:t>
            </a:r>
            <a:r>
              <a:rPr lang="fi-FI" dirty="0"/>
              <a:t>. 3 kertaa. Kuuntelun jälkeen kuitataan.</a:t>
            </a:r>
          </a:p>
          <a:p>
            <a:r>
              <a:rPr lang="fi-FI" dirty="0"/>
              <a:t>Lukuläksy </a:t>
            </a:r>
            <a:r>
              <a:rPr lang="fi-FI" dirty="0" err="1"/>
              <a:t>saataa</a:t>
            </a:r>
            <a:r>
              <a:rPr lang="fi-FI" dirty="0"/>
              <a:t> olla sama, kuin edellisenä päivänä.</a:t>
            </a:r>
          </a:p>
          <a:p>
            <a:r>
              <a:rPr lang="fi-FI" dirty="0"/>
              <a:t>Arttu-sovellus halutessaan käyttöön.</a:t>
            </a:r>
          </a:p>
          <a:p>
            <a:r>
              <a:rPr lang="fi-FI" dirty="0"/>
              <a:t>Vaikka lapsi osaisi jo lukea, kannustamme vielä lukemaan kirjoja äänen lapselle.</a:t>
            </a:r>
          </a:p>
          <a:p>
            <a:r>
              <a:rPr lang="fi-FI" dirty="0"/>
              <a:t>Lukudiplomien aloitus omaan tahtiin.</a:t>
            </a:r>
          </a:p>
        </p:txBody>
      </p:sp>
    </p:spTree>
    <p:extLst>
      <p:ext uri="{BB962C8B-B14F-4D97-AF65-F5344CB8AC3E}">
        <p14:creationId xmlns:p14="http://schemas.microsoft.com/office/powerpoint/2010/main" val="3804561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3B17F3-E1D3-9560-EFA1-A220BB2EC4DB}"/>
              </a:ext>
            </a:extLst>
          </p:cNvPr>
          <p:cNvSpPr>
            <a:spLocks noGrp="1"/>
          </p:cNvSpPr>
          <p:nvPr>
            <p:ph type="title"/>
          </p:nvPr>
        </p:nvSpPr>
        <p:spPr/>
        <p:txBody>
          <a:bodyPr/>
          <a:lstStyle/>
          <a:p>
            <a:r>
              <a:rPr lang="fi-FI" dirty="0"/>
              <a:t>Matematiikka</a:t>
            </a:r>
          </a:p>
        </p:txBody>
      </p:sp>
      <p:sp>
        <p:nvSpPr>
          <p:cNvPr id="3" name="Sisällön paikkamerkki 2">
            <a:extLst>
              <a:ext uri="{FF2B5EF4-FFF2-40B4-BE49-F238E27FC236}">
                <a16:creationId xmlns:a16="http://schemas.microsoft.com/office/drawing/2014/main" id="{874798D7-FE5B-02D6-8358-06B087C49968}"/>
              </a:ext>
            </a:extLst>
          </p:cNvPr>
          <p:cNvSpPr>
            <a:spLocks noGrp="1"/>
          </p:cNvSpPr>
          <p:nvPr>
            <p:ph idx="1"/>
          </p:nvPr>
        </p:nvSpPr>
        <p:spPr/>
        <p:txBody>
          <a:bodyPr/>
          <a:lstStyle/>
          <a:p>
            <a:r>
              <a:rPr lang="fi-FI" dirty="0"/>
              <a:t>Lukualueet 0-20, kirjassa myös 0-100, mutta Kotkan </a:t>
            </a:r>
            <a:r>
              <a:rPr lang="fi-FI" dirty="0" err="1"/>
              <a:t>OPSissa</a:t>
            </a:r>
            <a:r>
              <a:rPr lang="fi-FI" dirty="0"/>
              <a:t> se on vasta 2.luokalla.</a:t>
            </a:r>
          </a:p>
          <a:p>
            <a:r>
              <a:rPr lang="fi-FI" dirty="0"/>
              <a:t>Toiminnallisuus, konkreettisuus ja pelillisyys</a:t>
            </a:r>
          </a:p>
          <a:p>
            <a:r>
              <a:rPr lang="fi-FI" dirty="0"/>
              <a:t>Olennaista: </a:t>
            </a:r>
            <a:br>
              <a:rPr lang="fi-FI" dirty="0"/>
            </a:br>
            <a:r>
              <a:rPr lang="fi-FI" dirty="0"/>
              <a:t>*0-10 </a:t>
            </a:r>
            <a:r>
              <a:rPr lang="fi-FI" dirty="0" err="1"/>
              <a:t>hajotelmat</a:t>
            </a:r>
            <a:br>
              <a:rPr lang="fi-FI" dirty="0"/>
            </a:br>
            <a:r>
              <a:rPr lang="fi-FI" dirty="0"/>
              <a:t>*lukujonotaidot</a:t>
            </a:r>
            <a:br>
              <a:rPr lang="fi-FI" dirty="0"/>
            </a:br>
            <a:br>
              <a:rPr lang="fi-FI" dirty="0"/>
            </a:br>
            <a:endParaRPr lang="fi-FI" dirty="0"/>
          </a:p>
        </p:txBody>
      </p:sp>
    </p:spTree>
    <p:extLst>
      <p:ext uri="{BB962C8B-B14F-4D97-AF65-F5344CB8AC3E}">
        <p14:creationId xmlns:p14="http://schemas.microsoft.com/office/powerpoint/2010/main" val="1586053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3E61D6-9FA8-6B20-D87C-7CCC376459F7}"/>
              </a:ext>
            </a:extLst>
          </p:cNvPr>
          <p:cNvSpPr>
            <a:spLocks noGrp="1"/>
          </p:cNvSpPr>
          <p:nvPr>
            <p:ph type="title"/>
          </p:nvPr>
        </p:nvSpPr>
        <p:spPr/>
        <p:txBody>
          <a:bodyPr/>
          <a:lstStyle/>
          <a:p>
            <a:r>
              <a:rPr lang="fi-FI" dirty="0"/>
              <a:t>TVT</a:t>
            </a:r>
          </a:p>
        </p:txBody>
      </p:sp>
      <p:sp>
        <p:nvSpPr>
          <p:cNvPr id="3" name="Sisällön paikkamerkki 2">
            <a:extLst>
              <a:ext uri="{FF2B5EF4-FFF2-40B4-BE49-F238E27FC236}">
                <a16:creationId xmlns:a16="http://schemas.microsoft.com/office/drawing/2014/main" id="{D5329233-E68C-0FDE-5FDA-26DCE5288E9B}"/>
              </a:ext>
            </a:extLst>
          </p:cNvPr>
          <p:cNvSpPr>
            <a:spLocks noGrp="1"/>
          </p:cNvSpPr>
          <p:nvPr>
            <p:ph idx="1"/>
          </p:nvPr>
        </p:nvSpPr>
        <p:spPr/>
        <p:txBody>
          <a:bodyPr/>
          <a:lstStyle/>
          <a:p>
            <a:r>
              <a:rPr lang="fi-FI" dirty="0"/>
              <a:t>Lapsi saa joulun jälkeen edu.kotka.fi –tunnukset</a:t>
            </a:r>
          </a:p>
          <a:p>
            <a:r>
              <a:rPr lang="fi-FI" dirty="0"/>
              <a:t>Harjoitellaan koneille kirjautumista ja myöhemmin omien töiden tekeminen</a:t>
            </a:r>
          </a:p>
          <a:p>
            <a:r>
              <a:rPr lang="fi-FI" dirty="0"/>
              <a:t>Näppäilytaitoja harjoitellaan keväällä</a:t>
            </a:r>
          </a:p>
          <a:p>
            <a:endParaRPr lang="fi-FI" dirty="0"/>
          </a:p>
        </p:txBody>
      </p:sp>
    </p:spTree>
    <p:extLst>
      <p:ext uri="{BB962C8B-B14F-4D97-AF65-F5344CB8AC3E}">
        <p14:creationId xmlns:p14="http://schemas.microsoft.com/office/powerpoint/2010/main" val="116553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B407F2C-4B63-2131-3B48-5C7AC7BDAE94}"/>
              </a:ext>
            </a:extLst>
          </p:cNvPr>
          <p:cNvSpPr>
            <a:spLocks noGrp="1"/>
          </p:cNvSpPr>
          <p:nvPr>
            <p:ph type="title"/>
          </p:nvPr>
        </p:nvSpPr>
        <p:spPr/>
        <p:txBody>
          <a:bodyPr/>
          <a:lstStyle/>
          <a:p>
            <a:r>
              <a:rPr lang="fi-FI" dirty="0"/>
              <a:t>1.-luokan toiminnat ja käytänteet</a:t>
            </a:r>
          </a:p>
        </p:txBody>
      </p:sp>
      <p:sp>
        <p:nvSpPr>
          <p:cNvPr id="3" name="Sisällön paikkamerkki 2">
            <a:extLst>
              <a:ext uri="{FF2B5EF4-FFF2-40B4-BE49-F238E27FC236}">
                <a16:creationId xmlns:a16="http://schemas.microsoft.com/office/drawing/2014/main" id="{443763E8-BB6E-81ED-9C08-91789CCA78A0}"/>
              </a:ext>
            </a:extLst>
          </p:cNvPr>
          <p:cNvSpPr>
            <a:spLocks noGrp="1"/>
          </p:cNvSpPr>
          <p:nvPr>
            <p:ph idx="1"/>
          </p:nvPr>
        </p:nvSpPr>
        <p:spPr>
          <a:xfrm>
            <a:off x="677334" y="1624731"/>
            <a:ext cx="9951337" cy="4894056"/>
          </a:xfrm>
        </p:spPr>
        <p:txBody>
          <a:bodyPr>
            <a:normAutofit fontScale="92500" lnSpcReduction="20000"/>
          </a:bodyPr>
          <a:lstStyle/>
          <a:p>
            <a:r>
              <a:rPr lang="fi-FI" dirty="0"/>
              <a:t>Luokkien ovien edessä oppilaiden henkilökohtaiset tervehdykset aamuisin ja iltapäivisin.</a:t>
            </a:r>
          </a:p>
          <a:p>
            <a:r>
              <a:rPr lang="fi-FI" dirty="0"/>
              <a:t>Päivittäin käymme läpi kalenterin, lukujärjestyksen ja aamujumpan.</a:t>
            </a:r>
          </a:p>
          <a:p>
            <a:r>
              <a:rPr lang="fi-FI" dirty="0"/>
              <a:t>Läksyjä pyritään antamaan joka päivä, paitsi perjantaisin. Jos tarkistatte kotona läksyt, laitattehan nimikirjaimet tms., joka helpottaa seuraavan päivän läksytarkastuksia.</a:t>
            </a:r>
          </a:p>
          <a:p>
            <a:r>
              <a:rPr lang="fi-FI" dirty="0"/>
              <a:t>Lukuläksyt merkataan lukuläksykorttiin, muut läksyt kirjaan/vihkoon.</a:t>
            </a:r>
          </a:p>
          <a:p>
            <a:r>
              <a:rPr lang="fi-FI" dirty="0"/>
              <a:t>Repussa on vain kirjat, mistä tulee läksyä. </a:t>
            </a:r>
          </a:p>
          <a:p>
            <a:r>
              <a:rPr lang="fi-FI" dirty="0"/>
              <a:t>Repussa saattaa olla myös muovitasku, missä on sellaisia viestejä, mitä ei voi Wilman kautta lähettää.</a:t>
            </a:r>
          </a:p>
          <a:p>
            <a:r>
              <a:rPr lang="fi-FI" dirty="0"/>
              <a:t>Unohdukset laitetaan Wilmaan.</a:t>
            </a:r>
          </a:p>
          <a:p>
            <a:r>
              <a:rPr lang="fi-FI" dirty="0"/>
              <a:t>Jos lapsi on pois koulusta, laitamme läksyt tämän oppilaan huoltajalle Wilma-viestillä. Jos läksykirjat eivät ole kotona, viemme kirjat aamupäivän aikana pääovien eteiseen.</a:t>
            </a:r>
          </a:p>
          <a:p>
            <a:r>
              <a:rPr lang="fi-FI" dirty="0"/>
              <a:t>Ilmoittakaa päivittäin poissaolo. Jos tiedätte, että lapsi on pidempään pois, ilmoitattehan myös siitä. </a:t>
            </a:r>
          </a:p>
          <a:p>
            <a:r>
              <a:rPr lang="fi-FI" dirty="0"/>
              <a:t>Toivomme, että lapsi jää kotiin sairaana ainakin päiväksi seuraamaan oloa. Taudit tarttuvat luokassa ja koulussa herkästi toisiin.</a:t>
            </a:r>
          </a:p>
          <a:p>
            <a:r>
              <a:rPr lang="fi-FI" dirty="0"/>
              <a:t>1-5 päivän loma-anomukset myöntää oma opettaja, pidemmät rehtori.</a:t>
            </a:r>
          </a:p>
          <a:p>
            <a:endParaRPr lang="fi-FI" dirty="0"/>
          </a:p>
          <a:p>
            <a:endParaRPr lang="fi-FI" dirty="0"/>
          </a:p>
        </p:txBody>
      </p:sp>
    </p:spTree>
    <p:extLst>
      <p:ext uri="{BB962C8B-B14F-4D97-AF65-F5344CB8AC3E}">
        <p14:creationId xmlns:p14="http://schemas.microsoft.com/office/powerpoint/2010/main" val="3180908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5B9FE5-8D70-2073-B5BE-150DC4A1AA43}"/>
              </a:ext>
            </a:extLst>
          </p:cNvPr>
          <p:cNvSpPr>
            <a:spLocks noGrp="1"/>
          </p:cNvSpPr>
          <p:nvPr>
            <p:ph type="title"/>
          </p:nvPr>
        </p:nvSpPr>
        <p:spPr/>
        <p:txBody>
          <a:bodyPr/>
          <a:lstStyle/>
          <a:p>
            <a:r>
              <a:rPr lang="fi-FI" dirty="0"/>
              <a:t>1.-luokan toiminnat ja käytänteet</a:t>
            </a:r>
          </a:p>
        </p:txBody>
      </p:sp>
      <p:sp>
        <p:nvSpPr>
          <p:cNvPr id="3" name="Sisällön paikkamerkki 2">
            <a:extLst>
              <a:ext uri="{FF2B5EF4-FFF2-40B4-BE49-F238E27FC236}">
                <a16:creationId xmlns:a16="http://schemas.microsoft.com/office/drawing/2014/main" id="{42C30821-E875-B3AC-6952-6776C89A1513}"/>
              </a:ext>
            </a:extLst>
          </p:cNvPr>
          <p:cNvSpPr>
            <a:spLocks noGrp="1"/>
          </p:cNvSpPr>
          <p:nvPr>
            <p:ph idx="1"/>
          </p:nvPr>
        </p:nvSpPr>
        <p:spPr>
          <a:xfrm>
            <a:off x="579009" y="1452666"/>
            <a:ext cx="9735029" cy="5174276"/>
          </a:xfrm>
        </p:spPr>
        <p:txBody>
          <a:bodyPr>
            <a:normAutofit fontScale="77500" lnSpcReduction="20000"/>
          </a:bodyPr>
          <a:lstStyle/>
          <a:p>
            <a:r>
              <a:rPr lang="fi-FI" sz="2100" dirty="0"/>
              <a:t>Wilma toimii ensisijaisena yhteydenpitovälineenä:</a:t>
            </a:r>
            <a:br>
              <a:rPr lang="fi-FI" sz="2100" dirty="0"/>
            </a:br>
            <a:r>
              <a:rPr lang="fi-FI" sz="2100" dirty="0"/>
              <a:t>-Kotiviesti tulee maanantaisin, missä kerrotaan viikon tärkeimmät asiat.</a:t>
            </a:r>
            <a:br>
              <a:rPr lang="fi-FI" sz="2100" dirty="0"/>
            </a:br>
            <a:r>
              <a:rPr lang="fi-FI" sz="2100" dirty="0"/>
              <a:t>-Toivomme, että poissaolot tulisivat meille viimeistään ensimmäisen oppitunnin aikana. Poissaolojen ilmoitus mieluiten Wilmaan.</a:t>
            </a:r>
            <a:br>
              <a:rPr lang="fi-FI" sz="2100" dirty="0"/>
            </a:br>
            <a:r>
              <a:rPr lang="fi-FI" sz="2100" dirty="0"/>
              <a:t>-Jos joku meistä opettajista on pois, laitamme teille vanhemmille siitä viestin. Silloin toivomme, että käytätte opettajan työpuhelinta kaikkeen viestintään. Työpuhelin on tällöin sijaisen käytössä, eikä sijainen pääse Wilmaan.</a:t>
            </a:r>
          </a:p>
          <a:p>
            <a:r>
              <a:rPr lang="fi-FI" sz="2100" dirty="0"/>
              <a:t>Liikuntatunnit pidetään keskiviikkoisin. Aluksi ulkoliikuntaa ja kerromme Wilmassa, jos pidämme sisäliikuntatunteja.</a:t>
            </a:r>
          </a:p>
          <a:p>
            <a:r>
              <a:rPr lang="fi-FI" sz="2100" dirty="0"/>
              <a:t>Suosittelemme sisäkenkiä jokaiselle, sillä etenkin syksyllä ja talvella käytävät ovat märkiä ja ilman kenkiä myös sukat.</a:t>
            </a:r>
          </a:p>
          <a:p>
            <a:r>
              <a:rPr lang="fi-FI" sz="2100" dirty="0"/>
              <a:t>Merkatkaa lapsenne vaatteet. Syksyisin/talvisin kehotamme pitämään varasukkia ja -hanskoja repussa.</a:t>
            </a:r>
          </a:p>
          <a:p>
            <a:r>
              <a:rPr lang="fi-FI" sz="2100" dirty="0"/>
              <a:t>Jos lapsella on paljon esimerkiksi unohduksia tai häiriökäyttäytymistä ja sitä ei luokanopettajan toiminnalla saada paremmaksi, lapsi voidaan ohjata kasvatuskeskusteluun. Kasvatuskeskustelua koulussamme pitää Noora ja Kari. Kasvatuskeskusteluista tulee tieto vanhemmille ja niihin on myös vanhemman mahdollisuus tulla mukaan. Kasvatuskeskustelu on ensisijainen puuttumiskeino.</a:t>
            </a:r>
          </a:p>
          <a:p>
            <a:r>
              <a:rPr lang="fi-FI" sz="2100" dirty="0"/>
              <a:t>Puhelimet tulee olla repussa äänettömällä ja kellopuhelimet koulutilassa oppilaan ranteessa tai repussa.</a:t>
            </a:r>
          </a:p>
          <a:p>
            <a:r>
              <a:rPr lang="fi-FI" sz="2100" dirty="0"/>
              <a:t>Teemme yhteistyötä 1.-luokkien opettajien kanssa sekä syksymmällä alkuluokkatoimintaa eskarien sekä 2.-luokkien kanssa.</a:t>
            </a:r>
          </a:p>
          <a:p>
            <a:endParaRPr lang="fi-FI" dirty="0"/>
          </a:p>
        </p:txBody>
      </p:sp>
    </p:spTree>
    <p:extLst>
      <p:ext uri="{BB962C8B-B14F-4D97-AF65-F5344CB8AC3E}">
        <p14:creationId xmlns:p14="http://schemas.microsoft.com/office/powerpoint/2010/main" val="4036875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1E7801-368C-9332-25AC-60CDFE625AD3}"/>
              </a:ext>
            </a:extLst>
          </p:cNvPr>
          <p:cNvSpPr>
            <a:spLocks noGrp="1"/>
          </p:cNvSpPr>
          <p:nvPr>
            <p:ph type="title"/>
          </p:nvPr>
        </p:nvSpPr>
        <p:spPr/>
        <p:txBody>
          <a:bodyPr/>
          <a:lstStyle/>
          <a:p>
            <a:r>
              <a:rPr lang="fi-FI" dirty="0"/>
              <a:t>Vanhempaintoimikunta</a:t>
            </a:r>
          </a:p>
        </p:txBody>
      </p:sp>
      <p:sp>
        <p:nvSpPr>
          <p:cNvPr id="3" name="Sisällön paikkamerkki 2">
            <a:extLst>
              <a:ext uri="{FF2B5EF4-FFF2-40B4-BE49-F238E27FC236}">
                <a16:creationId xmlns:a16="http://schemas.microsoft.com/office/drawing/2014/main" id="{8E8D09FE-7EF7-F3D0-EF27-DACF29FF59DE}"/>
              </a:ext>
            </a:extLst>
          </p:cNvPr>
          <p:cNvSpPr>
            <a:spLocks noGrp="1"/>
          </p:cNvSpPr>
          <p:nvPr>
            <p:ph idx="1"/>
          </p:nvPr>
        </p:nvSpPr>
        <p:spPr/>
        <p:txBody>
          <a:bodyPr/>
          <a:lstStyle/>
          <a:p>
            <a:r>
              <a:rPr lang="fi-FI" dirty="0"/>
              <a:t>Miksi?  </a:t>
            </a:r>
            <a:r>
              <a:rPr lang="fi-FI" dirty="0">
                <a:sym typeface="Wingdings" panose="05000000000000000000" pitchFamily="2" charset="2"/>
              </a:rPr>
              <a:t> Oppilaille yhteistä toimintaa ja retkiä varten kerätään rahaa erilaisilla myyjäisillä ja tapahtumilla.</a:t>
            </a:r>
          </a:p>
          <a:p>
            <a:r>
              <a:rPr lang="fi-FI" dirty="0">
                <a:sym typeface="Wingdings" panose="05000000000000000000" pitchFamily="2" charset="2"/>
              </a:rPr>
              <a:t>Opettajat mahdollistavat tapaamisen koululla, mutta toimintavastuu vanhemmilla.</a:t>
            </a:r>
          </a:p>
          <a:p>
            <a:r>
              <a:rPr lang="fi-FI" dirty="0">
                <a:sym typeface="Wingdings" panose="05000000000000000000" pitchFamily="2" charset="2"/>
              </a:rPr>
              <a:t>Yleensä valitaan puheenjohtaja, </a:t>
            </a:r>
            <a:r>
              <a:rPr lang="fi-FI" dirty="0" err="1">
                <a:sym typeface="Wingdings" panose="05000000000000000000" pitchFamily="2" charset="2"/>
              </a:rPr>
              <a:t>rahastonhoitaa</a:t>
            </a:r>
            <a:r>
              <a:rPr lang="fi-FI" dirty="0">
                <a:sym typeface="Wingdings" panose="05000000000000000000" pitchFamily="2" charset="2"/>
              </a:rPr>
              <a:t> ja henkilö, joka tiedottaa.</a:t>
            </a:r>
          </a:p>
          <a:p>
            <a:r>
              <a:rPr lang="fi-FI" dirty="0">
                <a:sym typeface="Wingdings" panose="05000000000000000000" pitchFamily="2" charset="2"/>
              </a:rPr>
              <a:t>Opettajat voivat jakaa sähköisen, valmiiksi laaditun tiedotteen oppilaiden vanhemmille</a:t>
            </a:r>
          </a:p>
          <a:p>
            <a:r>
              <a:rPr lang="fi-FI" dirty="0">
                <a:sym typeface="Wingdings" panose="05000000000000000000" pitchFamily="2" charset="2"/>
              </a:rPr>
              <a:t>Onko innokkuutta?</a:t>
            </a:r>
            <a:endParaRPr lang="fi-FI" dirty="0"/>
          </a:p>
        </p:txBody>
      </p:sp>
    </p:spTree>
    <p:extLst>
      <p:ext uri="{BB962C8B-B14F-4D97-AF65-F5344CB8AC3E}">
        <p14:creationId xmlns:p14="http://schemas.microsoft.com/office/powerpoint/2010/main" val="623547534"/>
      </p:ext>
    </p:extLst>
  </p:cSld>
  <p:clrMapOvr>
    <a:masterClrMapping/>
  </p:clrMapOvr>
</p:sld>
</file>

<file path=ppt/theme/theme1.xml><?xml version="1.0" encoding="utf-8"?>
<a:theme xmlns:a="http://schemas.openxmlformats.org/drawingml/2006/main" name="Pinta">
  <a:themeElements>
    <a:clrScheme name="Paperi">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82</TotalTime>
  <Words>662</Words>
  <Application>Microsoft Office PowerPoint</Application>
  <PresentationFormat>Laajakuva</PresentationFormat>
  <Paragraphs>70</Paragraphs>
  <Slides>9</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9</vt:i4>
      </vt:variant>
    </vt:vector>
  </HeadingPairs>
  <TitlesOfParts>
    <vt:vector size="15" baseType="lpstr">
      <vt:lpstr>Aptos</vt:lpstr>
      <vt:lpstr>Arial</vt:lpstr>
      <vt:lpstr>Trebuchet MS</vt:lpstr>
      <vt:lpstr>Wingdings</vt:lpstr>
      <vt:lpstr>Wingdings 3</vt:lpstr>
      <vt:lpstr>Pinta</vt:lpstr>
      <vt:lpstr>Vanhempainilta 20.8.</vt:lpstr>
      <vt:lpstr>Erityisopettaja Saija</vt:lpstr>
      <vt:lpstr>Tuntijako ja lukujärjestys</vt:lpstr>
      <vt:lpstr>SUK = suomen kieli </vt:lpstr>
      <vt:lpstr>Matematiikka</vt:lpstr>
      <vt:lpstr>TVT</vt:lpstr>
      <vt:lpstr>1.-luokan toiminnat ja käytänteet</vt:lpstr>
      <vt:lpstr>1.-luokan toiminnat ja käytänteet</vt:lpstr>
      <vt:lpstr>Vanhempaintoimikunta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Puustinen Essi-Kaisa Katriina</dc:creator>
  <cp:lastModifiedBy>Puustinen Essi-Kaisa Katriina</cp:lastModifiedBy>
  <cp:revision>2</cp:revision>
  <dcterms:created xsi:type="dcterms:W3CDTF">2025-08-13T10:42:48Z</dcterms:created>
  <dcterms:modified xsi:type="dcterms:W3CDTF">2025-08-20T13:08:13Z</dcterms:modified>
</cp:coreProperties>
</file>