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6" r:id="rId3"/>
    <p:sldId id="257" r:id="rId4"/>
    <p:sldId id="258" r:id="rId5"/>
    <p:sldId id="259" r:id="rId6"/>
    <p:sldId id="260" r:id="rId7"/>
    <p:sldId id="262" r:id="rId8"/>
    <p:sldId id="261" r:id="rId9"/>
    <p:sldId id="265" r:id="rId10"/>
    <p:sldId id="263" r:id="rId11"/>
    <p:sldId id="264" r:id="rId12"/>
  </p:sldIdLst>
  <p:sldSz cx="12192000" cy="6858000"/>
  <p:notesSz cx="6858000" cy="9144000"/>
  <p:defaultTextStyle>
    <a:defPPr rtl="0"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B84F4D4F-0CED-477B-9D54-0ACE89FD30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325C9CD-B0EA-4141-A026-9B997854F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5C841-EA7E-42C5-9523-EF8112895EA1}" type="datetime1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9F561AE-B4ED-4105-BDB6-4AA4ECAA88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8056F95-F785-4B07-B83D-7BA229F399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0B95F-5626-4531-B0E3-9AF20FAC55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17337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F0262-ADEE-4941-A5B1-8763C1B3AAF9}" type="datetime1">
              <a:rPr lang="fi-FI" smtClean="0"/>
              <a:pPr/>
              <a:t>9.9.2026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32B71-0F2D-440F-B770-C59C6E845775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7598214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32B71-0F2D-440F-B770-C59C6E84577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539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0" name="Suorakulmi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/>
          </a:p>
        </p:txBody>
      </p:sp>
      <p:sp>
        <p:nvSpPr>
          <p:cNvPr id="11" name="Suorakulmi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i-FI"/>
          </a:p>
        </p:txBody>
      </p:sp>
      <p:sp>
        <p:nvSpPr>
          <p:cNvPr id="15" name="Suorakulmi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4" name="Ryhmä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uora yhdysviiva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uora yhdysviiva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uora yhdysviiva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napsautt.</a:t>
            </a:r>
          </a:p>
        </p:txBody>
      </p:sp>
      <p:sp>
        <p:nvSpPr>
          <p:cNvPr id="20" name="Päivämäärän paikkamerkki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fld id="{59056495-0B01-4A4D-B97A-26BCD4DB1B53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21" name="Alatunnisteen paikkamerkki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i-FI" noProof="0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fi-FI" noProof="0" smtClean="0"/>
              <a:pPr rtl="0"/>
              <a:t>‹#›</a:t>
            </a:fld>
            <a:endParaRPr lang="fi-FI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6CEE27-F53B-4A7A-AFB2-79CADC69087C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pPr rtl="0"/>
              <a:t>‹#›</a:t>
            </a:fld>
            <a:endParaRPr lang="fi-FI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Suorakulmi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Suorakulmio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Suorakulmi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Ryhmä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uora yhdysviiva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uora yhdysviiva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uora yhdysviiva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8652DA38-3302-414B-8ACF-9D947F1B474C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t>‹#›</a:t>
            </a:fld>
            <a:endParaRPr lang="fi-FI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7F8CDD-16EC-4CC2-895A-80844600F83A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t>‹#›</a:t>
            </a:fld>
            <a:endParaRPr lang="fi-FI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EB94EA-ED06-4A24-ABAB-48401694D3E5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t>‹#›</a:t>
            </a:fld>
            <a:endParaRPr lang="fi-FI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805C4F-3992-4AC4-A1A1-F138785D3E2A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t>‹#›</a:t>
            </a:fld>
            <a:endParaRPr lang="fi-FI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18E7E-DEA2-4938-983B-2EBC51B6068F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t>‹#›</a:t>
            </a:fld>
            <a:endParaRPr lang="fi-FI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Suorakulmio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8" name="Päivämäärän paikkamerkki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ADBF2A-EFD9-4997-9B78-2C7B7AEB99DC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9" name="Alatunnisteen paikkamerkki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r">
              <a:defRPr/>
            </a:lvl1pPr>
          </a:lstStyle>
          <a:p>
            <a:pPr rtl="0"/>
            <a:endParaRPr lang="fi-FI" noProof="0"/>
          </a:p>
        </p:txBody>
      </p:sp>
      <p:sp>
        <p:nvSpPr>
          <p:cNvPr id="11" name="Dian numeron paikkamerkki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4FAB73BC-B049-4115-A692-8D63A059BFB8}" type="slidenum">
              <a:rPr lang="fi-FI" noProof="0" smtClean="0"/>
              <a:pPr rtl="0"/>
              <a:t>‹#›</a:t>
            </a:fld>
            <a:endParaRPr lang="fi-FI" noProof="0"/>
          </a:p>
        </p:txBody>
      </p:sp>
      <p:sp>
        <p:nvSpPr>
          <p:cNvPr id="12" name="Suorakulmio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orakulmio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Kuvan paikkamerkki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9964089F-CB9D-4647-ADDC-124DE30E691A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4FAB73BC-B049-4115-A692-8D63A059BFB8}" type="slidenum">
              <a:rPr lang="fi-FI" noProof="0" smtClean="0"/>
              <a:pPr rtl="0"/>
              <a:t>‹#›</a:t>
            </a:fld>
            <a:endParaRPr lang="fi-FI" noProof="0"/>
          </a:p>
        </p:txBody>
      </p:sp>
      <p:sp>
        <p:nvSpPr>
          <p:cNvPr id="10" name="Suorakulmio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untainen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65AEDC-FB08-4C45-8BAD-11E7B5AF2F5C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t>‹#›</a:t>
            </a:fld>
            <a:endParaRPr lang="fi-FI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untainen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 hasCustomPrompt="1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56E243-A59C-4237-A2B2-3ECBACDC6AE5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i-FI" noProof="0" smtClean="0"/>
              <a:t>‹#›</a:t>
            </a:fld>
            <a:endParaRPr lang="fi-FI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fi-FI"/>
          </a:p>
        </p:txBody>
      </p:sp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88AFCE1-F931-4684-9D5E-292B43C1F9C8}" type="datetime1">
              <a:rPr lang="fi-FI" noProof="0" smtClean="0"/>
              <a:t>9.9.2026</a:t>
            </a:fld>
            <a:endParaRPr lang="fi-FI" noProof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fi-FI" noProof="0" smtClean="0"/>
              <a:pPr rtl="0"/>
              <a:t>‹#›</a:t>
            </a:fld>
            <a:endParaRPr lang="fi-FI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tSrcpnRqMk&#8203;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mll.fi/vanhemmille/tukea-perheen-huoliin-ja-kriiseihin/kiusaaminen/kiusaaminen-mita-vanhemmat-voivat-tehda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i-FI"/>
              <a:t>Vanhempainilta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fi-FI" dirty="0"/>
              <a:t>9.9.2026</a:t>
            </a:r>
          </a:p>
        </p:txBody>
      </p:sp>
    </p:spTree>
    <p:extLst>
      <p:ext uri="{BB962C8B-B14F-4D97-AF65-F5344CB8AC3E}">
        <p14:creationId xmlns:p14="http://schemas.microsoft.com/office/powerpoint/2010/main" val="1627197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A72E21-CA62-18AD-8E48-C88E8C8F8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Ennen kuin aloitamme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95D3C6-1DCE-5FC1-430C-DDA60C0BA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sz="2400" dirty="0"/>
              <a:t>Kirjoita pieni viesti omalle lapsellesi </a:t>
            </a:r>
            <a:r>
              <a:rPr lang="fi-FI" sz="2400" dirty="0">
                <a:sym typeface="Wingdings" panose="05000000000000000000" pitchFamily="2" charset="2"/>
              </a:rPr>
              <a:t> Voi olla tsemppiviesti tai moikkaus. </a:t>
            </a:r>
          </a:p>
          <a:p>
            <a:pPr>
              <a:lnSpc>
                <a:spcPct val="150000"/>
              </a:lnSpc>
            </a:pPr>
            <a:r>
              <a:rPr lang="fi-FI" sz="2400" dirty="0">
                <a:sym typeface="Wingdings" panose="05000000000000000000" pitchFamily="2" charset="2"/>
              </a:rPr>
              <a:t>Pohdi etukäteen seuraavia kysymyksiä, keskustelemme näistä myöhemmin:</a:t>
            </a:r>
            <a:br>
              <a:rPr lang="fi-FI" sz="2400" dirty="0">
                <a:sym typeface="Wingdings" panose="05000000000000000000" pitchFamily="2" charset="2"/>
              </a:rPr>
            </a:br>
            <a:r>
              <a:rPr lang="fi-FI" sz="2800" b="1" dirty="0">
                <a:sym typeface="Wingdings" panose="05000000000000000000" pitchFamily="2" charset="2"/>
              </a:rPr>
              <a:t>Mikä on kakkosluokalla suurin muutos ykkösluokkaan verrattuna?</a:t>
            </a:r>
            <a:br>
              <a:rPr lang="fi-FI" sz="2800" b="1" dirty="0">
                <a:sym typeface="Wingdings" panose="05000000000000000000" pitchFamily="2" charset="2"/>
              </a:rPr>
            </a:br>
            <a:r>
              <a:rPr lang="fi-FI" sz="2800" b="1" dirty="0">
                <a:sym typeface="Wingdings" panose="05000000000000000000" pitchFamily="2" charset="2"/>
              </a:rPr>
              <a:t>Mistä lapsesi puhuu eniten koulupäivän jälkeen?</a:t>
            </a:r>
            <a:br>
              <a:rPr lang="fi-FI" sz="2800" b="1" dirty="0">
                <a:sym typeface="Wingdings" panose="05000000000000000000" pitchFamily="2" charset="2"/>
              </a:rPr>
            </a:br>
            <a:r>
              <a:rPr lang="fi-FI" sz="2800" b="1" dirty="0">
                <a:sym typeface="Wingdings" panose="05000000000000000000" pitchFamily="2" charset="2"/>
              </a:rPr>
              <a:t>Mikä koulussa tai kaverisuhteissa mietityttää juuri nyt?</a:t>
            </a:r>
          </a:p>
          <a:p>
            <a:r>
              <a:rPr lang="fi-FI" sz="2400" dirty="0">
                <a:sym typeface="Wingdings" panose="05000000000000000000" pitchFamily="2" charset="2"/>
              </a:rPr>
              <a:t>Esittelykierros</a:t>
            </a:r>
          </a:p>
        </p:txBody>
      </p:sp>
    </p:spTree>
    <p:extLst>
      <p:ext uri="{BB962C8B-B14F-4D97-AF65-F5344CB8AC3E}">
        <p14:creationId xmlns:p14="http://schemas.microsoft.com/office/powerpoint/2010/main" val="213017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5FC384-E8F5-C975-C2F8-CB9F5A014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r>
              <a:rPr lang="fi-FI" sz="4400"/>
              <a:t>TUNTIJAKO 21h/vko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5E5714-657B-2D09-5A72-3EE5B22A3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fi-FI"/>
              <a:t>Suomen kieli 7h           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Matematiikka 4h           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Englanti 1h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Ympäristöoppi 2h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Uskonto/elämänkatsomustieto 1h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Musiikki 1h 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Kuvataide 1h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Käsityö 2h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Liikunta 2h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/>
              <a:t>EO Saija ja Jussi, koulunkäynninohjaaja Henna (5h)</a:t>
            </a:r>
          </a:p>
          <a:p>
            <a:pPr>
              <a:lnSpc>
                <a:spcPct val="90000"/>
              </a:lnSpc>
              <a:buClr>
                <a:srgbClr val="262626"/>
              </a:buClr>
            </a:pPr>
            <a:endParaRPr lang="fi-FI"/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F2FF089C-53E6-958E-2C30-6576A03D2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690840"/>
              </p:ext>
            </p:extLst>
          </p:nvPr>
        </p:nvGraphicFramePr>
        <p:xfrm>
          <a:off x="727654" y="1378290"/>
          <a:ext cx="5367167" cy="4114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928">
                  <a:extLst>
                    <a:ext uri="{9D8B030D-6E8A-4147-A177-3AD203B41FA5}">
                      <a16:colId xmlns:a16="http://schemas.microsoft.com/office/drawing/2014/main" val="1399869199"/>
                    </a:ext>
                  </a:extLst>
                </a:gridCol>
                <a:gridCol w="1282943">
                  <a:extLst>
                    <a:ext uri="{9D8B030D-6E8A-4147-A177-3AD203B41FA5}">
                      <a16:colId xmlns:a16="http://schemas.microsoft.com/office/drawing/2014/main" val="645662843"/>
                    </a:ext>
                  </a:extLst>
                </a:gridCol>
                <a:gridCol w="842279">
                  <a:extLst>
                    <a:ext uri="{9D8B030D-6E8A-4147-A177-3AD203B41FA5}">
                      <a16:colId xmlns:a16="http://schemas.microsoft.com/office/drawing/2014/main" val="1514275522"/>
                    </a:ext>
                  </a:extLst>
                </a:gridCol>
                <a:gridCol w="905865">
                  <a:extLst>
                    <a:ext uri="{9D8B030D-6E8A-4147-A177-3AD203B41FA5}">
                      <a16:colId xmlns:a16="http://schemas.microsoft.com/office/drawing/2014/main" val="1332337612"/>
                    </a:ext>
                  </a:extLst>
                </a:gridCol>
                <a:gridCol w="610117">
                  <a:extLst>
                    <a:ext uri="{9D8B030D-6E8A-4147-A177-3AD203B41FA5}">
                      <a16:colId xmlns:a16="http://schemas.microsoft.com/office/drawing/2014/main" val="1799010294"/>
                    </a:ext>
                  </a:extLst>
                </a:gridCol>
                <a:gridCol w="894035">
                  <a:extLst>
                    <a:ext uri="{9D8B030D-6E8A-4147-A177-3AD203B41FA5}">
                      <a16:colId xmlns:a16="http://schemas.microsoft.com/office/drawing/2014/main" val="2497791109"/>
                    </a:ext>
                  </a:extLst>
                </a:gridCol>
              </a:tblGrid>
              <a:tr h="490404">
                <a:tc>
                  <a:txBody>
                    <a:bodyPr/>
                    <a:lstStyle/>
                    <a:p>
                      <a:r>
                        <a:rPr lang="fi-FI" sz="2200"/>
                        <a:t>klo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2200"/>
                        <a:t>ma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2200"/>
                        <a:t>ti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2200"/>
                        <a:t>ke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2200"/>
                        <a:t>to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2200"/>
                        <a:t>pe</a:t>
                      </a:r>
                    </a:p>
                  </a:txBody>
                  <a:tcPr marL="115631" marR="115631" marT="57816" marB="57816"/>
                </a:tc>
                <a:extLst>
                  <a:ext uri="{0D108BD9-81ED-4DB2-BD59-A6C34878D82A}">
                    <a16:rowId xmlns:a16="http://schemas.microsoft.com/office/drawing/2014/main" val="1876327070"/>
                  </a:ext>
                </a:extLst>
              </a:tr>
              <a:tr h="6039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500"/>
                        <a:t>8.15-9.00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endParaRPr lang="fi-FI" sz="1500"/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Nekut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Nekut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endParaRPr lang="fi-FI" sz="1500"/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</a:p>
                  </a:txBody>
                  <a:tcPr marL="115631" marR="115631" marT="57816" marB="57816"/>
                </a:tc>
                <a:extLst>
                  <a:ext uri="{0D108BD9-81ED-4DB2-BD59-A6C34878D82A}">
                    <a16:rowId xmlns:a16="http://schemas.microsoft.com/office/drawing/2014/main" val="3236298239"/>
                  </a:ext>
                </a:extLst>
              </a:tr>
              <a:tr h="603971">
                <a:tc>
                  <a:txBody>
                    <a:bodyPr/>
                    <a:lstStyle/>
                    <a:p>
                      <a:r>
                        <a:rPr lang="fi-FI" sz="1500"/>
                        <a:t>9.05-9.50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  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  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  <a:br>
                        <a:rPr lang="fi-FI" sz="1500"/>
                      </a:br>
                      <a:r>
                        <a:rPr lang="fi-FI" sz="1500"/>
                        <a:t>(Saija)</a:t>
                      </a:r>
                    </a:p>
                  </a:txBody>
                  <a:tcPr marL="115631" marR="115631" marT="57816" marB="57816"/>
                </a:tc>
                <a:extLst>
                  <a:ext uri="{0D108BD9-81ED-4DB2-BD59-A6C34878D82A}">
                    <a16:rowId xmlns:a16="http://schemas.microsoft.com/office/drawing/2014/main" val="2444633976"/>
                  </a:ext>
                </a:extLst>
              </a:tr>
              <a:tr h="603971">
                <a:tc>
                  <a:txBody>
                    <a:bodyPr/>
                    <a:lstStyle/>
                    <a:p>
                      <a:r>
                        <a:rPr lang="fi-FI" sz="1500"/>
                        <a:t>10.15-11.15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  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  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  <a:br>
                        <a:rPr lang="fi-FI" sz="1500"/>
                      </a:br>
                      <a:r>
                        <a:rPr lang="fi-FI" sz="1500"/>
                        <a:t>(Jussi)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LI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</a:p>
                  </a:txBody>
                  <a:tcPr marL="115631" marR="115631" marT="57816" marB="57816"/>
                </a:tc>
                <a:extLst>
                  <a:ext uri="{0D108BD9-81ED-4DB2-BD59-A6C34878D82A}">
                    <a16:rowId xmlns:a16="http://schemas.microsoft.com/office/drawing/2014/main" val="2865871707"/>
                  </a:ext>
                </a:extLst>
              </a:tr>
              <a:tr h="603971">
                <a:tc>
                  <a:txBody>
                    <a:bodyPr/>
                    <a:lstStyle/>
                    <a:p>
                      <a:r>
                        <a:rPr lang="fi-FI" sz="1500"/>
                        <a:t>11.30-12.15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  x</a:t>
                      </a:r>
                      <a:br>
                        <a:rPr lang="fi-FI" sz="1500"/>
                      </a:br>
                      <a:r>
                        <a:rPr lang="fi-FI" sz="1500"/>
                        <a:t>(Saija)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  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LI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  <a:endParaRPr lang="fi-FI" sz="1300"/>
                    </a:p>
                  </a:txBody>
                  <a:tcPr marL="115631" marR="115631" marT="57816" marB="57816"/>
                </a:tc>
                <a:extLst>
                  <a:ext uri="{0D108BD9-81ED-4DB2-BD59-A6C34878D82A}">
                    <a16:rowId xmlns:a16="http://schemas.microsoft.com/office/drawing/2014/main" val="3168756394"/>
                  </a:ext>
                </a:extLst>
              </a:tr>
              <a:tr h="603971">
                <a:tc>
                  <a:txBody>
                    <a:bodyPr/>
                    <a:lstStyle/>
                    <a:p>
                      <a:r>
                        <a:rPr lang="fi-FI" sz="1500"/>
                        <a:t>12.30-13.15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  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Paput</a:t>
                      </a:r>
                      <a:endParaRPr lang="fi-FI" sz="1500" err="1"/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Paput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x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endParaRPr lang="fi-FI" sz="1500"/>
                    </a:p>
                  </a:txBody>
                  <a:tcPr marL="115631" marR="115631" marT="57816" marB="57816"/>
                </a:tc>
                <a:extLst>
                  <a:ext uri="{0D108BD9-81ED-4DB2-BD59-A6C34878D82A}">
                    <a16:rowId xmlns:a16="http://schemas.microsoft.com/office/drawing/2014/main" val="283824441"/>
                  </a:ext>
                </a:extLst>
              </a:tr>
              <a:tr h="603971">
                <a:tc>
                  <a:txBody>
                    <a:bodyPr/>
                    <a:lstStyle/>
                    <a:p>
                      <a:r>
                        <a:rPr lang="fi-FI" sz="1500"/>
                        <a:t>13.30-14.15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r>
                        <a:rPr lang="fi-FI" sz="1500"/>
                        <a:t>USKONTO</a:t>
                      </a:r>
                    </a:p>
                    <a:p>
                      <a:r>
                        <a:rPr lang="fi-FI" sz="1500"/>
                        <a:t>(Hanna)</a:t>
                      </a:r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endParaRPr lang="fi-FI" sz="1500" err="1"/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endParaRPr lang="fi-FI" sz="1500"/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endParaRPr lang="fi-FI" sz="1500"/>
                    </a:p>
                  </a:txBody>
                  <a:tcPr marL="115631" marR="115631" marT="57816" marB="57816"/>
                </a:tc>
                <a:tc>
                  <a:txBody>
                    <a:bodyPr/>
                    <a:lstStyle/>
                    <a:p>
                      <a:endParaRPr lang="fi-FI" sz="1500"/>
                    </a:p>
                  </a:txBody>
                  <a:tcPr marL="115631" marR="115631" marT="57816" marB="57816"/>
                </a:tc>
                <a:extLst>
                  <a:ext uri="{0D108BD9-81ED-4DB2-BD59-A6C34878D82A}">
                    <a16:rowId xmlns:a16="http://schemas.microsoft.com/office/drawing/2014/main" val="3897069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51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Ilmaisia Kuvia : luonto, ruoho, kirja, lukea, puun lehti, lukeminen ...">
            <a:extLst>
              <a:ext uri="{FF2B5EF4-FFF2-40B4-BE49-F238E27FC236}">
                <a16:creationId xmlns:a16="http://schemas.microsoft.com/office/drawing/2014/main" id="{36581793-06A8-3694-D7FC-1A1AC9B1B1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93" r="22056" b="2"/>
          <a:stretch/>
        </p:blipFill>
        <p:spPr>
          <a:xfrm>
            <a:off x="190846" y="237744"/>
            <a:ext cx="4040033" cy="638251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C24D9E3-B202-90D5-FD65-3014B11BD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192" y="642593"/>
            <a:ext cx="6280826" cy="1746504"/>
          </a:xfrm>
        </p:spPr>
        <p:txBody>
          <a:bodyPr>
            <a:normAutofit/>
          </a:bodyPr>
          <a:lstStyle/>
          <a:p>
            <a:r>
              <a:rPr lang="fi-FI"/>
              <a:t>Suomen kielen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7601DA-58FA-90B7-3AD0-802D1F8D9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2386584"/>
            <a:ext cx="6280826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262626"/>
              </a:buClr>
              <a:buNone/>
            </a:pPr>
            <a:r>
              <a:rPr lang="fi-FI" dirty="0"/>
              <a:t> *   lukusujuvuus</a:t>
            </a:r>
          </a:p>
          <a:p>
            <a:pPr marL="0" indent="0">
              <a:buNone/>
            </a:pPr>
            <a:r>
              <a:rPr lang="fi-FI" dirty="0"/>
              <a:t> *   </a:t>
            </a:r>
            <a:r>
              <a:rPr lang="fi-FI" b="1" dirty="0"/>
              <a:t>tekstin ymmärtäminen</a:t>
            </a:r>
          </a:p>
          <a:p>
            <a:pPr marL="285750" indent="-285750">
              <a:buFont typeface="Arial" pitchFamily="18" charset="0"/>
              <a:buChar char="•"/>
            </a:pPr>
            <a:r>
              <a:rPr lang="fi-FI" dirty="0"/>
              <a:t>tekstin tuottaminen (mm. kaksoiskonsonantit,      virkerakenne)</a:t>
            </a:r>
          </a:p>
          <a:p>
            <a:pPr marL="285750" indent="-285750">
              <a:buFont typeface="Arial" pitchFamily="18" charset="0"/>
              <a:buChar char="•"/>
            </a:pPr>
            <a:r>
              <a:rPr lang="fi-FI" dirty="0"/>
              <a:t>suullinen ilmaisu</a:t>
            </a:r>
          </a:p>
          <a:p>
            <a:pPr marL="0" indent="0">
              <a:buNone/>
            </a:pPr>
            <a:r>
              <a:rPr lang="fi-FI" b="1" dirty="0" err="1"/>
              <a:t>Lukimat</a:t>
            </a:r>
            <a:r>
              <a:rPr lang="fi-FI" b="1" dirty="0"/>
              <a:t>-testit</a:t>
            </a:r>
            <a:r>
              <a:rPr lang="fi-FI" dirty="0"/>
              <a:t> syksyllä, talvella ja keväällä</a:t>
            </a:r>
          </a:p>
          <a:p>
            <a:pPr marL="0" indent="0">
              <a:buNone/>
            </a:pPr>
            <a:r>
              <a:rPr lang="fi-FI" b="1" dirty="0"/>
              <a:t>Lukudiplomit</a:t>
            </a:r>
            <a:r>
              <a:rPr lang="fi-FI" dirty="0"/>
              <a:t> D1 ja D2 (D3) Suosittelemme lukudiplomikirjojen lukemista myös kotona </a:t>
            </a:r>
          </a:p>
          <a:p>
            <a:pPr marL="0" indent="0">
              <a:buNone/>
            </a:pPr>
            <a:r>
              <a:rPr lang="fi-FI" b="1" dirty="0"/>
              <a:t>Sanoma pro Arttu-sovellus</a:t>
            </a:r>
          </a:p>
          <a:p>
            <a:pPr marL="0" indent="0">
              <a:buNone/>
            </a:pPr>
            <a:r>
              <a:rPr lang="fi-FI" dirty="0"/>
              <a:t> </a:t>
            </a:r>
            <a:r>
              <a:rPr lang="fi-FI" dirty="0">
                <a:hlinkClick r:id="rId3"/>
              </a:rPr>
              <a:t>Kirja käteen -podcast</a:t>
            </a:r>
          </a:p>
        </p:txBody>
      </p:sp>
      <p:pic>
        <p:nvPicPr>
          <p:cNvPr id="5" name="Kuva 4" descr="Sanoma Pron Arttu-sovellus herattaa oppikirjan sivut henkiin">
            <a:extLst>
              <a:ext uri="{FF2B5EF4-FFF2-40B4-BE49-F238E27FC236}">
                <a16:creationId xmlns:a16="http://schemas.microsoft.com/office/drawing/2014/main" id="{F7BCC752-0B57-42A4-90AA-8051073C9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2532" y="5075008"/>
            <a:ext cx="2057400" cy="143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6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22802B-1344-DCA0-4460-DEB9B6C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874" y="892120"/>
            <a:ext cx="5447250" cy="1645920"/>
          </a:xfrm>
        </p:spPr>
        <p:txBody>
          <a:bodyPr>
            <a:normAutofit/>
          </a:bodyPr>
          <a:lstStyle/>
          <a:p>
            <a:r>
              <a:rPr lang="fi-FI" dirty="0"/>
              <a:t>Matematiikan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8B0B25-EB32-DF6F-21A0-78D6701C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233" y="2404872"/>
            <a:ext cx="6029487" cy="388416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fi-FI" sz="2400" dirty="0"/>
              <a:t>Lukualue 0-100 (toiminnallisuutta, välineet käytössä)</a:t>
            </a:r>
          </a:p>
          <a:p>
            <a:pPr>
              <a:buClr>
                <a:srgbClr val="262626"/>
              </a:buClr>
            </a:pPr>
            <a:endParaRPr lang="fi-FI" sz="2400" dirty="0"/>
          </a:p>
          <a:p>
            <a:pPr>
              <a:buClr>
                <a:srgbClr val="262626"/>
              </a:buClr>
            </a:pPr>
            <a:r>
              <a:rPr lang="fi-FI" sz="2400" dirty="0"/>
              <a:t>Kertotaulut 1-5, 10</a:t>
            </a:r>
          </a:p>
          <a:p>
            <a:pPr>
              <a:buClr>
                <a:srgbClr val="262626"/>
              </a:buClr>
            </a:pPr>
            <a:endParaRPr lang="fi-FI" sz="2400" dirty="0"/>
          </a:p>
          <a:p>
            <a:pPr>
              <a:buClr>
                <a:srgbClr val="262626"/>
              </a:buClr>
            </a:pPr>
            <a:r>
              <a:rPr lang="fi-FI" sz="2400" dirty="0"/>
              <a:t>Junnauskoe (lukualue 0-20) kerran kuussa, tavoitteena 5min alitus</a:t>
            </a:r>
          </a:p>
          <a:p>
            <a:pPr>
              <a:buClr>
                <a:srgbClr val="262626"/>
              </a:buClr>
            </a:pPr>
            <a:endParaRPr lang="fi-FI" sz="2400" dirty="0"/>
          </a:p>
          <a:p>
            <a:pPr>
              <a:buClr>
                <a:srgbClr val="262626"/>
              </a:buClr>
            </a:pPr>
            <a:r>
              <a:rPr lang="fi-FI" sz="2400" dirty="0"/>
              <a:t>Sanoma pro Arttu-sovellus</a:t>
            </a:r>
          </a:p>
        </p:txBody>
      </p:sp>
      <p:pic>
        <p:nvPicPr>
          <p:cNvPr id="5" name="Kuva 4" descr="Sanoma Pron Arttu-sovellus herattaa oppikirjan sivut henkiin">
            <a:extLst>
              <a:ext uri="{FF2B5EF4-FFF2-40B4-BE49-F238E27FC236}">
                <a16:creationId xmlns:a16="http://schemas.microsoft.com/office/drawing/2014/main" id="{83492753-4FCE-33DE-2BD6-5479E504F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90" y="3429000"/>
            <a:ext cx="3639312" cy="2456535"/>
          </a:xfrm>
          <a:prstGeom prst="rect">
            <a:avLst/>
          </a:prstGeom>
        </p:spPr>
      </p:pic>
      <p:pic>
        <p:nvPicPr>
          <p:cNvPr id="4" name="Kuva 3" descr="Värikkäät painikkeet">
            <a:extLst>
              <a:ext uri="{FF2B5EF4-FFF2-40B4-BE49-F238E27FC236}">
                <a16:creationId xmlns:a16="http://schemas.microsoft.com/office/drawing/2014/main" id="{05C5C38F-3CD9-D839-3A6C-03CD1B16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90" y="821612"/>
            <a:ext cx="3639312" cy="242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7B578E-7FAC-2731-D05D-B65EDFEDF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68" y="621793"/>
            <a:ext cx="9393864" cy="1517035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Käyttäytyminen ja sen arviointi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92A560-77C5-A26C-337A-7BDAA9380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680" y="1959738"/>
            <a:ext cx="8520104" cy="361810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Toimii ystävällisesti.</a:t>
            </a:r>
          </a:p>
          <a:p>
            <a:pPr>
              <a:buClr>
                <a:srgbClr val="262626"/>
              </a:buClr>
            </a:pPr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Vaikuttaa myönteisesti työskentelyilmapiiriin.</a:t>
            </a:r>
          </a:p>
          <a:p>
            <a:pPr>
              <a:buClr>
                <a:srgbClr val="262626"/>
              </a:buClr>
            </a:pPr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Toimii ristiriitatilanteissa rakentavasti.</a:t>
            </a:r>
          </a:p>
          <a:p>
            <a:pPr>
              <a:buClr>
                <a:srgbClr val="262626"/>
              </a:buClr>
            </a:pPr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Käsittelee yhteistä omaisuutta kunnioittavasti ja huolehtii siitä.</a:t>
            </a:r>
          </a:p>
          <a:p>
            <a:pPr>
              <a:buClr>
                <a:srgbClr val="262626"/>
              </a:buClr>
            </a:pPr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Huolehtii kouluun liittyvistä velvollisuuksistaan.</a:t>
            </a:r>
          </a:p>
          <a:p>
            <a:pPr>
              <a:buClr>
                <a:srgbClr val="262626"/>
              </a:buClr>
            </a:pPr>
            <a:endParaRPr lang="fi-FI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2626"/>
              </a:buClr>
            </a:pPr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Kasvatuskeskustelu (KAKE), Essi Puustinen ja Kari Vitikainen </a:t>
            </a:r>
          </a:p>
          <a:p>
            <a:pPr>
              <a:buClr>
                <a:srgbClr val="262626"/>
              </a:buClr>
            </a:pPr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Kiusaamiseen puututaan aina</a:t>
            </a:r>
          </a:p>
          <a:p>
            <a:pPr>
              <a:buClr>
                <a:srgbClr val="262626"/>
              </a:buClr>
            </a:pPr>
            <a:r>
              <a:rPr lang="fi-FI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MLL: Kiusaaminen - mitä vanhemmat voivat tehdä</a:t>
            </a:r>
            <a:endParaRPr lang="fi-FI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Clr>
                <a:srgbClr val="262626"/>
              </a:buClr>
              <a:buNone/>
            </a:pPr>
            <a:r>
              <a:rPr lang="fi-FI" sz="2000" dirty="0"/>
              <a:t>    urly.fi/4cVz </a:t>
            </a:r>
            <a:endParaRPr lang="fi-FI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Kuva 3" descr="QR code">
            <a:extLst>
              <a:ext uri="{FF2B5EF4-FFF2-40B4-BE49-F238E27FC236}">
                <a16:creationId xmlns:a16="http://schemas.microsoft.com/office/drawing/2014/main" id="{3FC65660-6070-878D-BD41-E030529C2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921" y="4512182"/>
            <a:ext cx="15716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88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Yritystiimin aivoriihi">
            <a:extLst>
              <a:ext uri="{FF2B5EF4-FFF2-40B4-BE49-F238E27FC236}">
                <a16:creationId xmlns:a16="http://schemas.microsoft.com/office/drawing/2014/main" id="{EACA9728-6648-6842-5EB3-647125094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95" r="20871" b="2"/>
          <a:stretch>
            <a:fillRect/>
          </a:stretch>
        </p:blipFill>
        <p:spPr>
          <a:xfrm>
            <a:off x="7837371" y="237744"/>
            <a:ext cx="4124416" cy="63825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1D1FF4-7F97-4936-9A4C-9FB71D8FB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2D43216-0A22-5053-C6F3-8C688A95D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fi-FI"/>
              <a:t>Yhteistyötä: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8B03C7-6A6E-8414-2818-64249D458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fi-FI" sz="2400"/>
              <a:t>Erityisopettajat Saija Sjöroos ja Jussi Virtanen</a:t>
            </a:r>
          </a:p>
          <a:p>
            <a:pPr>
              <a:buClr>
                <a:srgbClr val="262626"/>
              </a:buClr>
            </a:pPr>
            <a:r>
              <a:rPr lang="fi-FI" sz="2400"/>
              <a:t>Koulunkäynninohjaaja Henna Ruuska</a:t>
            </a:r>
          </a:p>
          <a:p>
            <a:pPr>
              <a:buClr>
                <a:srgbClr val="262626"/>
              </a:buClr>
            </a:pPr>
            <a:r>
              <a:rPr lang="fi-FI" sz="2400"/>
              <a:t>Et-opettaja Sanna </a:t>
            </a:r>
            <a:r>
              <a:rPr lang="fi-FI" sz="2400" err="1"/>
              <a:t>Villikka</a:t>
            </a:r>
            <a:endParaRPr lang="fi-FI" sz="2400"/>
          </a:p>
          <a:p>
            <a:pPr>
              <a:buClr>
                <a:srgbClr val="262626"/>
              </a:buClr>
            </a:pPr>
            <a:r>
              <a:rPr lang="fi-FI" sz="2400"/>
              <a:t>Kake-opettajat Essi Puustinen ja Kari Vitikainen</a:t>
            </a:r>
          </a:p>
          <a:p>
            <a:pPr>
              <a:buClr>
                <a:srgbClr val="262626"/>
              </a:buClr>
            </a:pPr>
            <a:r>
              <a:rPr lang="fi-FI" sz="2400"/>
              <a:t>Kuraattori Suvi </a:t>
            </a:r>
            <a:r>
              <a:rPr lang="fi-FI" sz="2400" err="1"/>
              <a:t>Lommi</a:t>
            </a:r>
            <a:endParaRPr lang="fi-FI" sz="2400"/>
          </a:p>
          <a:p>
            <a:pPr>
              <a:buClr>
                <a:srgbClr val="262626"/>
              </a:buClr>
            </a:pPr>
            <a:r>
              <a:rPr lang="fi-FI" sz="2400"/>
              <a:t>Koulupsykologi Miina Hietala</a:t>
            </a:r>
          </a:p>
          <a:p>
            <a:pPr>
              <a:buClr>
                <a:srgbClr val="262626"/>
              </a:buClr>
            </a:pPr>
            <a:r>
              <a:rPr lang="fi-FI" sz="2400"/>
              <a:t>Terveydenhoitaja Heidi Hakala</a:t>
            </a:r>
          </a:p>
          <a:p>
            <a:pPr>
              <a:buClr>
                <a:srgbClr val="262626"/>
              </a:buClr>
            </a:pPr>
            <a:endParaRPr lang="fi-FI" sz="2400"/>
          </a:p>
        </p:txBody>
      </p:sp>
    </p:spTree>
    <p:extLst>
      <p:ext uri="{BB962C8B-B14F-4D97-AF65-F5344CB8AC3E}">
        <p14:creationId xmlns:p14="http://schemas.microsoft.com/office/powerpoint/2010/main" val="2191198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5B2778-6678-45B6-9A79-C0910CFCA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702AD20-6F24-D1D2-7AF9-EC2F0DAB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fi-FI"/>
              <a:t>Luokan käytänteitä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CBE694-CC0C-BA0E-274B-787BC9B05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/>
              <a:t>Poissaolot Wilman kautta mielellään ennen päivän ensimmäisen tunnin alkua. Jokainen poissaolopäivä ilmoitetaan. Opettajan </a:t>
            </a:r>
            <a:r>
              <a:rPr lang="fi-FI" err="1"/>
              <a:t>poissaollessa</a:t>
            </a:r>
            <a:r>
              <a:rPr lang="fi-FI"/>
              <a:t> tekstari luokan kännykkään p. 040 120 8350</a:t>
            </a:r>
          </a:p>
          <a:p>
            <a:pPr>
              <a:buClr>
                <a:srgbClr val="262626"/>
              </a:buClr>
            </a:pPr>
            <a:endParaRPr lang="fi-FI"/>
          </a:p>
          <a:p>
            <a:pPr>
              <a:buClr>
                <a:srgbClr val="262626"/>
              </a:buClr>
            </a:pPr>
            <a:r>
              <a:rPr lang="fi-FI"/>
              <a:t>Ilmoitan poissaolijoille kotitehtävät Wilman kautta ja vien kirjat pääoven eteisaulaan noudettavaksi. Harkitkaa kotona, mitä sairaana oleva lapsi jaksaa tehdä.</a:t>
            </a:r>
          </a:p>
          <a:p>
            <a:pPr>
              <a:buClr>
                <a:srgbClr val="262626"/>
              </a:buClr>
            </a:pPr>
            <a:endParaRPr lang="fi-FI"/>
          </a:p>
          <a:p>
            <a:pPr>
              <a:buClr>
                <a:srgbClr val="262626"/>
              </a:buClr>
            </a:pPr>
            <a:endParaRPr lang="fi-FI"/>
          </a:p>
          <a:p>
            <a:pPr>
              <a:buClr>
                <a:srgbClr val="262626"/>
              </a:buClr>
            </a:pPr>
            <a:endParaRPr lang="fi-FI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2C57F61-3F6E-4BE5-B964-003AA9B35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annettava Puhelin ja Laskin">
            <a:extLst>
              <a:ext uri="{FF2B5EF4-FFF2-40B4-BE49-F238E27FC236}">
                <a16:creationId xmlns:a16="http://schemas.microsoft.com/office/drawing/2014/main" id="{B93055C9-F696-951B-2A81-0A1FB8D10A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19528" y="1770177"/>
            <a:ext cx="3318836" cy="331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8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0BB5B4-07C9-6455-DB8B-3A76541A4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DAB54B-7514-558E-4CFA-C5BE551C2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262626"/>
              </a:buClr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2626"/>
              </a:buClr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262626"/>
              </a:buClr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B48A2E9-041F-FBD8-5D87-694565FC6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141" y="198411"/>
            <a:ext cx="9071856" cy="646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96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F2A7047-841F-16D8-AE16-CCF8B15DB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Luokan käytänteitä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ED457C-6A0B-F7DD-6FA7-7B38DD0DD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Ruokalassa maisteluannokset</a:t>
            </a:r>
            <a:endParaRPr lang="fi-FI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Sisäkengät</a:t>
            </a:r>
            <a:endParaRPr lang="fi-FI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Liikuntavarusteet</a:t>
            </a:r>
            <a:endParaRPr lang="fi-FI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Muki /juomapullo</a:t>
            </a:r>
            <a:endParaRPr lang="fi-FI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Kotitehtävät ma-to</a:t>
            </a:r>
            <a:endParaRPr lang="fi-FI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TVT-polku: Kirjoituskone-peli, Code.org, Word, (Tohtori Tulo, Ekapeli)</a:t>
            </a:r>
            <a:endParaRPr lang="fi-FI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Puhelimet koulutilaan  äänettömälle, </a:t>
            </a:r>
            <a:r>
              <a:rPr lang="fi-FI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tarkkailkaa lastenne </a:t>
            </a:r>
            <a:r>
              <a:rPr lang="fi-FI" b="1" i="1">
                <a:solidFill>
                  <a:schemeClr val="tx1">
                    <a:lumMod val="75000"/>
                    <a:lumOff val="25000"/>
                  </a:schemeClr>
                </a:solidFill>
              </a:rPr>
              <a:t>Whatsapp</a:t>
            </a:r>
            <a:r>
              <a:rPr lang="fi-FI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-käyttäytymistä ja lasten omia </a:t>
            </a:r>
            <a:r>
              <a:rPr lang="fi-FI" b="1" i="1">
                <a:solidFill>
                  <a:schemeClr val="tx1">
                    <a:lumMod val="75000"/>
                    <a:lumOff val="25000"/>
                  </a:schemeClr>
                </a:solidFill>
              </a:rPr>
              <a:t>Youtube</a:t>
            </a:r>
            <a:r>
              <a:rPr lang="fi-FI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-kanavia</a:t>
            </a:r>
            <a:endParaRPr lang="fi-FI" b="1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7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C1BC202-842B-52FB-23BE-BC0B27D17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Tulevia tapahtumia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FA92EA6-DDE5-5540-A1E0-36E301E7B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 14.9. valokuvaus</a:t>
            </a:r>
          </a:p>
          <a:p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 25.9. Kodin ja koulun päivä, avoimet ovet</a:t>
            </a:r>
          </a:p>
          <a:p>
            <a:pPr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 16.10. ”Mestarilukijat" -teemapäivä </a:t>
            </a:r>
          </a:p>
          <a:p>
            <a:pPr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19.10.-23.10. Syysloma</a:t>
            </a:r>
          </a:p>
          <a:p>
            <a:pPr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 25.11. Joulumyyjäiset klo 17.30-19.00</a:t>
            </a:r>
          </a:p>
          <a:p>
            <a:pPr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 4.12. Itsenäisyyspäivän juhlaruokailu</a:t>
            </a:r>
          </a:p>
          <a:p>
            <a:pPr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Viimeinen syyslukukauden koulupäivä la 19.12. klo 8.15-11.15</a:t>
            </a:r>
          </a:p>
          <a:p>
            <a:pPr>
              <a:buClr>
                <a:srgbClr val="262626"/>
              </a:buClr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Arviointiviikko 18.1.- 22.1.2027</a:t>
            </a:r>
          </a:p>
        </p:txBody>
      </p:sp>
    </p:spTree>
    <p:extLst>
      <p:ext uri="{BB962C8B-B14F-4D97-AF65-F5344CB8AC3E}">
        <p14:creationId xmlns:p14="http://schemas.microsoft.com/office/powerpoint/2010/main" val="32980057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442</Words>
  <Application>Microsoft Office PowerPoint</Application>
  <PresentationFormat>Laajakuva</PresentationFormat>
  <Paragraphs>113</Paragraphs>
  <Slides>11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Garamond</vt:lpstr>
      <vt:lpstr>Wingdings</vt:lpstr>
      <vt:lpstr>Savon</vt:lpstr>
      <vt:lpstr>Vanhempainilta</vt:lpstr>
      <vt:lpstr>Ennen kuin aloitamme</vt:lpstr>
      <vt:lpstr>TUNTIJAKO 21h/vko</vt:lpstr>
      <vt:lpstr>Suomen kielen tavoitteet</vt:lpstr>
      <vt:lpstr>Matematiikan tavoitteet</vt:lpstr>
      <vt:lpstr>Käyttäytyminen ja sen arviointi</vt:lpstr>
      <vt:lpstr>Yhteistyötä:</vt:lpstr>
      <vt:lpstr>Luokan käytänteitä</vt:lpstr>
      <vt:lpstr>PowerPoint-esitys</vt:lpstr>
      <vt:lpstr>Luokan käytänteitä</vt:lpstr>
      <vt:lpstr>Tulevia tapahtumia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Vanhempainilta</dc:title>
  <dc:creator>Puustinen Essi-Kaisa Katriina</dc:creator>
  <cp:lastModifiedBy>Puustinen Essi-Kaisa Katriina</cp:lastModifiedBy>
  <cp:revision>76</cp:revision>
  <dcterms:created xsi:type="dcterms:W3CDTF">2024-09-08T16:38:28Z</dcterms:created>
  <dcterms:modified xsi:type="dcterms:W3CDTF">2026-09-09T15:38:49Z</dcterms:modified>
</cp:coreProperties>
</file>