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5" r:id="rId4"/>
    <p:sldId id="258" r:id="rId5"/>
    <p:sldId id="264" r:id="rId6"/>
    <p:sldId id="262" r:id="rId7"/>
    <p:sldId id="261" r:id="rId8"/>
    <p:sldId id="260" r:id="rId9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4E1"/>
    <a:srgbClr val="6699FF"/>
    <a:srgbClr val="DFF4F8"/>
    <a:srgbClr val="FBF1DE"/>
    <a:srgbClr val="F9B233"/>
    <a:srgbClr val="7F7874"/>
    <a:srgbClr val="5C5754"/>
    <a:srgbClr val="B13217"/>
    <a:srgbClr val="009ED4"/>
    <a:srgbClr val="FACC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Vaalea tyyli 1 - Korostus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6231" autoAdjust="0"/>
  </p:normalViewPr>
  <p:slideViewPr>
    <p:cSldViewPr snapToGrid="0">
      <p:cViewPr varScale="1">
        <p:scale>
          <a:sx n="68" d="100"/>
          <a:sy n="68" d="100"/>
        </p:scale>
        <p:origin x="84" y="59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anose="020B0502040204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anose="020B0502040204020203" pitchFamily="34" charset="0"/>
              </a:defRPr>
            </a:lvl1pPr>
          </a:lstStyle>
          <a:p>
            <a:fld id="{5DC220F7-51A6-B941-8793-B1500989EB86}" type="datetimeFigureOut">
              <a:rPr lang="en-FI" smtClean="0"/>
              <a:pPr/>
              <a:t>01/20/2025</a:t>
            </a:fld>
            <a:endParaRPr lang="en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egoe UI" panose="020B0502040204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anose="020B0502040204020203" pitchFamily="34" charset="0"/>
              </a:defRPr>
            </a:lvl1pPr>
          </a:lstStyle>
          <a:p>
            <a:fld id="{77BBB9BE-9512-954A-A125-72E7995863A5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920315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BB9BE-9512-954A-A125-72E7995863A5}" type="slidenum">
              <a:rPr lang="en-FI" smtClean="0"/>
              <a:pPr/>
              <a:t>1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12834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ANNA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BB9BE-9512-954A-A125-72E7995863A5}" type="slidenum">
              <a:rPr lang="en-FI" smtClean="0"/>
              <a:pPr/>
              <a:t>2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30314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JULIA</a:t>
            </a:r>
          </a:p>
          <a:p>
            <a:r>
              <a:rPr lang="fi-FI" dirty="0"/>
              <a:t>8.</a:t>
            </a:r>
            <a:r>
              <a:rPr lang="fi-FI" baseline="0" dirty="0"/>
              <a:t>-9.luokkalaisista lähes 22 prosenttia koki ahdistusta. Tyttöjen ja poikien ero huomattava. Ahdistus on monien kyselyiden mukaan lisääntynyt, erityisesti koronan jälkeen. </a:t>
            </a:r>
            <a:endParaRPr lang="fi-FI" dirty="0"/>
          </a:p>
          <a:p>
            <a:r>
              <a:rPr lang="fi-FI" dirty="0"/>
              <a:t>Tulkitseepa tutkimuksia miten tahansa ja on oireilun syynä mikä tahansa on nuorten pahoinvoinnin taklaamiseksi voidaan tehdä paljon terveydenhuollon ulkopuolella kuten kodeissa, oppilaitoksissa ja harrastuksissa vahvistamalla arjen hyvinvointia.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BB9BE-9512-954A-A125-72E7995863A5}" type="slidenum">
              <a:rPr lang="en-FI" smtClean="0"/>
              <a:pPr/>
              <a:t>3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71728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JULIA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Tunteet voivat vaihdella äkillisesti ja voivat näyttäytyä myös impulsiivisena käyttäytymisenä.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Tavanomaisesti kyky huolehtia omista asioista notkahtaa vain tilapäisesti ja toimintakyky kuitenkin säilyy.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Paras tapa edetä asiassa on ottaa asia puheeksi rauhallisessa ilmapiirissä ilman syyttämistä ja tuomitsemista.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BB9BE-9512-954A-A125-72E7995863A5}" type="slidenum">
              <a:rPr lang="en-FI" smtClean="0"/>
              <a:pPr/>
              <a:t>4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411114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JULIA:</a:t>
            </a:r>
          </a:p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Meillä jokaisella on keho ja mieli, ja kummankin hyvinvoinnista on hyvä huolehtia. Ne eivät myöskään ole toisistaan erillisiä,</a:t>
            </a:r>
            <a:r>
              <a:rPr lang="fi-FI" sz="1200" b="0" i="0" kern="1200" baseline="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 vaan 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ovat jatkuvassa vuorovaikutuksessa.</a:t>
            </a:r>
          </a:p>
          <a:p>
            <a:r>
              <a:rPr lang="fi-FI" dirty="0"/>
              <a:t>Toisinaan on vaikeaa tietää,</a:t>
            </a:r>
            <a:r>
              <a:rPr lang="fi-FI" baseline="0" dirty="0"/>
              <a:t> kummasta on kyse: fyysisestä vai psyykkisestä ilmiöstä. 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Samoin voi olla vaikeaa erottaa syytä seurauksesta.</a:t>
            </a:r>
            <a:endParaRPr lang="fi-FI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aseline="0" dirty="0"/>
              <a:t>Eli miksi juuri perustarpeet korostuvat? Esim. jos unet jää lyhyeksi tai unohtaa syödä -&gt; oireena voi olla väsymystä, harmistusta eikä ”mikään mene putkeen”. Liikunta eli fyysinen teko rentouttaa mieltä, sillä se 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auttaa purkamaan kiihtyneisyyttä ja kehon hälytystilaa.</a:t>
            </a:r>
            <a:r>
              <a:rPr lang="fi-FI" sz="1200" b="0" i="0" kern="1200" baseline="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aseline="0" dirty="0"/>
              <a:t>Murrosiässä </a:t>
            </a:r>
            <a:r>
              <a:rPr lang="fi-FI" dirty="0"/>
              <a:t>haluaa päättää omista asioistasi itsenäisesti,</a:t>
            </a:r>
            <a:r>
              <a:rPr lang="fi-FI" baseline="0" dirty="0"/>
              <a:t> mutta vanhempien asettamat rajat vielä kuitenkin todella tärkeitä.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BB9BE-9512-954A-A125-72E7995863A5}" type="slidenum">
              <a:rPr lang="en-FI" smtClean="0"/>
              <a:pPr/>
              <a:t>5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985881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ANNA: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Mielenterveyden käsi kuvaa mielen hyvinvointiin vaikuttavia arjen valintoja. </a:t>
            </a:r>
          </a:p>
          <a:p>
            <a:endParaRPr lang="fi-FI" dirty="0"/>
          </a:p>
          <a:p>
            <a:r>
              <a:rPr lang="fi-FI" dirty="0"/>
              <a:t>Hyvinvoinnin kannalta on tärkeää tarkastella</a:t>
            </a:r>
            <a:r>
              <a:rPr lang="fi-FI" baseline="0" dirty="0"/>
              <a:t> arkea kokonaisuutena. Voimavaroja tuovien ja kuluttavien tekijöiden tulee olla tasapainossa. </a:t>
            </a:r>
          </a:p>
          <a:p>
            <a:r>
              <a:rPr lang="fi-FI" baseline="0" dirty="0"/>
              <a:t>Ruutuaika: merkityksellistä se, onko nuoren elämässä muutakin, kuin ruutu/ruudut (harrastukset, liikunta jne.)</a:t>
            </a:r>
          </a:p>
          <a:p>
            <a:endParaRPr lang="fi-FI" baseline="0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BB9BE-9512-954A-A125-72E7995863A5}" type="slidenum">
              <a:rPr lang="en-FI" smtClean="0"/>
              <a:pPr/>
              <a:t>6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7855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ANNA:</a:t>
            </a:r>
          </a:p>
          <a:p>
            <a:r>
              <a:rPr lang="fi-FI" dirty="0"/>
              <a:t>Syrjäytymisriski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BB9BE-9512-954A-A125-72E7995863A5}" type="slidenum">
              <a:rPr lang="en-FI" smtClean="0"/>
              <a:pPr/>
              <a:t>7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32902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ANNA:</a:t>
            </a:r>
          </a:p>
          <a:p>
            <a:r>
              <a:rPr lang="fi-FI" dirty="0"/>
              <a:t>Kuraattori/</a:t>
            </a:r>
            <a:r>
              <a:rPr lang="fi-FI" dirty="0" err="1"/>
              <a:t>th</a:t>
            </a:r>
            <a:r>
              <a:rPr lang="fi-FI" dirty="0"/>
              <a:t>: tilanteen kartoitus, arjen perusasiat kuntoon, tukena erilaiset mittarit/kyselyt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Tukikäynnit: tunteet, voimavarat, vahvuudet, arjen haasteet, ihmissuhteet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vanhempien tuki tärkeää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BB9BE-9512-954A-A125-72E7995863A5}" type="slidenum">
              <a:rPr lang="en-FI" smtClean="0"/>
              <a:pPr/>
              <a:t>8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083471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rgbClr val="144C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DCDE267-9C4E-C136-72F7-2F773BE2C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2614" y="6110519"/>
            <a:ext cx="2753738" cy="7150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98D6E7-F4D0-06DC-05E0-7621AB81D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19600" y="1359097"/>
            <a:ext cx="7772400" cy="54989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403F24-F303-C794-B10C-D9C3C86AFF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329" y="1122363"/>
            <a:ext cx="9144000" cy="2387600"/>
          </a:xfrm>
        </p:spPr>
        <p:txBody>
          <a:bodyPr anchor="b">
            <a:normAutofit/>
          </a:bodyPr>
          <a:lstStyle>
            <a:lvl1pPr algn="l">
              <a:lnSpc>
                <a:spcPts val="58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C1BD1A-979F-FF43-0FD4-13CA253C1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6329" y="3602038"/>
            <a:ext cx="7836474" cy="1655762"/>
          </a:xfrm>
        </p:spPr>
        <p:txBody>
          <a:bodyPr/>
          <a:lstStyle>
            <a:lvl1pPr marL="0" indent="0" algn="l">
              <a:lnSpc>
                <a:spcPts val="2800"/>
              </a:lnSpc>
              <a:buNone/>
              <a:defRPr sz="2400">
                <a:solidFill>
                  <a:srgbClr val="F9B2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396445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ksti+kuva vaale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037D1-4409-0CF0-5F16-3A7AE5CC6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57777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noProof="0"/>
              <a:t>Muokkaa perustyyl. napsautt.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0DEA8F-BE4B-B64F-70E6-96B5D73279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806519" y="0"/>
            <a:ext cx="4385481" cy="68579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F2ADD3-ED1E-57EB-6AD1-6571C3021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73406"/>
            <a:ext cx="6577770" cy="3811588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0850C3-409F-5FE7-778A-3679D9E3D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E2B672-1FFC-10BC-3C54-7488CF90D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A2EA-5BD2-453F-9AEB-463D982325F5}" type="datetime1">
              <a:rPr lang="fi-FI" noProof="0" smtClean="0"/>
              <a:t>20.1.2025</a:t>
            </a:fld>
            <a:endParaRPr lang="fi-FI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EAA05D-4AAB-EF39-370B-E7FD467F1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15DB-8468-DA4F-98B9-DC37122F7E4C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12793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ksti+kuva tumm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037D1-4409-0CF0-5F16-3A7AE5CC6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57777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noProof="0"/>
              <a:t>Muokkaa perustyyl. napsautt.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0DEA8F-BE4B-B64F-70E6-96B5D73279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806519" y="0"/>
            <a:ext cx="4385481" cy="68579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F2ADD3-ED1E-57EB-6AD1-6571C3021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73406"/>
            <a:ext cx="6577770" cy="3811588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0850C3-409F-5FE7-778A-3679D9E3D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E2B672-1FFC-10BC-3C54-7488CF90D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A77C988-E05B-4585-AE84-7F9A43B38384}" type="datetime1">
              <a:rPr lang="fi-FI" smtClean="0"/>
              <a:pPr/>
              <a:t>20.1.2025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EAA05D-4AAB-EF39-370B-E7FD467F1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AF15DB-8468-DA4F-98B9-DC37122F7E4C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5306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C1A4B-9576-9A01-2C81-C3C03DF36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5DB62C-555D-D6DE-51A7-66129B241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73F76D-84CE-F603-D5EF-175A9F79B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9188-26AA-4731-B8AE-F0FAC26077EB}" type="datetime1">
              <a:rPr lang="fi-FI" smtClean="0"/>
              <a:t>20.1.2025</a:t>
            </a:fld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98CD02-7A38-53F1-B132-B66F1AE29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15DB-8468-DA4F-98B9-DC37122F7E4C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22734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3A53C0-116C-88A6-1324-EEC76BE0A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37924" y="1708833"/>
            <a:ext cx="9154076" cy="5149168"/>
          </a:xfrm>
          <a:prstGeom prst="rect">
            <a:avLst/>
          </a:prstGeom>
        </p:spPr>
      </p:pic>
      <p:sp>
        <p:nvSpPr>
          <p:cNvPr id="8" name="Otsikko 7">
            <a:extLst>
              <a:ext uri="{FF2B5EF4-FFF2-40B4-BE49-F238E27FC236}">
                <a16:creationId xmlns:a16="http://schemas.microsoft.com/office/drawing/2014/main" id="{6E453CD6-C647-0D04-4BA8-74D3C4E93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2B381F-95BC-297C-3E28-20053DE26A3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9E2BD0-F516-B11C-048C-EE4D3BBE272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E70DC2A-178E-47D3-923A-D191F5F436EE}" type="datetime1">
              <a:rPr lang="fi-FI" noProof="0" smtClean="0"/>
              <a:t>20.1.2025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4EB327-6BCE-E1B7-9C4D-B36A8D79B47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F15DB-8468-DA4F-98B9-DC37122F7E4C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540242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9A05C4-7AD7-71AE-0E72-38EA5C767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C67CA2-C70C-A458-346B-706D48041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CDD-EBB9-4F2B-8C14-C77B96A3BAFC}" type="datetime1">
              <a:rPr lang="fi-FI" smtClean="0"/>
              <a:t>20.1.2025</a:t>
            </a:fld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B4A672-2AA7-FBE4-BA0F-AE2184E2B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15DB-8468-DA4F-98B9-DC37122F7E4C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72150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56F964-A346-4C9E-0FE9-C8D73BA1E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37924" y="1708833"/>
            <a:ext cx="9154076" cy="514916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C67CA2-C70C-A458-346B-706D48041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0744C-83BB-4D9F-ACBC-4CD15E3C989C}" type="datetime1">
              <a:rPr lang="fi-FI" smtClean="0"/>
              <a:t>20.1.2025</a:t>
            </a:fld>
            <a:endParaRPr lang="en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9A05C4-7AD7-71AE-0E72-38EA5C767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B4A672-2AA7-FBE4-BA0F-AE2184E2B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15DB-8468-DA4F-98B9-DC37122F7E4C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57854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70DB3-F74A-1EA5-CA5D-99C0844D9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B41AAC21-EDA2-D650-5A4B-8DABB9510A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9163" y="1597024"/>
            <a:ext cx="10755094" cy="4419147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9EBE6020-86D5-987D-F627-77275399447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E277A0A-2A7D-6524-2A5F-8D5B8B90303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0ADB89-1914-4C10-B6F0-39C928D792F8}" type="datetime1">
              <a:rPr lang="fi-FI" noProof="0" smtClean="0"/>
              <a:t>20.1.2025</a:t>
            </a:fld>
            <a:endParaRPr lang="fi-FI" noProof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6C936AA-3DFD-CB3B-E4E9-50702E8C36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F15DB-8468-DA4F-98B9-DC37122F7E4C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659139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3A53C0-116C-88A6-1324-EEC76BE0A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37924" y="1708833"/>
            <a:ext cx="9154076" cy="5149168"/>
          </a:xfrm>
          <a:prstGeom prst="rect">
            <a:avLst/>
          </a:prstGeom>
        </p:spPr>
      </p:pic>
      <p:sp>
        <p:nvSpPr>
          <p:cNvPr id="8" name="Otsikko 7">
            <a:extLst>
              <a:ext uri="{FF2B5EF4-FFF2-40B4-BE49-F238E27FC236}">
                <a16:creationId xmlns:a16="http://schemas.microsoft.com/office/drawing/2014/main" id="{6E453CD6-C647-0D04-4BA8-74D3C4E93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08A052EB-21FD-CEFF-9DCC-442B7779ABD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9163" y="1597025"/>
            <a:ext cx="10754636" cy="4419600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2B381F-95BC-297C-3E28-20053DE26A3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9E2BD0-F516-B11C-048C-EE4D3BBE272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834E11B-36B4-42F0-A6A6-95F533C9BA90}" type="datetime1">
              <a:rPr lang="fi-FI" noProof="0" smtClean="0"/>
              <a:t>20.1.2025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4EB327-6BCE-E1B7-9C4D-B36A8D79B47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F15DB-8468-DA4F-98B9-DC37122F7E4C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854236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 1">
    <p:bg>
      <p:bgPr>
        <a:solidFill>
          <a:srgbClr val="DF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56A2F8-DAB1-81A8-2E37-07107F6E94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19600" y="1359097"/>
            <a:ext cx="7772400" cy="54989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90ABBF-71ED-C623-40BF-C8E7B29CC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7626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noProof="0"/>
              <a:t>Muokkaa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478986-9F30-B45A-BE8D-5508DE4BC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5598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423798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 2">
    <p:bg>
      <p:bgPr>
        <a:solidFill>
          <a:srgbClr val="FEF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56A2F8-DAB1-81A8-2E37-07107F6E94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19600" y="1359097"/>
            <a:ext cx="7772400" cy="54989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90ABBF-71ED-C623-40BF-C8E7B29CC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7626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noProof="0"/>
              <a:t>Muokkaa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478986-9F30-B45A-BE8D-5508DE4BC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5598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321650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70DB3-F74A-1EA5-CA5D-99C0844D9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B41AAC21-EDA2-D650-5A4B-8DABB9510A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9163" y="1597024"/>
            <a:ext cx="5171466" cy="441914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Sisällön paikkamerkki 7">
            <a:extLst>
              <a:ext uri="{FF2B5EF4-FFF2-40B4-BE49-F238E27FC236}">
                <a16:creationId xmlns:a16="http://schemas.microsoft.com/office/drawing/2014/main" id="{24BC3655-C1E0-B95F-9D57-487BBC79CB3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92880" y="1597024"/>
            <a:ext cx="5171466" cy="441914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9EBE6020-86D5-987D-F627-77275399447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E277A0A-2A7D-6524-2A5F-8D5B8B90303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F5143CC-C2AA-4385-B108-D81D5D098FC9}" type="datetime1">
              <a:rPr lang="fi-FI" noProof="0" smtClean="0"/>
              <a:t>20.1.2025</a:t>
            </a:fld>
            <a:endParaRPr lang="fi-FI" noProof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6C936AA-3DFD-CB3B-E4E9-50702E8C36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F15DB-8468-DA4F-98B9-DC37122F7E4C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210323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70DB3-F74A-1EA5-CA5D-99C0844D9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AA1D6B8-0B87-B80B-7E16-A1FC707D7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9162" y="1597025"/>
            <a:ext cx="5176837" cy="413044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B41AAC21-EDA2-D650-5A4B-8DABB9510A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9163" y="2197915"/>
            <a:ext cx="5171466" cy="38182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BE74966-D776-B4C8-5434-EC2D5BF0EC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7509" y="1597025"/>
            <a:ext cx="5171465" cy="413044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4" name="Sisällön paikkamerkki 7">
            <a:extLst>
              <a:ext uri="{FF2B5EF4-FFF2-40B4-BE49-F238E27FC236}">
                <a16:creationId xmlns:a16="http://schemas.microsoft.com/office/drawing/2014/main" id="{24BC3655-C1E0-B95F-9D57-487BBC79CB3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92880" y="2197915"/>
            <a:ext cx="5171466" cy="38182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9EBE6020-86D5-987D-F627-77275399447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E277A0A-2A7D-6524-2A5F-8D5B8B90303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22FEBE9-8778-4CB1-A4C4-AE9C5A2B4433}" type="datetime1">
              <a:rPr lang="fi-FI" noProof="0" smtClean="0"/>
              <a:t>20.1.2025</a:t>
            </a:fld>
            <a:endParaRPr lang="fi-FI" noProof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6C936AA-3DFD-CB3B-E4E9-50702E8C36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F15DB-8468-DA4F-98B9-DC37122F7E4C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147391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ksti+kuva vaale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037D1-4409-0CF0-5F16-3A7AE5CC6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noProof="0"/>
              <a:t>Muokkaa perustyyl. napsautt.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0DEA8F-BE4B-B64F-70E6-96B5D73279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0"/>
            <a:ext cx="7008812" cy="68579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F2ADD3-ED1E-57EB-6AD1-6571C3021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73406"/>
            <a:ext cx="3932237" cy="3811588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0850C3-409F-5FE7-778A-3679D9E3D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E2B672-1FFC-10BC-3C54-7488CF90D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B577-FD7E-48DF-BEBC-CF7B5FD45DED}" type="datetime1">
              <a:rPr lang="fi-FI" noProof="0" smtClean="0"/>
              <a:t>20.1.2025</a:t>
            </a:fld>
            <a:endParaRPr lang="fi-FI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EAA05D-4AAB-EF39-370B-E7FD467F1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15DB-8468-DA4F-98B9-DC37122F7E4C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284899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ksti+kuva tumm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037D1-4409-0CF0-5F16-3A7AE5CC6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noProof="0"/>
              <a:t>Muokkaa perustyyl. napsautt.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0DEA8F-BE4B-B64F-70E6-96B5D73279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0"/>
            <a:ext cx="7008812" cy="68579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F2ADD3-ED1E-57EB-6AD1-6571C3021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73406"/>
            <a:ext cx="3932237" cy="3811588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0850C3-409F-5FE7-778A-3679D9E3D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E2B672-1FFC-10BC-3C54-7488CF90D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9D1343-D053-47C5-82E7-F431B5C54C63}" type="datetime1">
              <a:rPr lang="fi-FI" noProof="0" smtClean="0"/>
              <a:t>20.1.2025</a:t>
            </a:fld>
            <a:endParaRPr lang="fi-FI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EAA05D-4AAB-EF39-370B-E7FD467F1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AF15DB-8468-DA4F-98B9-DC37122F7E4C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787993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764EEA-D436-3C4A-3897-F98B42CCD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620" y="271181"/>
            <a:ext cx="10516641" cy="1137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 dirty="0"/>
              <a:t>Muokkaa </a:t>
            </a:r>
            <a:r>
              <a:rPr lang="fi-FI" noProof="0" dirty="0" err="1"/>
              <a:t>ots</a:t>
            </a:r>
            <a:r>
              <a:rPr lang="fi-FI" noProof="0" dirty="0"/>
              <a:t>.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E93CC-C39C-C4AD-736B-757745438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9620" y="1596706"/>
            <a:ext cx="10754637" cy="4419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EC1D4-A337-4F7B-E3E9-615367E2DA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01202" y="6426027"/>
            <a:ext cx="241691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398BA2"/>
                </a:solidFill>
              </a:defRPr>
            </a:lvl1pPr>
          </a:lstStyle>
          <a:p>
            <a:endParaRPr lang="fi-FI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17DCA-4998-0667-7822-DE9CC04238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02710" y="6426027"/>
            <a:ext cx="8272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rgbClr val="398BA2"/>
                </a:solidFill>
              </a:defRPr>
            </a:lvl1pPr>
          </a:lstStyle>
          <a:p>
            <a:fld id="{6BEF1D82-9FC0-4CED-A686-8FC0C0E97F90}" type="datetime1">
              <a:rPr lang="fi-FI" smtClean="0"/>
              <a:t>20.1.2025</a:t>
            </a:fld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3DAB1-061D-A119-85B4-C527D70077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2941" y="6426027"/>
            <a:ext cx="68131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398BA2"/>
                </a:solidFill>
              </a:defRPr>
            </a:lvl1pPr>
          </a:lstStyle>
          <a:p>
            <a:fld id="{43AF15DB-8468-DA4F-98B9-DC37122F7E4C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F033760-7FA4-1B3A-1D2A-7FEB2EEBA3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37346" y="6110519"/>
            <a:ext cx="2751904" cy="71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4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6" r:id="rId2"/>
    <p:sldLayoutId id="2147483650" r:id="rId3"/>
    <p:sldLayoutId id="2147483668" r:id="rId4"/>
    <p:sldLayoutId id="2147483669" r:id="rId5"/>
    <p:sldLayoutId id="2147483677" r:id="rId6"/>
    <p:sldLayoutId id="2147483678" r:id="rId7"/>
    <p:sldLayoutId id="2147483657" r:id="rId8"/>
    <p:sldLayoutId id="2147483674" r:id="rId9"/>
    <p:sldLayoutId id="2147483675" r:id="rId10"/>
    <p:sldLayoutId id="2147483676" r:id="rId11"/>
    <p:sldLayoutId id="2147483654" r:id="rId12"/>
    <p:sldLayoutId id="2147483679" r:id="rId13"/>
    <p:sldLayoutId id="2147483680" r:id="rId14"/>
    <p:sldLayoutId id="2147483655" r:id="rId15"/>
  </p:sldLayoutIdLst>
  <p:hf hdr="0"/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200" b="0" i="0" kern="1200">
          <a:solidFill>
            <a:schemeClr val="tx2"/>
          </a:solidFill>
          <a:latin typeface="+mj-lt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1000"/>
        </a:spcBef>
        <a:buClr>
          <a:srgbClr val="F9B233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rgbClr val="F9B23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rgbClr val="F9B23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rgbClr val="F9B23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rgbClr val="F9B23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4800" dirty="0"/>
              <a:t>Mielen hyvinvointi ja arjen voima</a:t>
            </a:r>
            <a:br>
              <a:rPr lang="fi-FI" sz="4800" dirty="0"/>
            </a:br>
            <a:endParaRPr lang="fi-FI" sz="48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706329" y="3602037"/>
            <a:ext cx="7836474" cy="2033991"/>
          </a:xfrm>
        </p:spPr>
        <p:txBody>
          <a:bodyPr>
            <a:normAutofit/>
          </a:bodyPr>
          <a:lstStyle/>
          <a:p>
            <a:endParaRPr lang="fi-FI" dirty="0"/>
          </a:p>
          <a:p>
            <a:r>
              <a:rPr lang="fi-FI" dirty="0"/>
              <a:t>Kouluterveydenhoitaja Julia Pietiläinen </a:t>
            </a:r>
          </a:p>
          <a:p>
            <a:r>
              <a:rPr lang="fi-FI" dirty="0"/>
              <a:t>Opiskeluhuollon kuraattori Anna Vinni</a:t>
            </a:r>
          </a:p>
          <a:p>
            <a:r>
              <a:rPr lang="fi-FI" sz="1600" dirty="0"/>
              <a:t>Kevät 2025</a:t>
            </a:r>
          </a:p>
        </p:txBody>
      </p:sp>
    </p:spTree>
    <p:extLst>
      <p:ext uri="{BB962C8B-B14F-4D97-AF65-F5344CB8AC3E}">
        <p14:creationId xmlns:p14="http://schemas.microsoft.com/office/powerpoint/2010/main" val="2900828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rgbClr val="FEF4E1">
                <a:alpha val="3000"/>
              </a:srgbClr>
            </a:gs>
            <a:gs pos="0">
              <a:schemeClr val="accent2">
                <a:lumMod val="60000"/>
                <a:lumOff val="4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Nuorten mielen hyvinvointi ja mielenterveys		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919163" y="1597024"/>
            <a:ext cx="6203532" cy="3802749"/>
          </a:xfrm>
        </p:spPr>
        <p:txBody>
          <a:bodyPr>
            <a:normAutofit/>
          </a:bodyPr>
          <a:lstStyle/>
          <a:p>
            <a:r>
              <a:rPr lang="fi-FI" dirty="0"/>
              <a:t>Mielen hyvinvointiin liittyy erilaisia käsitteitä, kuten onni, hyvä elämä, tasapainoinen mieli. Se ei kuitenkaan tarkoita, etteikö elämään liittyisi ahdistusta, riittämättömyyttä ja alakuloisuutta. </a:t>
            </a:r>
          </a:p>
          <a:p>
            <a:r>
              <a:rPr lang="fi-FI" dirty="0"/>
              <a:t>Ihmissuhdeongelmilta, koulupaineilta, stressiltä ja menetyksiltä ei välty kukaan.</a:t>
            </a:r>
          </a:p>
          <a:p>
            <a:r>
              <a:rPr lang="fi-FI" dirty="0"/>
              <a:t>Arjen perusasioilla on suuri vaikutus hyvinvointiin. 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0ADB89-1914-4C10-B6F0-39C928D792F8}" type="datetime1">
              <a:rPr lang="fi-FI" noProof="0" smtClean="0"/>
              <a:t>20.1.2025</a:t>
            </a:fld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F15DB-8468-DA4F-98B9-DC37122F7E4C}" type="slidenum">
              <a:rPr lang="fi-FI" noProof="0" smtClean="0"/>
              <a:pPr/>
              <a:t>2</a:t>
            </a:fld>
            <a:endParaRPr lang="fi-FI" noProof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7120" y="1803170"/>
            <a:ext cx="4427137" cy="339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02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FEF4E1">
                <a:alpha val="3000"/>
              </a:srgbClr>
            </a:gs>
            <a:gs pos="0">
              <a:schemeClr val="accent2">
                <a:lumMod val="60000"/>
                <a:lumOff val="4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n paikkamerkki 9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1" t="702" r="-1586" b="-1"/>
          <a:stretch/>
        </p:blipFill>
        <p:spPr>
          <a:xfrm>
            <a:off x="7247823" y="0"/>
            <a:ext cx="5034013" cy="6809873"/>
          </a:xfrm>
        </p:spPr>
      </p:pic>
      <p:sp>
        <p:nvSpPr>
          <p:cNvPr id="9" name="Tekstin paikkamerkki 8"/>
          <p:cNvSpPr>
            <a:spLocks noGrp="1"/>
          </p:cNvSpPr>
          <p:nvPr>
            <p:ph type="body" sz="half" idx="2"/>
          </p:nvPr>
        </p:nvSpPr>
        <p:spPr>
          <a:xfrm>
            <a:off x="839788" y="500514"/>
            <a:ext cx="6244406" cy="5484479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8.–9. -luokkalaisilta kysyttiin tuoreimmassa (2024) kouluterveyskyselyssä kokevatko he kohtalaista tai vaikeaa ahdistusta.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/>
              <a:t>Langinkosken</a:t>
            </a:r>
            <a:r>
              <a:rPr lang="fi-FI" dirty="0"/>
              <a:t> koulun 8.-9. luokkalaisista oppilaista 21,8% koki kohtalaista tai vaikeaa ahdistusta (vuonna 2024).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Tyttöjen ahdistuksen taustalla on mm. ulkonäköpaineita ja koulustressiä.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Monissa kouluissa ahdistus näyttää lisääntyneen selvästi koronan jälkeen, jopa useita kymmeniä prosenttiyksiköitä.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Lähde: Yle 14.5.2024 (</a:t>
            </a:r>
            <a:r>
              <a:rPr lang="fi-FI" dirty="0" err="1"/>
              <a:t>THL:n</a:t>
            </a:r>
            <a:r>
              <a:rPr lang="fi-FI" dirty="0"/>
              <a:t> kouluterveyskysely 2024 pohjalta)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4294967295"/>
          </p:nvPr>
        </p:nvSpPr>
        <p:spPr>
          <a:xfrm>
            <a:off x="11364913" y="6426200"/>
            <a:ext cx="827087" cy="365125"/>
          </a:xfrm>
        </p:spPr>
        <p:txBody>
          <a:bodyPr/>
          <a:lstStyle/>
          <a:p>
            <a:fld id="{B90ADB89-1914-4C10-B6F0-39C928D792F8}" type="datetime1">
              <a:rPr lang="fi-FI" noProof="0" smtClean="0"/>
              <a:t>20.1.2025</a:t>
            </a:fld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294967295"/>
          </p:nvPr>
        </p:nvSpPr>
        <p:spPr>
          <a:xfrm>
            <a:off x="11510963" y="6426200"/>
            <a:ext cx="681037" cy="365125"/>
          </a:xfrm>
        </p:spPr>
        <p:txBody>
          <a:bodyPr/>
          <a:lstStyle/>
          <a:p>
            <a:fld id="{43AF15DB-8468-DA4F-98B9-DC37122F7E4C}" type="slidenum">
              <a:rPr lang="fi-FI" noProof="0" smtClean="0"/>
              <a:pPr/>
              <a:t>3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680492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FEF4E1">
                <a:alpha val="3000"/>
              </a:srgbClr>
            </a:gs>
            <a:gs pos="0">
              <a:schemeClr val="accent2">
                <a:lumMod val="60000"/>
                <a:lumOff val="4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0066" y="55393"/>
            <a:ext cx="2441635" cy="162902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”</a:t>
            </a:r>
            <a:r>
              <a:rPr lang="fi-FI" dirty="0" err="1"/>
              <a:t>Mua</a:t>
            </a:r>
            <a:r>
              <a:rPr lang="fi-FI" dirty="0"/>
              <a:t> </a:t>
            </a:r>
            <a:r>
              <a:rPr lang="fi-FI" dirty="0" err="1"/>
              <a:t>ahistaa</a:t>
            </a:r>
            <a:r>
              <a:rPr lang="fi-FI" dirty="0"/>
              <a:t>”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dirty="0"/>
              <a:t>Murrosikä vaikuttaa nuoren ajatteluun ja tunteisiin. Nuoren mielialojen ja itsetunnon ailahteleminen voi haitata oppimista ja voi näkyä levottomuutena ja koulusuoriutumisen hetkellisenä heikkenemisenä.</a:t>
            </a:r>
          </a:p>
          <a:p>
            <a:r>
              <a:rPr lang="fi-FI" dirty="0"/>
              <a:t>Murrosikä kaikkine tunnemyrskyineen ja ailahteluineen ei kuitenkaan ole mielenterveysongelma.</a:t>
            </a:r>
          </a:p>
          <a:p>
            <a:r>
              <a:rPr lang="fi-FI" dirty="0"/>
              <a:t>Nuoren voi olla vaikea sanoittaa omia negatiivisia tunteitaan ja nuori tulkitsee nämä helposti ahdistukseksi. </a:t>
            </a:r>
          </a:p>
          <a:p>
            <a:r>
              <a:rPr lang="fi-FI" dirty="0"/>
              <a:t>Ahdistus on tunne, jonka tehtävänä on varoittaa uhkaavista tilanteista -&gt; hyödyllinen tunne.</a:t>
            </a:r>
          </a:p>
          <a:p>
            <a:r>
              <a:rPr lang="fi-FI" dirty="0"/>
              <a:t>Ahdistus voi olla jännitystä, pelkoa, keskittymisvaikeuksia, levottomuutta, väsymystä, stressiä, vihaa, surua, hermostuneisuutta, pahoinvointia, kiukkua, ärtyisyyttä, kiihtymystä, huolestuneisuutta, yksinäisyyttä, epäonnistumista… </a:t>
            </a:r>
          </a:p>
          <a:p>
            <a:r>
              <a:rPr lang="fi-FI" dirty="0"/>
              <a:t>Ajoittaiset ahdistuksen tunteet kuuluvat kaikkien elämään. Merkityksellistä on löytää keinoja tunteiden hallintaan.  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0ADB89-1914-4C10-B6F0-39C928D792F8}" type="datetime1">
              <a:rPr lang="fi-FI" noProof="0" smtClean="0"/>
              <a:t>20.1.2025</a:t>
            </a:fld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F15DB-8468-DA4F-98B9-DC37122F7E4C}" type="slidenum">
              <a:rPr lang="fi-FI" noProof="0" smtClean="0"/>
              <a:pPr/>
              <a:t>4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316708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FEF4E1"/>
            </a:gs>
            <a:gs pos="0">
              <a:schemeClr val="accent2">
                <a:lumMod val="60000"/>
                <a:lumOff val="4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Huolehtimalla kehon tarpeista, huolehdit samalla mielen hyvinvoinnista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i-FI" dirty="0"/>
              <a:t>Kehon ja mielen hyvinvointi eivät ole toisistaan erillisiä – molemmista on hyvä huolehtia.</a:t>
            </a:r>
          </a:p>
          <a:p>
            <a:r>
              <a:rPr lang="fi-FI" dirty="0"/>
              <a:t>Keho rentouttaa mielen, mieli kehon.</a:t>
            </a:r>
          </a:p>
          <a:p>
            <a:r>
              <a:rPr lang="fi-FI" dirty="0"/>
              <a:t>Lapsen ja nuoren perustarpeista huolehtiminen on merkityksellistä mielen hyvinvoinnin kannalta – vanhempien vastuu ja tuki. </a:t>
            </a:r>
          </a:p>
          <a:p>
            <a:r>
              <a:rPr lang="fi-FI" dirty="0"/>
              <a:t>Jos/kun nuorella ilmenee haasteita esim. keskittymisessä, oppimisessa tai mielialassa, on tärkeää pysähtyä tarkastelemaan onko perusasiat arjessa kunnossa.</a:t>
            </a:r>
          </a:p>
          <a:p>
            <a:r>
              <a:rPr lang="fi-FI" dirty="0"/>
              <a:t>Kun keho voi hyvin ja arjen perusasiat on tasapainossa, on nuoren mahdollista vastaanottaa tukea myös esim. oppimisen ja mielen mahdollisiin haasteisiin.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0ADB89-1914-4C10-B6F0-39C928D792F8}" type="datetime1">
              <a:rPr lang="fi-FI" noProof="0" smtClean="0"/>
              <a:t>20.1.2025</a:t>
            </a:fld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F15DB-8468-DA4F-98B9-DC37122F7E4C}" type="slidenum">
              <a:rPr lang="fi-FI" noProof="0" smtClean="0"/>
              <a:pPr/>
              <a:t>5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699094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n paikkamerkki 13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076" b="1076"/>
          <a:stretch>
            <a:fillRect/>
          </a:stretch>
        </p:blipFill>
        <p:spPr>
          <a:xfrm>
            <a:off x="159869" y="1"/>
            <a:ext cx="7008812" cy="6857999"/>
          </a:xfrm>
          <a:prstGeom prst="rect">
            <a:avLst/>
          </a:prstGeom>
        </p:spPr>
      </p:pic>
      <p:sp>
        <p:nvSpPr>
          <p:cNvPr id="13" name="Tekstin paikkamerkki 12"/>
          <p:cNvSpPr>
            <a:spLocks noGrp="1"/>
          </p:cNvSpPr>
          <p:nvPr>
            <p:ph type="body" sz="half" idx="2"/>
          </p:nvPr>
        </p:nvSpPr>
        <p:spPr>
          <a:xfrm>
            <a:off x="839788" y="1047404"/>
            <a:ext cx="3932237" cy="4937590"/>
          </a:xfrm>
        </p:spPr>
        <p:txBody>
          <a:bodyPr/>
          <a:lstStyle/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DB89-1914-4C10-B6F0-39C928D792F8}" type="datetime1">
              <a:rPr lang="fi-FI" noProof="0" smtClean="0"/>
              <a:t>20.1.2025</a:t>
            </a:fld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15DB-8468-DA4F-98B9-DC37122F7E4C}" type="slidenum">
              <a:rPr lang="fi-FI" noProof="0" smtClean="0"/>
              <a:pPr/>
              <a:t>6</a:t>
            </a:fld>
            <a:endParaRPr lang="fi-FI" noProof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1676" y="61103"/>
            <a:ext cx="4769840" cy="673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282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rgbClr val="FEF4E1"/>
            </a:gs>
            <a:gs pos="0">
              <a:schemeClr val="accent2">
                <a:lumMod val="60000"/>
                <a:lumOff val="4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Selvään avuntarpeeseen viittaavat esimerkiksi	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Nuori välttelee asioita jotka aiemmin tuottanut mielihyvää</a:t>
            </a:r>
          </a:p>
          <a:p>
            <a:r>
              <a:rPr lang="fi-FI" dirty="0"/>
              <a:t>Vetäytyminen/eristäytyminen </a:t>
            </a:r>
          </a:p>
          <a:p>
            <a:r>
              <a:rPr lang="fi-FI" dirty="0"/>
              <a:t>Ruokahalun ja/tai painon muutokset</a:t>
            </a:r>
          </a:p>
          <a:p>
            <a:r>
              <a:rPr lang="fi-FI" dirty="0"/>
              <a:t>Fyysiset arkea haittaavat oireet (hengenahdistus, päänsärky, unettomuus tms.)</a:t>
            </a:r>
          </a:p>
          <a:p>
            <a:r>
              <a:rPr lang="fi-FI" dirty="0"/>
              <a:t>Jatkuva vaarallinen riskienotto</a:t>
            </a:r>
          </a:p>
          <a:p>
            <a:r>
              <a:rPr lang="fi-FI" dirty="0"/>
              <a:t>Päihteiden käyttö</a:t>
            </a:r>
          </a:p>
          <a:p>
            <a:r>
              <a:rPr lang="fi-FI" dirty="0"/>
              <a:t>Epäselviä/luvattomia poissaoloja</a:t>
            </a:r>
          </a:p>
          <a:p>
            <a:r>
              <a:rPr lang="fi-FI" dirty="0"/>
              <a:t>Epäilyä itsetuhoisuudesta tai itsetuhoista käytöstä</a:t>
            </a:r>
          </a:p>
          <a:p>
            <a:r>
              <a:rPr lang="fi-FI" dirty="0"/>
              <a:t>Jatkuva paha olo</a:t>
            </a:r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0ADB89-1914-4C10-B6F0-39C928D792F8}" type="datetime1">
              <a:rPr lang="fi-FI" noProof="0" smtClean="0"/>
              <a:t>20.1.2025</a:t>
            </a:fld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F15DB-8468-DA4F-98B9-DC37122F7E4C}" type="slidenum">
              <a:rPr lang="fi-FI" noProof="0" smtClean="0"/>
              <a:pPr/>
              <a:t>7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006081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0">
              <a:srgbClr val="FEF4E1"/>
            </a:gs>
            <a:gs pos="9000">
              <a:schemeClr val="accent2">
                <a:lumMod val="60000"/>
                <a:lumOff val="4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7946" y="246196"/>
            <a:ext cx="2721745" cy="181591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Kun nuori tarvitsee tukea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Ohjaus: kuraattori, terveydenhoitaja -&gt; tukikäynnit</a:t>
            </a:r>
          </a:p>
          <a:p>
            <a:r>
              <a:rPr lang="fi-FI" dirty="0"/>
              <a:t>Tarvittaessa monialainen palaveri koululla ja koulun tukitoimet kuntoon</a:t>
            </a:r>
          </a:p>
          <a:p>
            <a:r>
              <a:rPr lang="fi-FI" dirty="0"/>
              <a:t>Tarvittaessa lyhytinterventiot (kuraattori/terveydenhoitaja), esim. Nuorten omahoito-ohjelmat, </a:t>
            </a:r>
            <a:r>
              <a:rPr lang="fi-FI" dirty="0" err="1"/>
              <a:t>Cool</a:t>
            </a:r>
            <a:r>
              <a:rPr lang="fi-FI" dirty="0"/>
              <a:t> </a:t>
            </a:r>
            <a:r>
              <a:rPr lang="fi-FI" dirty="0" err="1"/>
              <a:t>kids</a:t>
            </a:r>
            <a:r>
              <a:rPr lang="fi-FI" dirty="0"/>
              <a:t> –ahdistuksen hoito-ohjelma</a:t>
            </a:r>
          </a:p>
          <a:p>
            <a:r>
              <a:rPr lang="fi-FI" dirty="0"/>
              <a:t>Jos opiskeluhuollon tuki ei riitä: terveydenhoitajan/kuraattorin ohjaus Nuorten Matalaan</a:t>
            </a:r>
          </a:p>
          <a:p>
            <a:r>
              <a:rPr lang="fi-FI" dirty="0"/>
              <a:t>Tarvittaessa terveydenhoitajan kautta koululääkärin konsultaatio</a:t>
            </a:r>
          </a:p>
          <a:p>
            <a:r>
              <a:rPr lang="fi-FI" dirty="0"/>
              <a:t>Koko perheen tuki esim. lapsiperheiden sosiaalityö </a:t>
            </a:r>
          </a:p>
          <a:p>
            <a:r>
              <a:rPr lang="fi-FI" dirty="0"/>
              <a:t>Kunnan palvelut ja kolmas sektori: esim. nuorisotyö, MLL:n </a:t>
            </a:r>
            <a:r>
              <a:rPr lang="fi-FI" dirty="0" err="1"/>
              <a:t>Koutsi</a:t>
            </a:r>
            <a:r>
              <a:rPr lang="fi-FI" dirty="0"/>
              <a:t>-toiminta…</a:t>
            </a:r>
          </a:p>
          <a:p>
            <a:r>
              <a:rPr lang="fi-FI" dirty="0"/>
              <a:t>Kotiin: </a:t>
            </a:r>
            <a:r>
              <a:rPr lang="fi-FI" dirty="0" err="1"/>
              <a:t>Chillaa-app</a:t>
            </a:r>
            <a:r>
              <a:rPr lang="fi-FI" dirty="0"/>
              <a:t>, omahoito-ohjelmat (Mielenterveystalo.fi) , Perhepolku-verkkokurssi… </a:t>
            </a:r>
          </a:p>
          <a:p>
            <a:r>
              <a:rPr lang="fi-FI" dirty="0"/>
              <a:t>Akuutit tilanteet: terveyskeskus tai päivystys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0ADB89-1914-4C10-B6F0-39C928D792F8}" type="datetime1">
              <a:rPr lang="fi-FI" noProof="0" smtClean="0"/>
              <a:t>20.1.2025</a:t>
            </a:fld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F15DB-8468-DA4F-98B9-DC37122F7E4C}" type="slidenum">
              <a:rPr lang="fi-FI" noProof="0" smtClean="0"/>
              <a:pPr/>
              <a:t>8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2901309"/>
      </p:ext>
    </p:extLst>
  </p:cSld>
  <p:clrMapOvr>
    <a:masterClrMapping/>
  </p:clrMapOvr>
</p:sld>
</file>

<file path=ppt/theme/theme1.xml><?xml version="1.0" encoding="utf-8"?>
<a:theme xmlns:a="http://schemas.openxmlformats.org/drawingml/2006/main" name="Kymenhva-2022">
  <a:themeElements>
    <a:clrScheme name="KymenHVA">
      <a:dk1>
        <a:srgbClr val="1E1E1E"/>
      </a:dk1>
      <a:lt1>
        <a:sysClr val="window" lastClr="FFFFFF"/>
      </a:lt1>
      <a:dk2>
        <a:srgbClr val="144C5B"/>
      </a:dk2>
      <a:lt2>
        <a:srgbClr val="E9E9E9"/>
      </a:lt2>
      <a:accent1>
        <a:srgbClr val="398BA2"/>
      </a:accent1>
      <a:accent2>
        <a:srgbClr val="FAB233"/>
      </a:accent2>
      <a:accent3>
        <a:srgbClr val="28B9CE"/>
      </a:accent3>
      <a:accent4>
        <a:srgbClr val="144C5B"/>
      </a:accent4>
      <a:accent5>
        <a:srgbClr val="FACC7D"/>
      </a:accent5>
      <a:accent6>
        <a:srgbClr val="4BCB72"/>
      </a:accent6>
      <a:hlink>
        <a:srgbClr val="009ED4"/>
      </a:hlink>
      <a:folHlink>
        <a:srgbClr val="7F7874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itys1" id="{D8114509-B409-41AD-9ACC-807A05CF1500}" vid="{C9F4672F-F79B-4DC7-8C01-B31BF6CA6DC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79FAB52B74EDC409065F3362FF47F93" ma:contentTypeVersion="18" ma:contentTypeDescription="Luo uusi asiakirja." ma:contentTypeScope="" ma:versionID="d930fdf7225fe3198ad7826d77e33ec6">
  <xsd:schema xmlns:xsd="http://www.w3.org/2001/XMLSchema" xmlns:xs="http://www.w3.org/2001/XMLSchema" xmlns:p="http://schemas.microsoft.com/office/2006/metadata/properties" xmlns:ns2="3fae8eb5-3cfe-47ee-bd06-2c6d26a75388" xmlns:ns3="4d354a0e-9281-4319-a2d7-461d36f5580c" targetNamespace="http://schemas.microsoft.com/office/2006/metadata/properties" ma:root="true" ma:fieldsID="e78bde3bf30b5492117b319ae30e30d1" ns2:_="" ns3:_="">
    <xsd:import namespace="3fae8eb5-3cfe-47ee-bd06-2c6d26a75388"/>
    <xsd:import namespace="4d354a0e-9281-4319-a2d7-461d36f558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ae8eb5-3cfe-47ee-bd06-2c6d26a753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Kuvien tunnisteet" ma:readOnly="false" ma:fieldId="{5cf76f15-5ced-4ddc-b409-7134ff3c332f}" ma:taxonomyMulti="true" ma:sspId="06bee388-72be-4d64-9c91-e3e1c9f2a5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354a0e-9281-4319-a2d7-461d36f5580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c61470a7-3bf1-4567-8e68-b1c5e4168594}" ma:internalName="TaxCatchAll" ma:showField="CatchAllData" ma:web="4d354a0e-9281-4319-a2d7-461d36f558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fae8eb5-3cfe-47ee-bd06-2c6d26a75388">
      <Terms xmlns="http://schemas.microsoft.com/office/infopath/2007/PartnerControls"/>
    </lcf76f155ced4ddcb4097134ff3c332f>
    <TaxCatchAll xmlns="4d354a0e-9281-4319-a2d7-461d36f5580c" xsi:nil="true"/>
  </documentManagement>
</p:properties>
</file>

<file path=customXml/itemProps1.xml><?xml version="1.0" encoding="utf-8"?>
<ds:datastoreItem xmlns:ds="http://schemas.openxmlformats.org/officeDocument/2006/customXml" ds:itemID="{E863334E-56B2-418F-993D-639BD25E4915}"/>
</file>

<file path=customXml/itemProps2.xml><?xml version="1.0" encoding="utf-8"?>
<ds:datastoreItem xmlns:ds="http://schemas.openxmlformats.org/officeDocument/2006/customXml" ds:itemID="{EE7B0C8C-62AE-4900-986C-FBAD5BF656B8}"/>
</file>

<file path=customXml/itemProps3.xml><?xml version="1.0" encoding="utf-8"?>
<ds:datastoreItem xmlns:ds="http://schemas.openxmlformats.org/officeDocument/2006/customXml" ds:itemID="{1557D979-65E6-4649-96A8-F6A2EAA6A186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401</TotalTime>
  <Words>810</Words>
  <Application>Microsoft Office PowerPoint</Application>
  <PresentationFormat>Laajakuva</PresentationFormat>
  <Paragraphs>98</Paragraphs>
  <Slides>8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Arial</vt:lpstr>
      <vt:lpstr>Segoe UI</vt:lpstr>
      <vt:lpstr>Segoe UI Semibold</vt:lpstr>
      <vt:lpstr>Kymenhva-2022</vt:lpstr>
      <vt:lpstr>Mielen hyvinvointi ja arjen voima </vt:lpstr>
      <vt:lpstr>Nuorten mielen hyvinvointi ja mielenterveys  </vt:lpstr>
      <vt:lpstr>PowerPoint-esitys</vt:lpstr>
      <vt:lpstr>”Mua ahistaa”</vt:lpstr>
      <vt:lpstr>Huolehtimalla kehon tarpeista, huolehdit samalla mielen hyvinvoinnista</vt:lpstr>
      <vt:lpstr>PowerPoint-esitys</vt:lpstr>
      <vt:lpstr>Selvään avuntarpeeseen viittaavat esimerkiksi </vt:lpstr>
      <vt:lpstr>Kun nuori tarvitsee tukea</vt:lpstr>
    </vt:vector>
  </TitlesOfParts>
  <Company>Kymsote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Mielen hyvinvointi ja arjen voima</dc:title>
  <dc:creator>Vinni Anna</dc:creator>
  <cp:lastModifiedBy>Honkanen Heidi M</cp:lastModifiedBy>
  <cp:revision>25</cp:revision>
  <cp:lastPrinted>2022-11-21T10:33:25Z</cp:lastPrinted>
  <dcterms:created xsi:type="dcterms:W3CDTF">2025-01-08T07:31:17Z</dcterms:created>
  <dcterms:modified xsi:type="dcterms:W3CDTF">2025-01-20T08:09:22Z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0x010100279FAB52B74EDC409065F3362FF47F93</vt:lpwstr>
  </property>
</Properties>
</file>