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303" r:id="rId16"/>
    <p:sldId id="271" r:id="rId17"/>
    <p:sldId id="274" r:id="rId18"/>
    <p:sldId id="302" r:id="rId19"/>
    <p:sldId id="304" r:id="rId20"/>
    <p:sldId id="268" r:id="rId2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83259BAC-B5A7-49B5-AA41-7A81176AD558}">
      <dgm:prSet phldrT="[Teksti]" custT="1"/>
      <dgm:spPr>
        <a:xfrm rot="5400000">
          <a:off x="1890362" y="-661851"/>
          <a:ext cx="762486" cy="208618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Unicefin lapsiystävällinen kunta -prosessi</a:t>
          </a:r>
        </a:p>
      </dgm:t>
    </dgm:pt>
    <dgm:pt modelId="{80EE4779-1EA1-4D02-983A-2381ACE5E463}" type="parTrans" cxnId="{8BD251BA-0589-4D03-B4F1-3E6B4ECDC47F}">
      <dgm:prSet/>
      <dgm:spPr/>
      <dgm:t>
        <a:bodyPr/>
        <a:lstStyle/>
        <a:p>
          <a:endParaRPr lang="fi-FI"/>
        </a:p>
      </dgm:t>
    </dgm:pt>
    <dgm:pt modelId="{2EBA375A-B80A-48A1-A1F8-83F2D9096305}" type="sibTrans" cxnId="{8BD251BA-0589-4D03-B4F1-3E6B4ECDC47F}">
      <dgm:prSet/>
      <dgm:spPr/>
      <dgm:t>
        <a:bodyPr/>
        <a:lstStyle/>
        <a:p>
          <a:endParaRPr lang="fi-FI"/>
        </a:p>
      </dgm:t>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a:prstGeom prst="round2SameRect">
          <a:avLst/>
        </a:prstGeom>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3"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998CE826-F8DE-4E6A-AF92-BA24A1D4CE50}" type="presOf" srcId="{83259BAC-B5A7-49B5-AA41-7A81176AD558}" destId="{D22B818E-D29F-4D1F-85C9-2B2E922F60B4}" srcOrd="0" destOrd="2" presId="urn:microsoft.com/office/officeart/2005/8/layout/vList5"/>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8BD251BA-0589-4D03-B4F1-3E6B4ECDC47F}" srcId="{F650B84B-8C79-40C9-93F1-D39D4DA613FC}" destId="{83259BAC-B5A7-49B5-AA41-7A81176AD558}" srcOrd="2" destOrd="0" parTransId="{80EE4779-1EA1-4D02-983A-2381ACE5E463}" sibTransId="{2EBA375A-B80A-48A1-A1F8-83F2D909630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3"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Esiopetuksen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1"/>
      <dgm:spPr/>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1"/>
      <dgm:spPr/>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pt>
    <dgm:pt modelId="{887A2A99-3570-4CCD-9AC8-C53B162D27EE}" type="pres">
      <dgm:prSet presAssocID="{B53025FD-83C4-4FE6-9A32-93843F4052C7}" presName="parTrans" presStyleLbl="bgSibTrans2D1" presStyleIdx="2" presStyleCnt="11"/>
      <dgm:spPr/>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pt>
    <dgm:pt modelId="{45235E6A-162B-4D67-89DC-ED6B5BFF87F1}" type="pres">
      <dgm:prSet presAssocID="{8E7D70E1-8097-42B1-ADC8-4723CF0D0A65}" presName="parTrans" presStyleLbl="bgSibTrans2D1" presStyleIdx="3" presStyleCnt="11"/>
      <dgm:spPr/>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4" presStyleCnt="11"/>
      <dgm:spPr/>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5" presStyleCnt="11"/>
      <dgm:spPr/>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6" presStyleCnt="11"/>
      <dgm:spPr/>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7" presStyleCnt="11"/>
      <dgm:spPr/>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8" presStyleCnt="11"/>
      <dgm:spPr/>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9" presStyleCnt="11"/>
      <dgm:spPr/>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10" presStyleCnt="11" custLinFactNeighborX="-16992" custLinFactNeighborY="67095"/>
      <dgm:spPr/>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6"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7"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0A7A7D42-8C7C-4FE0-A80B-488B9A2579B5}" type="presOf" srcId="{B53025FD-83C4-4FE6-9A32-93843F4052C7}" destId="{887A2A99-3570-4CCD-9AC8-C53B162D27E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C388F6EC-220C-4F93-B55E-BD0EDFA89B47}" srcId="{B5318BA9-877A-4AB6-A7BE-04574B39BA0F}" destId="{AAEBF28E-E68C-40F2-A5C2-95B89165B3E0}" srcOrd="2" destOrd="0" parTransId="{B53025FD-83C4-4FE6-9A32-93843F4052C7}" sibTransId="{1E1506EE-108D-4B6F-B67D-B523BADD4B3B}"/>
    <dgm:cxn modelId="{D79AA0EE-0280-45EA-8CC9-84AAE023F633}" srcId="{B5318BA9-877A-4AB6-A7BE-04574B39BA0F}" destId="{0F5C4683-F557-419A-BE52-6D89EE72CB22}" srcOrd="8"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EDC793-FD84-4182-AB3F-16F972A8C08E}" type="doc">
      <dgm:prSet loTypeId="urn:microsoft.com/office/officeart/2005/8/layout/cycle8" loCatId="cycle" qsTypeId="urn:microsoft.com/office/officeart/2005/8/quickstyle/simple1" qsCatId="simple" csTypeId="urn:microsoft.com/office/officeart/2005/8/colors/accent1_2" csCatId="accent1" phldr="1"/>
      <dgm:spPr/>
    </dgm:pt>
    <dgm:pt modelId="{6DAC82CF-0FC2-4A47-A703-F68843C2BCB9}">
      <dgm:prSet phldrT="[Teksti]">
        <dgm:style>
          <a:lnRef idx="1">
            <a:schemeClr val="accent3"/>
          </a:lnRef>
          <a:fillRef idx="2">
            <a:schemeClr val="accent3"/>
          </a:fillRef>
          <a:effectRef idx="1">
            <a:schemeClr val="accent3"/>
          </a:effectRef>
          <a:fontRef idx="minor">
            <a:schemeClr val="dk1"/>
          </a:fontRef>
        </dgm:style>
      </dgm:prSet>
      <dgm:spPr>
        <a:solidFill>
          <a:srgbClr val="00B0F0"/>
        </a:solidFill>
      </dgm:spPr>
      <dgm:t>
        <a:bodyPr/>
        <a:lstStyle/>
        <a:p>
          <a:r>
            <a:rPr lang="fi-FI" dirty="0"/>
            <a:t>KEVÄT-LUKUKAUSI</a:t>
          </a:r>
        </a:p>
      </dgm:t>
    </dgm:pt>
    <dgm:pt modelId="{8D52C7D6-EA15-4251-BA28-5883B1D51EC6}" type="parTrans" cxnId="{38FDC738-DFA3-4DD1-A202-8FF8328AD05D}">
      <dgm:prSet/>
      <dgm:spPr/>
      <dgm:t>
        <a:bodyPr/>
        <a:lstStyle/>
        <a:p>
          <a:endParaRPr lang="fi-FI"/>
        </a:p>
      </dgm:t>
    </dgm:pt>
    <dgm:pt modelId="{2FE991A9-B622-4F3A-B49F-F5A9123BAEAC}" type="sibTrans" cxnId="{38FDC738-DFA3-4DD1-A202-8FF8328AD05D}">
      <dgm:prSet/>
      <dgm:spPr/>
      <dgm:t>
        <a:bodyPr/>
        <a:lstStyle/>
        <a:p>
          <a:endParaRPr lang="fi-FI"/>
        </a:p>
      </dgm:t>
    </dgm:pt>
    <dgm:pt modelId="{FDB358C7-8501-48FE-825D-62F6E5739348}">
      <dgm:prSet phldrT="[Teksti]">
        <dgm:style>
          <a:lnRef idx="1">
            <a:schemeClr val="accent5"/>
          </a:lnRef>
          <a:fillRef idx="2">
            <a:schemeClr val="accent5"/>
          </a:fillRef>
          <a:effectRef idx="1">
            <a:schemeClr val="accent5"/>
          </a:effectRef>
          <a:fontRef idx="minor">
            <a:schemeClr val="dk1"/>
          </a:fontRef>
        </dgm:style>
      </dgm:prSet>
      <dgm:spPr/>
      <dgm:t>
        <a:bodyPr/>
        <a:lstStyle/>
        <a:p>
          <a:r>
            <a:rPr lang="fi-FI" dirty="0"/>
            <a:t>KESÄ</a:t>
          </a:r>
        </a:p>
      </dgm:t>
    </dgm:pt>
    <dgm:pt modelId="{ADA44433-7391-41E7-97CE-15D300DD1FA1}" type="parTrans" cxnId="{60336365-E3EB-4884-A4F9-4F5CDADD23CF}">
      <dgm:prSet/>
      <dgm:spPr/>
      <dgm:t>
        <a:bodyPr/>
        <a:lstStyle/>
        <a:p>
          <a:endParaRPr lang="fi-FI"/>
        </a:p>
      </dgm:t>
    </dgm:pt>
    <dgm:pt modelId="{D161C0A9-EC47-41F7-B300-E0B1ECA81AEA}" type="sibTrans" cxnId="{60336365-E3EB-4884-A4F9-4F5CDADD23CF}">
      <dgm:prSet/>
      <dgm:spPr/>
      <dgm:t>
        <a:bodyPr/>
        <a:lstStyle/>
        <a:p>
          <a:endParaRPr lang="fi-FI"/>
        </a:p>
      </dgm:t>
    </dgm:pt>
    <dgm:pt modelId="{E2CE2BD6-17DB-4068-9092-3CF77C39AD06}">
      <dgm:prSet phldrT="[Teksti]" custT="1">
        <dgm:style>
          <a:lnRef idx="1">
            <a:schemeClr val="accent6"/>
          </a:lnRef>
          <a:fillRef idx="2">
            <a:schemeClr val="accent6"/>
          </a:fillRef>
          <a:effectRef idx="1">
            <a:schemeClr val="accent6"/>
          </a:effectRef>
          <a:fontRef idx="minor">
            <a:schemeClr val="dk1"/>
          </a:fontRef>
        </dgm:style>
      </dgm:prSet>
      <dgm:spPr>
        <a:solidFill>
          <a:srgbClr val="00B0F0"/>
        </a:solidFill>
      </dgm:spPr>
      <dgm:t>
        <a:bodyPr/>
        <a:lstStyle/>
        <a:p>
          <a:r>
            <a:rPr lang="fi-FI" sz="1800"/>
            <a:t>SYYS-LUKUKAUSI</a:t>
          </a:r>
          <a:endParaRPr lang="fi-FI" sz="2000"/>
        </a:p>
      </dgm:t>
    </dgm:pt>
    <dgm:pt modelId="{2F0275BF-6830-4C68-98B7-4FA8E2F33A9B}" type="parTrans" cxnId="{2F2F955C-5991-4FF1-BDBF-DEEFAF4F203B}">
      <dgm:prSet/>
      <dgm:spPr/>
      <dgm:t>
        <a:bodyPr/>
        <a:lstStyle/>
        <a:p>
          <a:endParaRPr lang="fi-FI"/>
        </a:p>
      </dgm:t>
    </dgm:pt>
    <dgm:pt modelId="{4BA9FDF2-58B8-4D10-88FF-75CDB4EFBCCA}" type="sibTrans" cxnId="{2F2F955C-5991-4FF1-BDBF-DEEFAF4F203B}">
      <dgm:prSet/>
      <dgm:spPr/>
      <dgm:t>
        <a:bodyPr/>
        <a:lstStyle/>
        <a:p>
          <a:endParaRPr lang="fi-FI"/>
        </a:p>
      </dgm:t>
    </dgm:pt>
    <dgm:pt modelId="{17C1D9C4-045D-4A2C-89A8-450CB1ADE079}" type="pres">
      <dgm:prSet presAssocID="{09EDC793-FD84-4182-AB3F-16F972A8C08E}" presName="compositeShape" presStyleCnt="0">
        <dgm:presLayoutVars>
          <dgm:chMax val="7"/>
          <dgm:dir/>
          <dgm:resizeHandles val="exact"/>
        </dgm:presLayoutVars>
      </dgm:prSet>
      <dgm:spPr/>
    </dgm:pt>
    <dgm:pt modelId="{8972BE87-A9B7-48DC-ACD8-78E3B8FFD613}" type="pres">
      <dgm:prSet presAssocID="{09EDC793-FD84-4182-AB3F-16F972A8C08E}" presName="wedge1" presStyleLbl="node1" presStyleIdx="0" presStyleCnt="3" custScaleX="125418" custScaleY="115268" custLinFactNeighborX="-236" custLinFactNeighborY="-236"/>
      <dgm:spPr/>
    </dgm:pt>
    <dgm:pt modelId="{3D4EFFE1-13D7-42FC-80E3-0C29C0A438C2}" type="pres">
      <dgm:prSet presAssocID="{09EDC793-FD84-4182-AB3F-16F972A8C08E}" presName="dummy1a" presStyleCnt="0"/>
      <dgm:spPr/>
    </dgm:pt>
    <dgm:pt modelId="{2855C903-5A0B-4999-93CD-9A468DBC1F76}" type="pres">
      <dgm:prSet presAssocID="{09EDC793-FD84-4182-AB3F-16F972A8C08E}" presName="dummy1b" presStyleCnt="0"/>
      <dgm:spPr/>
    </dgm:pt>
    <dgm:pt modelId="{A496DA07-AAD5-4351-BD1C-9671EEF1AB65}" type="pres">
      <dgm:prSet presAssocID="{09EDC793-FD84-4182-AB3F-16F972A8C08E}" presName="wedge1Tx" presStyleLbl="node1" presStyleIdx="0" presStyleCnt="3">
        <dgm:presLayoutVars>
          <dgm:chMax val="0"/>
          <dgm:chPref val="0"/>
          <dgm:bulletEnabled val="1"/>
        </dgm:presLayoutVars>
      </dgm:prSet>
      <dgm:spPr/>
    </dgm:pt>
    <dgm:pt modelId="{0FD2A8BA-7D49-4121-8A6F-5C6BE73BC90D}" type="pres">
      <dgm:prSet presAssocID="{09EDC793-FD84-4182-AB3F-16F972A8C08E}" presName="wedge2" presStyleLbl="node1" presStyleIdx="1" presStyleCnt="3" custScaleX="61414" custScaleY="83296" custLinFactNeighborX="-708" custLinFactNeighborY="2835"/>
      <dgm:spPr/>
    </dgm:pt>
    <dgm:pt modelId="{9B496002-23FC-486A-B919-93FA16A4E18E}" type="pres">
      <dgm:prSet presAssocID="{09EDC793-FD84-4182-AB3F-16F972A8C08E}" presName="dummy2a" presStyleCnt="0"/>
      <dgm:spPr/>
    </dgm:pt>
    <dgm:pt modelId="{6B8D16AB-9A70-4E89-B7D1-76249C1F381C}" type="pres">
      <dgm:prSet presAssocID="{09EDC793-FD84-4182-AB3F-16F972A8C08E}" presName="dummy2b" presStyleCnt="0"/>
      <dgm:spPr/>
    </dgm:pt>
    <dgm:pt modelId="{10B86CAD-0127-47EB-B58E-8D994E08D2F3}" type="pres">
      <dgm:prSet presAssocID="{09EDC793-FD84-4182-AB3F-16F972A8C08E}" presName="wedge2Tx" presStyleLbl="node1" presStyleIdx="1" presStyleCnt="3">
        <dgm:presLayoutVars>
          <dgm:chMax val="0"/>
          <dgm:chPref val="0"/>
          <dgm:bulletEnabled val="1"/>
        </dgm:presLayoutVars>
      </dgm:prSet>
      <dgm:spPr/>
    </dgm:pt>
    <dgm:pt modelId="{01AF5CA3-9614-47F3-B316-0D062A891EB6}" type="pres">
      <dgm:prSet presAssocID="{09EDC793-FD84-4182-AB3F-16F972A8C08E}" presName="wedge3" presStyleLbl="node1" presStyleIdx="2" presStyleCnt="3" custScaleX="120536" custScaleY="117158"/>
      <dgm:spPr/>
    </dgm:pt>
    <dgm:pt modelId="{EC051E63-7D5C-494E-A5FE-0D3AC5613922}" type="pres">
      <dgm:prSet presAssocID="{09EDC793-FD84-4182-AB3F-16F972A8C08E}" presName="dummy3a" presStyleCnt="0"/>
      <dgm:spPr/>
    </dgm:pt>
    <dgm:pt modelId="{42F0224E-39F5-4202-B934-D056A9995F6E}" type="pres">
      <dgm:prSet presAssocID="{09EDC793-FD84-4182-AB3F-16F972A8C08E}" presName="dummy3b" presStyleCnt="0"/>
      <dgm:spPr/>
    </dgm:pt>
    <dgm:pt modelId="{23AEFE45-54E4-4832-B873-468BFC4C9EB7}" type="pres">
      <dgm:prSet presAssocID="{09EDC793-FD84-4182-AB3F-16F972A8C08E}" presName="wedge3Tx" presStyleLbl="node1" presStyleIdx="2" presStyleCnt="3">
        <dgm:presLayoutVars>
          <dgm:chMax val="0"/>
          <dgm:chPref val="0"/>
          <dgm:bulletEnabled val="1"/>
        </dgm:presLayoutVars>
      </dgm:prSet>
      <dgm:spPr/>
    </dgm:pt>
    <dgm:pt modelId="{468B80EB-C76D-4679-A3B1-E0C6AD6AB17E}" type="pres">
      <dgm:prSet presAssocID="{2FE991A9-B622-4F3A-B49F-F5A9123BAEAC}" presName="arrowWedge1" presStyleLbl="fgSibTrans2D1" presStyleIdx="0" presStyleCnt="3" custScaleX="129584" custScaleY="118754"/>
      <dgm:spPr/>
    </dgm:pt>
    <dgm:pt modelId="{5AE44B15-40E5-4A6D-962F-08B4542EF310}" type="pres">
      <dgm:prSet presAssocID="{D161C0A9-EC47-41F7-B300-E0B1ECA81AEA}" presName="arrowWedge2" presStyleLbl="fgSibTrans2D1" presStyleIdx="1" presStyleCnt="3" custScaleX="66799" custScaleY="85152"/>
      <dgm:spPr/>
    </dgm:pt>
    <dgm:pt modelId="{08DC719A-30AD-4EEC-B614-460A905EC83E}" type="pres">
      <dgm:prSet presAssocID="{4BA9FDF2-58B8-4D10-88FF-75CDB4EFBCCA}" presName="arrowWedge3" presStyleLbl="fgSibTrans2D1" presStyleIdx="2" presStyleCnt="3" custScaleX="122519" custScaleY="121702" custLinFactNeighborX="747" custLinFactNeighborY="1495"/>
      <dgm:spPr/>
    </dgm:pt>
  </dgm:ptLst>
  <dgm:cxnLst>
    <dgm:cxn modelId="{38FDC738-DFA3-4DD1-A202-8FF8328AD05D}" srcId="{09EDC793-FD84-4182-AB3F-16F972A8C08E}" destId="{6DAC82CF-0FC2-4A47-A703-F68843C2BCB9}" srcOrd="0" destOrd="0" parTransId="{8D52C7D6-EA15-4251-BA28-5883B1D51EC6}" sibTransId="{2FE991A9-B622-4F3A-B49F-F5A9123BAEAC}"/>
    <dgm:cxn modelId="{2F2F955C-5991-4FF1-BDBF-DEEFAF4F203B}" srcId="{09EDC793-FD84-4182-AB3F-16F972A8C08E}" destId="{E2CE2BD6-17DB-4068-9092-3CF77C39AD06}" srcOrd="2" destOrd="0" parTransId="{2F0275BF-6830-4C68-98B7-4FA8E2F33A9B}" sibTransId="{4BA9FDF2-58B8-4D10-88FF-75CDB4EFBCCA}"/>
    <dgm:cxn modelId="{60336365-E3EB-4884-A4F9-4F5CDADD23CF}" srcId="{09EDC793-FD84-4182-AB3F-16F972A8C08E}" destId="{FDB358C7-8501-48FE-825D-62F6E5739348}" srcOrd="1" destOrd="0" parTransId="{ADA44433-7391-41E7-97CE-15D300DD1FA1}" sibTransId="{D161C0A9-EC47-41F7-B300-E0B1ECA81AEA}"/>
    <dgm:cxn modelId="{A6EB1D4D-0548-4ADB-BE6D-B4BFE5AE0F5F}" type="presOf" srcId="{FDB358C7-8501-48FE-825D-62F6E5739348}" destId="{10B86CAD-0127-47EB-B58E-8D994E08D2F3}" srcOrd="1" destOrd="0" presId="urn:microsoft.com/office/officeart/2005/8/layout/cycle8"/>
    <dgm:cxn modelId="{73093354-DB3F-4B3F-9B89-A2FD2DB34287}" type="presOf" srcId="{E2CE2BD6-17DB-4068-9092-3CF77C39AD06}" destId="{01AF5CA3-9614-47F3-B316-0D062A891EB6}" srcOrd="0" destOrd="0" presId="urn:microsoft.com/office/officeart/2005/8/layout/cycle8"/>
    <dgm:cxn modelId="{54DF7282-5DE6-49B0-BF6F-958CD22A21D8}" type="presOf" srcId="{E2CE2BD6-17DB-4068-9092-3CF77C39AD06}" destId="{23AEFE45-54E4-4832-B873-468BFC4C9EB7}" srcOrd="1" destOrd="0" presId="urn:microsoft.com/office/officeart/2005/8/layout/cycle8"/>
    <dgm:cxn modelId="{3B0562A1-823F-4C54-923B-A54D5F4242A8}" type="presOf" srcId="{6DAC82CF-0FC2-4A47-A703-F68843C2BCB9}" destId="{A496DA07-AAD5-4351-BD1C-9671EEF1AB65}" srcOrd="1" destOrd="0" presId="urn:microsoft.com/office/officeart/2005/8/layout/cycle8"/>
    <dgm:cxn modelId="{1A38C2AA-7FC3-4C6C-884D-8CCE12230373}" type="presOf" srcId="{FDB358C7-8501-48FE-825D-62F6E5739348}" destId="{0FD2A8BA-7D49-4121-8A6F-5C6BE73BC90D}" srcOrd="0" destOrd="0" presId="urn:microsoft.com/office/officeart/2005/8/layout/cycle8"/>
    <dgm:cxn modelId="{004DE9C3-8202-48DD-939C-3BCC5339D44D}" type="presOf" srcId="{6DAC82CF-0FC2-4A47-A703-F68843C2BCB9}" destId="{8972BE87-A9B7-48DC-ACD8-78E3B8FFD613}" srcOrd="0" destOrd="0" presId="urn:microsoft.com/office/officeart/2005/8/layout/cycle8"/>
    <dgm:cxn modelId="{37E8E7EB-F65E-4613-8B05-9BF1351B8D00}" type="presOf" srcId="{09EDC793-FD84-4182-AB3F-16F972A8C08E}" destId="{17C1D9C4-045D-4A2C-89A8-450CB1ADE079}" srcOrd="0" destOrd="0" presId="urn:microsoft.com/office/officeart/2005/8/layout/cycle8"/>
    <dgm:cxn modelId="{25300223-8C98-4308-9FDB-D3D8C70B53B8}" type="presParOf" srcId="{17C1D9C4-045D-4A2C-89A8-450CB1ADE079}" destId="{8972BE87-A9B7-48DC-ACD8-78E3B8FFD613}" srcOrd="0" destOrd="0" presId="urn:microsoft.com/office/officeart/2005/8/layout/cycle8"/>
    <dgm:cxn modelId="{CCE80305-8211-4B98-8E53-56C5DFEAA893}" type="presParOf" srcId="{17C1D9C4-045D-4A2C-89A8-450CB1ADE079}" destId="{3D4EFFE1-13D7-42FC-80E3-0C29C0A438C2}" srcOrd="1" destOrd="0" presId="urn:microsoft.com/office/officeart/2005/8/layout/cycle8"/>
    <dgm:cxn modelId="{2E9848EA-853C-474C-8347-29AD234A4960}" type="presParOf" srcId="{17C1D9C4-045D-4A2C-89A8-450CB1ADE079}" destId="{2855C903-5A0B-4999-93CD-9A468DBC1F76}" srcOrd="2" destOrd="0" presId="urn:microsoft.com/office/officeart/2005/8/layout/cycle8"/>
    <dgm:cxn modelId="{37B09047-7915-4DE4-8B1F-BE5AAEFE5E9D}" type="presParOf" srcId="{17C1D9C4-045D-4A2C-89A8-450CB1ADE079}" destId="{A496DA07-AAD5-4351-BD1C-9671EEF1AB65}" srcOrd="3" destOrd="0" presId="urn:microsoft.com/office/officeart/2005/8/layout/cycle8"/>
    <dgm:cxn modelId="{93289693-3121-4961-A3BE-D3142F606AF9}" type="presParOf" srcId="{17C1D9C4-045D-4A2C-89A8-450CB1ADE079}" destId="{0FD2A8BA-7D49-4121-8A6F-5C6BE73BC90D}" srcOrd="4" destOrd="0" presId="urn:microsoft.com/office/officeart/2005/8/layout/cycle8"/>
    <dgm:cxn modelId="{76E9D16C-9822-4054-8574-88B485151495}" type="presParOf" srcId="{17C1D9C4-045D-4A2C-89A8-450CB1ADE079}" destId="{9B496002-23FC-486A-B919-93FA16A4E18E}" srcOrd="5" destOrd="0" presId="urn:microsoft.com/office/officeart/2005/8/layout/cycle8"/>
    <dgm:cxn modelId="{45B6DD36-6F4C-4BDE-A5A8-411BDA88AAAA}" type="presParOf" srcId="{17C1D9C4-045D-4A2C-89A8-450CB1ADE079}" destId="{6B8D16AB-9A70-4E89-B7D1-76249C1F381C}" srcOrd="6" destOrd="0" presId="urn:microsoft.com/office/officeart/2005/8/layout/cycle8"/>
    <dgm:cxn modelId="{2FEBFBB0-9323-4270-8690-E9D2A9CE04F6}" type="presParOf" srcId="{17C1D9C4-045D-4A2C-89A8-450CB1ADE079}" destId="{10B86CAD-0127-47EB-B58E-8D994E08D2F3}" srcOrd="7" destOrd="0" presId="urn:microsoft.com/office/officeart/2005/8/layout/cycle8"/>
    <dgm:cxn modelId="{AA0FC2A7-DF6B-4CB1-AD9E-178586DACFE6}" type="presParOf" srcId="{17C1D9C4-045D-4A2C-89A8-450CB1ADE079}" destId="{01AF5CA3-9614-47F3-B316-0D062A891EB6}" srcOrd="8" destOrd="0" presId="urn:microsoft.com/office/officeart/2005/8/layout/cycle8"/>
    <dgm:cxn modelId="{B5F62C8C-DCF9-41C8-88FF-4E9F74D0475A}" type="presParOf" srcId="{17C1D9C4-045D-4A2C-89A8-450CB1ADE079}" destId="{EC051E63-7D5C-494E-A5FE-0D3AC5613922}" srcOrd="9" destOrd="0" presId="urn:microsoft.com/office/officeart/2005/8/layout/cycle8"/>
    <dgm:cxn modelId="{60000782-8342-42AD-B76B-19CEAEF3BB4B}" type="presParOf" srcId="{17C1D9C4-045D-4A2C-89A8-450CB1ADE079}" destId="{42F0224E-39F5-4202-B934-D056A9995F6E}" srcOrd="10" destOrd="0" presId="urn:microsoft.com/office/officeart/2005/8/layout/cycle8"/>
    <dgm:cxn modelId="{1E3FDA32-C8AA-49FD-BC20-1720BF1A3770}" type="presParOf" srcId="{17C1D9C4-045D-4A2C-89A8-450CB1ADE079}" destId="{23AEFE45-54E4-4832-B873-468BFC4C9EB7}" srcOrd="11" destOrd="0" presId="urn:microsoft.com/office/officeart/2005/8/layout/cycle8"/>
    <dgm:cxn modelId="{4570F743-2A7D-47C4-919C-E322DC9DA82F}" type="presParOf" srcId="{17C1D9C4-045D-4A2C-89A8-450CB1ADE079}" destId="{468B80EB-C76D-4679-A3B1-E0C6AD6AB17E}" srcOrd="12" destOrd="0" presId="urn:microsoft.com/office/officeart/2005/8/layout/cycle8"/>
    <dgm:cxn modelId="{024C4D09-C152-4F66-9993-28A06CB37C94}" type="presParOf" srcId="{17C1D9C4-045D-4A2C-89A8-450CB1ADE079}" destId="{5AE44B15-40E5-4A6D-962F-08B4542EF310}" srcOrd="13" destOrd="0" presId="urn:microsoft.com/office/officeart/2005/8/layout/cycle8"/>
    <dgm:cxn modelId="{7E4D4EAC-A38C-48B5-B4CD-E78CBC24092E}" type="presParOf" srcId="{17C1D9C4-045D-4A2C-89A8-450CB1ADE079}" destId="{08DC719A-30AD-4EEC-B614-460A905EC83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Unicefin lapsiystävällinen kunta -prosessi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Koulukohtainen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Esiopetuksen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Kouluterveyden-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BE87-A9B7-48DC-ACD8-78E3B8FFD613}">
      <dsp:nvSpPr>
        <dsp:cNvPr id="0" name=""/>
        <dsp:cNvSpPr/>
      </dsp:nvSpPr>
      <dsp:spPr>
        <a:xfrm>
          <a:off x="1073582" y="44459"/>
          <a:ext cx="3371657" cy="3098791"/>
        </a:xfrm>
        <a:prstGeom prst="pie">
          <a:avLst>
            <a:gd name="adj1" fmla="val 16200000"/>
            <a:gd name="adj2" fmla="val 1800000"/>
          </a:avLst>
        </a:prstGeom>
        <a:solidFill>
          <a:srgbClr val="00B0F0"/>
        </a:solidFill>
        <a:ln w="6350" cap="flat" cmpd="sng" algn="in">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KEVÄT-LUKUKAUSI</a:t>
          </a:r>
        </a:p>
      </dsp:txBody>
      <dsp:txXfrm>
        <a:off x="2850526" y="701108"/>
        <a:ext cx="1204163" cy="922259"/>
      </dsp:txXfrm>
    </dsp:sp>
    <dsp:sp modelId="{0FD2A8BA-7D49-4121-8A6F-5C6BE73BC90D}">
      <dsp:nvSpPr>
        <dsp:cNvPr id="0" name=""/>
        <dsp:cNvSpPr/>
      </dsp:nvSpPr>
      <dsp:spPr>
        <a:xfrm>
          <a:off x="1865848" y="652788"/>
          <a:ext cx="1651014" cy="2239276"/>
        </a:xfrm>
        <a:prstGeom prst="pie">
          <a:avLst>
            <a:gd name="adj1" fmla="val 1800000"/>
            <a:gd name="adj2" fmla="val 9000000"/>
          </a:avLst>
        </a:prstGeom>
        <a:gradFill rotWithShape="1">
          <a:gsLst>
            <a:gs pos="0">
              <a:schemeClr val="accent5">
                <a:tint val="67000"/>
                <a:satMod val="105000"/>
                <a:lumMod val="110000"/>
              </a:schemeClr>
            </a:gs>
            <a:gs pos="50000">
              <a:schemeClr val="accent5">
                <a:tint val="73000"/>
                <a:satMod val="103000"/>
                <a:lumMod val="105000"/>
              </a:schemeClr>
            </a:gs>
            <a:gs pos="100000">
              <a:schemeClr val="accent5">
                <a:tint val="81000"/>
                <a:satMod val="109000"/>
                <a:lumMod val="105000"/>
              </a:schemeClr>
            </a:gs>
          </a:gsLst>
          <a:lin ang="5400000" scaled="0"/>
        </a:gradFill>
        <a:ln w="6350" cap="flat" cmpd="sng" algn="in">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KESÄ</a:t>
          </a:r>
        </a:p>
      </dsp:txBody>
      <dsp:txXfrm>
        <a:off x="2258946" y="2105651"/>
        <a:ext cx="884472" cy="586477"/>
      </dsp:txXfrm>
    </dsp:sp>
    <dsp:sp modelId="{01AF5CA3-9614-47F3-B316-0D062A891EB6}">
      <dsp:nvSpPr>
        <dsp:cNvPr id="0" name=""/>
        <dsp:cNvSpPr/>
      </dsp:nvSpPr>
      <dsp:spPr>
        <a:xfrm>
          <a:off x="1034815" y="25399"/>
          <a:ext cx="3240412" cy="3149600"/>
        </a:xfrm>
        <a:prstGeom prst="pie">
          <a:avLst>
            <a:gd name="adj1" fmla="val 9000000"/>
            <a:gd name="adj2" fmla="val 16200000"/>
          </a:avLst>
        </a:prstGeom>
        <a:solidFill>
          <a:srgbClr val="00B0F0"/>
        </a:solidFill>
        <a:ln w="6350" cap="flat" cmpd="sng" algn="in">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a:t>SYYS-LUKUKAUSI</a:t>
          </a:r>
          <a:endParaRPr lang="fi-FI" sz="2000" kern="1200"/>
        </a:p>
      </dsp:txBody>
      <dsp:txXfrm>
        <a:off x="1410163" y="692815"/>
        <a:ext cx="1157290" cy="937381"/>
      </dsp:txXfrm>
    </dsp:sp>
    <dsp:sp modelId="{468B80EB-C76D-4679-A3B1-E0C6AD6AB17E}">
      <dsp:nvSpPr>
        <dsp:cNvPr id="0" name=""/>
        <dsp:cNvSpPr/>
      </dsp:nvSpPr>
      <dsp:spPr>
        <a:xfrm>
          <a:off x="796413" y="-203196"/>
          <a:ext cx="3914962" cy="358776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E44B15-40E5-4A6D-962F-08B4542EF310}">
      <dsp:nvSpPr>
        <dsp:cNvPr id="0" name=""/>
        <dsp:cNvSpPr/>
      </dsp:nvSpPr>
      <dsp:spPr>
        <a:xfrm>
          <a:off x="1686562" y="488464"/>
          <a:ext cx="2018116" cy="257259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DC719A-30AD-4EEC-B614-460A905EC83E}">
      <dsp:nvSpPr>
        <dsp:cNvPr id="0" name=""/>
        <dsp:cNvSpPr/>
      </dsp:nvSpPr>
      <dsp:spPr>
        <a:xfrm>
          <a:off x="822154" y="-196668"/>
          <a:ext cx="3701516" cy="367683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ymenhva.fi/lapset-nuoret-ja-perheet/nuoren-kasvu-ja-kehitys/nuoren-terveys/"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kymenhva.fi/lapset-nuoret-ja-perheet/lapsen-nuoren-ja-perheen-hyvinvointi-ja-tuki/oppilaan-ja-opiskelijan-tuki/"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opetuksen järjestäjän opiskeluhuoltosuunnitelma</a:t>
            </a:r>
            <a:br>
              <a:rPr lang="fi-FI" sz="1800" dirty="0">
                <a:solidFill>
                  <a:schemeClr val="tx1"/>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r>
              <a:rPr lang="fi-FI" sz="1800" dirty="0">
                <a:solidFill>
                  <a:srgbClr val="FF0000"/>
                </a:solidFill>
                <a:latin typeface="Calibri" panose="020F0502020204030204" pitchFamily="34" charset="0"/>
                <a:cs typeface="Calibri" panose="020F0502020204030204" pitchFamily="34" charset="0"/>
              </a:rPr>
              <a:t>Kyminkartanon Koulu ja esiopetus</a:t>
            </a:r>
            <a:br>
              <a:rPr lang="fi-FI" sz="1800" dirty="0">
                <a:solidFill>
                  <a:srgbClr val="FF0000"/>
                </a:solidFill>
                <a:latin typeface="Calibri" panose="020F0502020204030204" pitchFamily="34" charset="0"/>
                <a:cs typeface="Calibri" panose="020F0502020204030204" pitchFamily="34" charset="0"/>
              </a:rPr>
            </a:br>
            <a:r>
              <a:rPr lang="fi-FI" sz="1800" dirty="0">
                <a:solidFill>
                  <a:srgbClr val="FF0000"/>
                </a:solidFill>
                <a:latin typeface="Calibri" panose="020F0502020204030204" pitchFamily="34" charset="0"/>
                <a:cs typeface="Calibri" panose="020F0502020204030204" pitchFamily="34" charset="0"/>
              </a:rPr>
              <a:t>2023-2024</a:t>
            </a:r>
            <a:br>
              <a:rPr lang="fi-FI" sz="1800" dirty="0">
                <a:solidFill>
                  <a:srgbClr val="FF0000"/>
                </a:solidFill>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1340490539"/>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Oppilaan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oppilaan tuen tarpeen selvittämiseksi ja opiskeluhuollon tuen järjestämiseksi. Yksittäisen oppilaan monialaista opiskeluhuoltoa toteutetaan tapauskohtaisesti tilanteen ja tarpeen mukaisesti koottavassa asiantuntijaryhmässä. Oppilas ja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79022" y="0"/>
            <a:ext cx="7405511" cy="1723549"/>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2800" dirty="0">
                <a:solidFill>
                  <a:schemeClr val="bg1"/>
                </a:solidFill>
                <a:latin typeface="Calibri" panose="020F0502020204030204" pitchFamily="34" charset="0"/>
                <a:cs typeface="Calibri" panose="020F0502020204030204" pitchFamily="34" charset="0"/>
              </a:rPr>
              <a:t>4 </a:t>
            </a:r>
            <a:r>
              <a:rPr lang="fi-FI" sz="2000" b="1" dirty="0">
                <a:solidFill>
                  <a:schemeClr val="bg1"/>
                </a:solidFill>
                <a:effectLst/>
                <a:latin typeface="Arial" panose="020B0604020202020204" pitchFamily="34" charset="0"/>
                <a:ea typeface="Times New Roman" panose="02020603050405020304" pitchFamily="18" charset="0"/>
              </a:rPr>
              <a:t>YHTEISTYÖN JÄRJESTÄMINEN OPPILAIDEN JA HEIDÄN PERHEIDENSÄ SEKÄ KOULUSSA TYÖSKENTELEVIEN JA MUIDEN OPPILAIDEN HYVINVOINTIA TUKEVIEN TAHOJEN KANSSA</a:t>
            </a:r>
            <a:r>
              <a:rPr lang="fi-FI" sz="2000" b="1" dirty="0">
                <a:solidFill>
                  <a:schemeClr val="bg1"/>
                </a:solidFill>
                <a:latin typeface="Calibri" panose="020F0502020204030204" pitchFamily="34" charset="0"/>
                <a:cs typeface="Calibri" panose="020F0502020204030204" pitchFamily="34" charset="0"/>
              </a:rPr>
              <a:t> </a:t>
            </a:r>
            <a:endParaRPr lang="fi-FI" sz="2000" b="1" dirty="0">
              <a:solidFill>
                <a:schemeClr val="bg1"/>
              </a:solidFill>
            </a:endParaRPr>
          </a:p>
        </p:txBody>
      </p:sp>
      <p:sp>
        <p:nvSpPr>
          <p:cNvPr id="6" name="Sisällön paikkamerkki 2"/>
          <p:cNvSpPr>
            <a:spLocks noGrp="1"/>
          </p:cNvSpPr>
          <p:nvPr>
            <p:ph sz="quarter" idx="10"/>
          </p:nvPr>
        </p:nvSpPr>
        <p:spPr>
          <a:xfrm flipH="1">
            <a:off x="417219" y="193500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oppilaan 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oppilaan ja/tai huoltajan kanssa</a:t>
            </a:r>
          </a:p>
        </p:txBody>
      </p:sp>
      <p:sp>
        <p:nvSpPr>
          <p:cNvPr id="4" name="Tekstiruutu 3"/>
          <p:cNvSpPr txBox="1"/>
          <p:nvPr/>
        </p:nvSpPr>
        <p:spPr>
          <a:xfrm>
            <a:off x="5032594" y="1973475"/>
            <a:ext cx="3225339" cy="2492990"/>
          </a:xfrm>
          <a:prstGeom prst="rect">
            <a:avLst/>
          </a:prstGeom>
          <a:noFill/>
        </p:spPr>
        <p:txBody>
          <a:bodyPr wrap="square" rtlCol="0">
            <a:spAutoFit/>
          </a:bodyPr>
          <a:lstStyle/>
          <a:p>
            <a:r>
              <a:rPr lang="fi-FI" sz="1200" dirty="0">
                <a:solidFill>
                  <a:srgbClr val="FF0000"/>
                </a:solidFill>
                <a:latin typeface="Calibri" panose="020F0502020204030204" pitchFamily="34" charset="0"/>
                <a:cs typeface="Calibri" panose="020F0502020204030204" pitchFamily="34" charset="0"/>
              </a:rPr>
              <a:t>Kyminkartanon koulun ja esiopetuksen käytössä olevat yhteistyömuodot:</a:t>
            </a:r>
            <a:endParaRPr lang="fi-FI" sz="1200" dirty="0">
              <a:solidFill>
                <a:schemeClr val="bg1"/>
              </a:solidFill>
              <a:latin typeface="Calibri" panose="020F0502020204030204" pitchFamily="34" charset="0"/>
              <a:cs typeface="Calibri" panose="020F0502020204030204" pitchFamily="34" charset="0"/>
            </a:endParaRPr>
          </a:p>
          <a:p>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Tiedottaminen ( Wilma, </a:t>
            </a:r>
            <a:r>
              <a:rPr lang="fi-FI" sz="1200" dirty="0" err="1">
                <a:solidFill>
                  <a:schemeClr val="bg1"/>
                </a:solidFill>
                <a:latin typeface="Calibri" panose="020F0502020204030204" pitchFamily="34" charset="0"/>
                <a:cs typeface="Calibri" panose="020F0502020204030204" pitchFamily="34" charset="0"/>
              </a:rPr>
              <a:t>Edlevo</a:t>
            </a:r>
            <a:r>
              <a:rPr lang="fi-FI" sz="1200" dirty="0">
                <a:solidFill>
                  <a:schemeClr val="bg1"/>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huoltajan ja oppilaiden kanssa erilaiset keskustelut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Huoltajaillat, vanhempainillat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Yhteiset teemapäivät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Vanhempaintoimikunta</a:t>
            </a:r>
          </a:p>
          <a:p>
            <a:r>
              <a:rPr lang="fi-FI" sz="1200" dirty="0">
                <a:solidFill>
                  <a:schemeClr val="bg1"/>
                </a:solidFill>
                <a:latin typeface="Calibri" panose="020F0502020204030204" pitchFamily="34" charset="0"/>
                <a:cs typeface="Calibri" panose="020F0502020204030204" pitchFamily="34" charset="0"/>
              </a:rPr>
              <a:t>        Oppilaskunta kokoukset</a:t>
            </a:r>
          </a:p>
          <a:p>
            <a:r>
              <a:rPr lang="fi-FI" sz="1200" dirty="0">
                <a:solidFill>
                  <a:srgbClr val="FF0000"/>
                </a:solidFill>
                <a:latin typeface="Times New Roman" panose="02020603050405020304" pitchFamily="18" charset="0"/>
                <a:cs typeface="Times New Roman" panose="02020603050405020304" pitchFamily="18" charset="0"/>
              </a:rPr>
              <a:t>Huoltajien kanssa tehtävässä yhteistyössä vasu( (leops)- keskusteluilla on esiopetuksessa merkittävä osa.</a:t>
            </a: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BDF67-283E-AE33-0364-C6A104D115A3}"/>
              </a:ext>
            </a:extLst>
          </p:cNvPr>
          <p:cNvSpPr>
            <a:spLocks noGrp="1"/>
          </p:cNvSpPr>
          <p:nvPr>
            <p:ph type="title"/>
          </p:nvPr>
        </p:nvSpPr>
        <p:spPr>
          <a:xfrm>
            <a:off x="135467" y="528159"/>
            <a:ext cx="7292622" cy="1128363"/>
          </a:xfrm>
        </p:spPr>
        <p:txBody>
          <a:bodyPr>
            <a:normAutofit fontScale="90000"/>
          </a:bodyPr>
          <a:lstStyle/>
          <a:p>
            <a:r>
              <a:rPr lang="fi-FI" sz="2700" b="1" dirty="0">
                <a:ea typeface="Times New Roman" panose="02020603050405020304" pitchFamily="18" charset="0"/>
              </a:rPr>
              <a:t>5</a:t>
            </a:r>
            <a:r>
              <a:rPr lang="fi-FI" sz="2700" b="1" dirty="0">
                <a:effectLst/>
                <a:ea typeface="Times New Roman" panose="02020603050405020304" pitchFamily="18" charset="0"/>
              </a:rPr>
              <a:t> SUUNNITELMAT OPPILAIDEN SUOJAAMISEKSI VÄKIVALLALTA, KIUSAAMISELTA JA HÄIRINNÄLTÄ SEKÄ KRIISISUUNNITELMA</a:t>
            </a:r>
            <a:br>
              <a:rPr lang="fi-FI" sz="3200" dirty="0">
                <a:effectLst/>
                <a:latin typeface="Arial" panose="020B0604020202020204" pitchFamily="34" charset="0"/>
                <a:ea typeface="Times New Roman" panose="02020603050405020304" pitchFamily="18" charset="0"/>
              </a:rPr>
            </a:br>
            <a:endParaRPr lang="fi-FI" sz="3200" dirty="0"/>
          </a:p>
        </p:txBody>
      </p:sp>
      <p:sp>
        <p:nvSpPr>
          <p:cNvPr id="3" name="Sisällön paikkamerkki 2">
            <a:extLst>
              <a:ext uri="{FF2B5EF4-FFF2-40B4-BE49-F238E27FC236}">
                <a16:creationId xmlns:a16="http://schemas.microsoft.com/office/drawing/2014/main" id="{C1D5711E-EDBC-CEF5-E6E4-E33AB46DDA7D}"/>
              </a:ext>
            </a:extLst>
          </p:cNvPr>
          <p:cNvSpPr>
            <a:spLocks noGrp="1"/>
          </p:cNvSpPr>
          <p:nvPr>
            <p:ph sz="quarter" idx="10"/>
          </p:nvPr>
        </p:nvSpPr>
        <p:spPr>
          <a:xfrm flipH="1">
            <a:off x="806236" y="2103829"/>
            <a:ext cx="3315190" cy="3574482"/>
          </a:xfrm>
        </p:spPr>
        <p:txBody>
          <a:bodyPr/>
          <a:lstStyle/>
          <a:p>
            <a:pPr marL="342900" indent="-342900">
              <a:buFont typeface="Wingdings" panose="05000000000000000000" pitchFamily="2" charset="2"/>
              <a:buChar char="v"/>
            </a:pPr>
            <a:r>
              <a:rPr lang="fi-FI" sz="1600" dirty="0"/>
              <a:t>Kotkan opetustoimessa on käytössä kaikille yhteinen toimintamalli kiusaamisen, häirintään, väkivallan, rikoksien ja rikollisten tekojen ennaltaehkäisemiseksi ja niihin puuttumiseksi </a:t>
            </a:r>
          </a:p>
          <a:p>
            <a:pPr marL="342900" indent="-342900">
              <a:buFont typeface="Wingdings" panose="05000000000000000000" pitchFamily="2" charset="2"/>
              <a:buChar char="v"/>
            </a:pPr>
            <a:r>
              <a:rPr lang="fi-FI" sz="1600" dirty="0"/>
              <a:t>Jokaisella koululla on oma kriisisuunnitelmansa, johon on kuvattu toimenpiteet kriisitilanteissa. Se ei ole julkinen asiakirja.</a:t>
            </a:r>
          </a:p>
        </p:txBody>
      </p:sp>
      <p:sp>
        <p:nvSpPr>
          <p:cNvPr id="5" name="Sisällön paikkamerkki 2">
            <a:extLst>
              <a:ext uri="{FF2B5EF4-FFF2-40B4-BE49-F238E27FC236}">
                <a16:creationId xmlns:a16="http://schemas.microsoft.com/office/drawing/2014/main" id="{6021E4B4-5BDD-B38C-90F8-89C821303552}"/>
              </a:ext>
            </a:extLst>
          </p:cNvPr>
          <p:cNvSpPr txBox="1">
            <a:spLocks/>
          </p:cNvSpPr>
          <p:nvPr/>
        </p:nvSpPr>
        <p:spPr>
          <a:xfrm flipH="1">
            <a:off x="4864529" y="2103829"/>
            <a:ext cx="3315190" cy="314292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solidFill>
                <a:srgbClr val="FF0000"/>
              </a:solidFill>
            </a:endParaRPr>
          </a:p>
        </p:txBody>
      </p:sp>
      <p:sp>
        <p:nvSpPr>
          <p:cNvPr id="6" name="Tekstiruutu 5">
            <a:extLst>
              <a:ext uri="{FF2B5EF4-FFF2-40B4-BE49-F238E27FC236}">
                <a16:creationId xmlns:a16="http://schemas.microsoft.com/office/drawing/2014/main" id="{3B1D37EB-EB29-981F-A0B7-D318DEC0A228}"/>
              </a:ext>
            </a:extLst>
          </p:cNvPr>
          <p:cNvSpPr txBox="1"/>
          <p:nvPr/>
        </p:nvSpPr>
        <p:spPr>
          <a:xfrm>
            <a:off x="4707467" y="2103829"/>
            <a:ext cx="3725333" cy="3416320"/>
          </a:xfrm>
          <a:prstGeom prst="rect">
            <a:avLst/>
          </a:prstGeom>
          <a:noFill/>
        </p:spPr>
        <p:txBody>
          <a:bodyPr wrap="square" rtlCol="0">
            <a:spAutoFit/>
          </a:bodyPr>
          <a:lstStyle/>
          <a:p>
            <a:r>
              <a:rPr lang="fi-FI" b="1" dirty="0">
                <a:solidFill>
                  <a:srgbClr val="FF0000"/>
                </a:solidFill>
              </a:rPr>
              <a:t>Tähän koulu kirjaa:</a:t>
            </a:r>
            <a:r>
              <a:rPr lang="fi-FI" dirty="0">
                <a:solidFill>
                  <a:srgbClr val="FF0000"/>
                </a:solidFill>
              </a:rPr>
              <a:t> </a:t>
            </a:r>
          </a:p>
          <a:p>
            <a:endParaRPr lang="fi-FI" dirty="0">
              <a:solidFill>
                <a:srgbClr val="FF0000"/>
              </a:solidFill>
            </a:endParaRPr>
          </a:p>
          <a:p>
            <a:pPr marL="285750" indent="-285750">
              <a:buFont typeface="Wingdings" panose="05000000000000000000" pitchFamily="2" charset="2"/>
              <a:buChar char="v"/>
            </a:pPr>
            <a:r>
              <a:rPr lang="fi-FI" dirty="0" err="1">
                <a:solidFill>
                  <a:srgbClr val="FF0000"/>
                </a:solidFill>
              </a:rPr>
              <a:t>pedanet</a:t>
            </a:r>
            <a:r>
              <a:rPr lang="fi-FI" dirty="0">
                <a:solidFill>
                  <a:srgbClr val="FF0000"/>
                </a:solidFill>
              </a:rPr>
              <a:t>- sivuilta on kaikille nähtävillä poissaoloihin puuttumisen malli ja tämä opiskeluhuoltosuunnitelma</a:t>
            </a:r>
          </a:p>
          <a:p>
            <a:pPr marL="285750" indent="-285750">
              <a:buFont typeface="Wingdings" panose="05000000000000000000" pitchFamily="2" charset="2"/>
              <a:buChar char="v"/>
            </a:pPr>
            <a:r>
              <a:rPr lang="fi-FI" dirty="0">
                <a:solidFill>
                  <a:srgbClr val="FF0000"/>
                </a:solidFill>
              </a:rPr>
              <a:t>Turvatiimitoiminta on kiusaamisiin liittyvä toimintamalli</a:t>
            </a:r>
          </a:p>
          <a:p>
            <a:pPr marL="285750" indent="-285750">
              <a:buFont typeface="Wingdings" panose="05000000000000000000" pitchFamily="2" charset="2"/>
              <a:buChar char="v"/>
            </a:pPr>
            <a:r>
              <a:rPr lang="fi-FI" dirty="0">
                <a:solidFill>
                  <a:srgbClr val="FF0000"/>
                </a:solidFill>
              </a:rPr>
              <a:t>lyhyesti keneen voi olla yhteydessä kriisitilanteissa: kaikkiin koulun henkilöihin ja opiskeluhuoltotyöryhmän jäseniin.</a:t>
            </a:r>
          </a:p>
        </p:txBody>
      </p:sp>
    </p:spTree>
    <p:extLst>
      <p:ext uri="{BB962C8B-B14F-4D97-AF65-F5344CB8AC3E}">
        <p14:creationId xmlns:p14="http://schemas.microsoft.com/office/powerpoint/2010/main" val="28688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kokoaa tiedot, seuraa ja arvioi koulujen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1656522"/>
            <a:ext cx="3458193" cy="375437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200" b="1" dirty="0">
                <a:solidFill>
                  <a:srgbClr val="FF0000"/>
                </a:solidFill>
                <a:latin typeface="Calibri" panose="020F0502020204030204" pitchFamily="34" charset="0"/>
                <a:cs typeface="Calibri" panose="020F0502020204030204" pitchFamily="34" charset="0"/>
              </a:rPr>
              <a:t>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Tiedon kerääminen ja käytettävät menetelmät </a:t>
            </a:r>
            <a:endParaRPr lang="fi-FI" sz="1200" dirty="0">
              <a:solidFill>
                <a:srgbClr val="FF0000"/>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Huoltajien kanssa keskustelut, hyvinvointikyselyt kaikille luokka-asteille ja koko henkilökunnalle</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Seuranta on jatkuvaa</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Arviointi  ja saadun tiedon hyödyntäminen</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Valitaan muutama teema ja lähdetään niitä noudattamaan</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Keskeisistä tuloksista tiedottaminen oppilaille, huoltajille ja yhteistyötahoille</a:t>
            </a:r>
          </a:p>
        </p:txBody>
      </p:sp>
    </p:spTree>
    <p:extLst>
      <p:ext uri="{BB962C8B-B14F-4D97-AF65-F5344CB8AC3E}">
        <p14:creationId xmlns:p14="http://schemas.microsoft.com/office/powerpoint/2010/main" val="21587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631767" y="528159"/>
            <a:ext cx="6891251" cy="1128363"/>
          </a:xfrm>
        </p:spPr>
        <p:txBody>
          <a:bodyPr>
            <a:noAutofit/>
          </a:bodyPr>
          <a:lstStyle/>
          <a:p>
            <a:r>
              <a:rPr lang="fi-FI" sz="3200" dirty="0">
                <a:latin typeface="Calibri" panose="020F0502020204030204" pitchFamily="34" charset="0"/>
                <a:cs typeface="Calibri" panose="020F0502020204030204" pitchFamily="34"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2103829"/>
            <a:ext cx="3458193" cy="370676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a:t>
            </a:r>
            <a:r>
              <a:rPr lang="fi-FI" sz="1400" dirty="0" err="1"/>
              <a:t>sosiaali</a:t>
            </a:r>
            <a:r>
              <a:rPr lang="fi-FI" sz="1400" dirty="0"/>
              <a:t>- ja terveystoimen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a:t>
            </a:r>
            <a:r>
              <a:rPr lang="fi-FI" sz="1400" dirty="0" err="1"/>
              <a:t>sosiaali</a:t>
            </a:r>
            <a:r>
              <a:rPr lang="fi-FI" sz="1400" dirty="0"/>
              <a:t>- ja terveystoimen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LISÄTIETOJA</a:t>
            </a:r>
          </a:p>
        </p:txBody>
      </p:sp>
      <p:sp>
        <p:nvSpPr>
          <p:cNvPr id="3" name="Sisällön paikkamerkki 2"/>
          <p:cNvSpPr>
            <a:spLocks noGrp="1"/>
          </p:cNvSpPr>
          <p:nvPr>
            <p:ph sz="quarter" idx="10"/>
          </p:nvPr>
        </p:nvSpPr>
        <p:spPr>
          <a:xfrm flipH="1">
            <a:off x="1264355" y="2050165"/>
            <a:ext cx="7633742" cy="2589569"/>
          </a:xfrm>
        </p:spPr>
        <p:style>
          <a:lnRef idx="2">
            <a:schemeClr val="dk1"/>
          </a:lnRef>
          <a:fillRef idx="1">
            <a:schemeClr val="lt1"/>
          </a:fillRef>
          <a:effectRef idx="0">
            <a:schemeClr val="dk1"/>
          </a:effectRef>
          <a:fontRef idx="minor">
            <a:schemeClr val="dk1"/>
          </a:fontRef>
        </p:style>
        <p:txBody>
          <a:bodyPr/>
          <a:lstStyle/>
          <a:p>
            <a:r>
              <a:rPr lang="fi-FI" sz="1600" b="1" dirty="0">
                <a:solidFill>
                  <a:schemeClr val="tx1"/>
                </a:solidFill>
                <a:hlinkClick r:id="rId2">
                  <a:extLst>
                    <a:ext uri="{A12FA001-AC4F-418D-AE19-62706E023703}">
                      <ahyp:hlinkClr xmlns:ahyp="http://schemas.microsoft.com/office/drawing/2018/hyperlinkcolor" val="tx"/>
                    </a:ext>
                  </a:extLst>
                </a:hlinkClick>
              </a:rPr>
              <a:t>OPETUKSEN JÄRJESTÄJÄN OPISKELUHUOLTOSUUNITELMA: </a:t>
            </a:r>
            <a:r>
              <a:rPr lang="fi-FI" sz="1600" dirty="0">
                <a:solidFill>
                  <a:schemeClr val="accent5"/>
                </a:solidFill>
                <a:hlinkClick r:id="rId2">
                  <a:extLst>
                    <a:ext uri="{A12FA001-AC4F-418D-AE19-62706E023703}">
                      <ahyp:hlinkClr xmlns:ahyp="http://schemas.microsoft.com/office/drawing/2018/hyperlinkcolor" val="tx"/>
                    </a:ext>
                  </a:extLst>
                </a:hlinkClick>
              </a:rPr>
              <a:t>https://www.kotka.fi/wp-content/uploads/2023/07/Opetuksen-jarjestajan-opiskeluhuoltosuunitelma.pdf </a:t>
            </a:r>
          </a:p>
          <a:p>
            <a:r>
              <a:rPr lang="fi-FI" sz="1600" dirty="0">
                <a:solidFill>
                  <a:schemeClr val="accent5"/>
                </a:solidFill>
                <a:hlinkClick r:id="rId2">
                  <a:extLst>
                    <a:ext uri="{A12FA001-AC4F-418D-AE19-62706E023703}">
                      <ahyp:hlinkClr xmlns:ahyp="http://schemas.microsoft.com/office/drawing/2018/hyperlinkcolor" val="tx"/>
                    </a:ext>
                  </a:extLst>
                </a:hlinkClick>
              </a:rPr>
              <a:t> </a:t>
            </a:r>
            <a:r>
              <a:rPr lang="fi-FI" sz="1600" b="1" dirty="0">
                <a:solidFill>
                  <a:schemeClr val="tx1"/>
                </a:solidFill>
              </a:rPr>
              <a:t>Koulu- ja opiskeluterveydenhuolto: </a:t>
            </a:r>
            <a:r>
              <a:rPr lang="fi-FI" sz="1600" dirty="0">
                <a:solidFill>
                  <a:schemeClr val="tx1"/>
                </a:solidFill>
                <a:hlinkClick r:id="rId3"/>
              </a:rPr>
              <a:t>https://kymenhva.fi/lapset-nuoret-ja-perheet/nuoren-kasvu-ja-kehitys/nuoren-terveys/</a:t>
            </a:r>
            <a:r>
              <a:rPr lang="fi-FI" sz="1600" dirty="0">
                <a:solidFill>
                  <a:schemeClr val="tx1"/>
                </a:solidFill>
              </a:rPr>
              <a:t> </a:t>
            </a:r>
          </a:p>
          <a:p>
            <a:r>
              <a:rPr lang="fi-FI" sz="1600" b="1" dirty="0">
                <a:solidFill>
                  <a:schemeClr val="tx1"/>
                </a:solidFill>
              </a:rPr>
              <a:t>Opiskeluhuollon kuraattori- ja psykologipalvelut: </a:t>
            </a:r>
            <a:r>
              <a:rPr lang="fi-FI" sz="1600" dirty="0">
                <a:solidFill>
                  <a:schemeClr val="tx1"/>
                </a:solidFill>
                <a:hlinkClick r:id="rId4"/>
              </a:rPr>
              <a:t>https://kymenhva.fi/lapset-nuoret-ja-perheet/lapsen-nuoren-ja-perheen-hyvinvointi-ja-tuki/oppilaan-ja-opiskelijan-tuki/</a:t>
            </a:r>
            <a:r>
              <a:rPr lang="fi-FI" sz="1600" dirty="0">
                <a:solidFill>
                  <a:schemeClr val="tx1"/>
                </a:solidFill>
              </a:rPr>
              <a:t> </a:t>
            </a:r>
          </a:p>
          <a:p>
            <a:r>
              <a:rPr lang="fi-FI" sz="1600" b="1" dirty="0">
                <a:solidFill>
                  <a:schemeClr val="tx1"/>
                </a:solidFill>
              </a:rPr>
              <a:t>Oppilas- ja opiskelijahuoltolaki (1287/2013): </a:t>
            </a:r>
            <a:r>
              <a:rPr lang="fi-FI" sz="1600" dirty="0">
                <a:solidFill>
                  <a:schemeClr val="tx1"/>
                </a:solidFill>
                <a:hlinkClick r:id="rId5"/>
              </a:rPr>
              <a:t>www.finlex.fi</a:t>
            </a:r>
            <a:r>
              <a:rPr lang="fi-FI" sz="1600" dirty="0">
                <a:solidFill>
                  <a:schemeClr val="tx1"/>
                </a:solidFill>
              </a:rPr>
              <a:t> </a:t>
            </a:r>
          </a:p>
          <a:p>
            <a:endParaRPr lang="fi-FI" sz="1200" dirty="0">
              <a:solidFill>
                <a:schemeClr val="tx1"/>
              </a:solidFill>
            </a:endParaRPr>
          </a:p>
        </p:txBody>
      </p:sp>
    </p:spTree>
    <p:extLst>
      <p:ext uri="{BB962C8B-B14F-4D97-AF65-F5344CB8AC3E}">
        <p14:creationId xmlns:p14="http://schemas.microsoft.com/office/powerpoint/2010/main" val="39926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17">
            <a:extLst>
              <a:ext uri="{FF2B5EF4-FFF2-40B4-BE49-F238E27FC236}">
                <a16:creationId xmlns:a16="http://schemas.microsoft.com/office/drawing/2014/main" id="{AE9BF857-16BF-C103-70CD-10DFDFE0B3FC}"/>
              </a:ext>
            </a:extLst>
          </p:cNvPr>
          <p:cNvSpPr txBox="1">
            <a:spLocks noChangeArrowheads="1"/>
          </p:cNvSpPr>
          <p:nvPr/>
        </p:nvSpPr>
        <p:spPr bwMode="auto">
          <a:xfrm>
            <a:off x="3562385" y="328120"/>
            <a:ext cx="1892300" cy="419100"/>
          </a:xfrm>
          <a:prstGeom prst="rect">
            <a:avLst/>
          </a:prstGeom>
          <a:solidFill>
            <a:schemeClr val="accent1"/>
          </a:soli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VUOSIKELLO</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Kaaviokuva 8">
            <a:extLst>
              <a:ext uri="{FF2B5EF4-FFF2-40B4-BE49-F238E27FC236}">
                <a16:creationId xmlns:a16="http://schemas.microsoft.com/office/drawing/2014/main" id="{BF359CFE-4E97-E844-8A2A-FB48517A4A95}"/>
              </a:ext>
            </a:extLst>
          </p:cNvPr>
          <p:cNvGraphicFramePr/>
          <p:nvPr>
            <p:extLst>
              <p:ext uri="{D42A27DB-BD31-4B8C-83A1-F6EECF244321}">
                <p14:modId xmlns:p14="http://schemas.microsoft.com/office/powerpoint/2010/main" val="2482557956"/>
              </p:ext>
            </p:extLst>
          </p:nvPr>
        </p:nvGraphicFramePr>
        <p:xfrm>
          <a:off x="1693333" y="1188403"/>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yöristetty suorakulmio 18">
            <a:extLst>
              <a:ext uri="{FF2B5EF4-FFF2-40B4-BE49-F238E27FC236}">
                <a16:creationId xmlns:a16="http://schemas.microsoft.com/office/drawing/2014/main" id="{B800AE25-B51D-4211-1A6F-D99C171F1043}"/>
              </a:ext>
            </a:extLst>
          </p:cNvPr>
          <p:cNvSpPr>
            <a:spLocks noChangeArrowheads="1"/>
          </p:cNvSpPr>
          <p:nvPr/>
        </p:nvSpPr>
        <p:spPr bwMode="auto">
          <a:xfrm>
            <a:off x="200449" y="1732721"/>
            <a:ext cx="2226661" cy="2933948"/>
          </a:xfrm>
          <a:prstGeom prst="roundRect">
            <a:avLst>
              <a:gd name="adj" fmla="val 16667"/>
            </a:avLst>
          </a:prstGeom>
          <a:solidFill>
            <a:schemeClr val="accent2">
              <a:lumMod val="60000"/>
              <a:lumOff val="40000"/>
            </a:schemeClr>
          </a:solidFill>
          <a:ln w="3810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SYYSLUKUKAUDELLA TAPAHTUU:</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Oppilaskunnan aktiivinen toiminta.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err="1">
                <a:latin typeface="Arial" panose="020B0604020202020204" pitchFamily="34" charset="0"/>
                <a:cs typeface="Arial" panose="020B0604020202020204" pitchFamily="34" charset="0"/>
              </a:rPr>
              <a:t>Be</a:t>
            </a:r>
            <a:r>
              <a:rPr lang="fi-FI" altLang="fi-FI" sz="1100" dirty="0">
                <a:latin typeface="Arial" panose="020B0604020202020204" pitchFamily="34" charset="0"/>
                <a:cs typeface="Arial" panose="020B0604020202020204" pitchFamily="34" charset="0"/>
              </a:rPr>
              <a:t> </a:t>
            </a:r>
            <a:r>
              <a:rPr lang="fi-FI" altLang="fi-FI" sz="1100" dirty="0" err="1">
                <a:latin typeface="Arial" panose="020B0604020202020204" pitchFamily="34" charset="0"/>
                <a:cs typeface="Arial" panose="020B0604020202020204" pitchFamily="34" charset="0"/>
              </a:rPr>
              <a:t>active</a:t>
            </a:r>
            <a:r>
              <a:rPr lang="fi-FI" altLang="fi-FI" sz="1100" dirty="0">
                <a:latin typeface="Arial" panose="020B0604020202020204" pitchFamily="34" charset="0"/>
                <a:cs typeface="Arial" panose="020B0604020202020204" pitchFamily="34" charset="0"/>
              </a:rPr>
              <a:t> </a:t>
            </a:r>
            <a:r>
              <a:rPr lang="fi-FI" altLang="fi-FI" sz="1100" dirty="0" err="1">
                <a:latin typeface="Arial" panose="020B0604020202020204" pitchFamily="34" charset="0"/>
                <a:cs typeface="Arial" panose="020B0604020202020204" pitchFamily="34" charset="0"/>
              </a:rPr>
              <a:t>school</a:t>
            </a:r>
            <a:r>
              <a:rPr lang="fi-FI" altLang="fi-FI" sz="1100" dirty="0">
                <a:latin typeface="Arial" panose="020B0604020202020204" pitchFamily="34" charset="0"/>
                <a:cs typeface="Arial" panose="020B0604020202020204" pitchFamily="34" charset="0"/>
              </a:rPr>
              <a:t> </a:t>
            </a:r>
            <a:r>
              <a:rPr lang="fi-FI" altLang="fi-FI" sz="1100" dirty="0" err="1">
                <a:latin typeface="Arial" panose="020B0604020202020204" pitchFamily="34" charset="0"/>
                <a:cs typeface="Arial" panose="020B0604020202020204" pitchFamily="34" charset="0"/>
              </a:rPr>
              <a:t>week</a:t>
            </a: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UNICEF-kävely</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Yleisurheilukilpailut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opiskeluhuoltopalaverit</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Kaveri ja tunnetaidot esiopetuksessa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Esikoulun ja koulun henkilökunnan yhteinen suunnittelu 16.11</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1" name="Pyöristetty suorakulmio 19">
            <a:extLst>
              <a:ext uri="{FF2B5EF4-FFF2-40B4-BE49-F238E27FC236}">
                <a16:creationId xmlns:a16="http://schemas.microsoft.com/office/drawing/2014/main" id="{0D999294-D02C-D350-29F9-C936F371118F}"/>
              </a:ext>
            </a:extLst>
          </p:cNvPr>
          <p:cNvSpPr>
            <a:spLocks noChangeArrowheads="1"/>
          </p:cNvSpPr>
          <p:nvPr/>
        </p:nvSpPr>
        <p:spPr bwMode="auto">
          <a:xfrm>
            <a:off x="6337336" y="1732720"/>
            <a:ext cx="2226661" cy="2933948"/>
          </a:xfrm>
          <a:prstGeom prst="roundRect">
            <a:avLst>
              <a:gd name="adj" fmla="val 16667"/>
            </a:avLst>
          </a:prstGeom>
          <a:solidFill>
            <a:schemeClr val="accent1">
              <a:lumMod val="40000"/>
              <a:lumOff val="60000"/>
            </a:schemeClr>
          </a:solidFill>
          <a:ln w="28575">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KEVÄTLUKUKAUDELLA TAPAHTUU:</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Ystävänpäiväviikko</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liikuntapäivä</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kulttuuriviikko</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vapputapahtuma</a:t>
            </a: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Kevätjuhla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opiskeluhuoltopalaverit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turvataidot esiopetuksessa</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2" name="Pyöristetty suorakulmio 21">
            <a:extLst>
              <a:ext uri="{FF2B5EF4-FFF2-40B4-BE49-F238E27FC236}">
                <a16:creationId xmlns:a16="http://schemas.microsoft.com/office/drawing/2014/main" id="{06FC7552-26C0-E66E-2392-D0F0BD0352B9}"/>
              </a:ext>
            </a:extLst>
          </p:cNvPr>
          <p:cNvSpPr>
            <a:spLocks noChangeArrowheads="1"/>
          </p:cNvSpPr>
          <p:nvPr/>
        </p:nvSpPr>
        <p:spPr bwMode="auto">
          <a:xfrm>
            <a:off x="1450975" y="4944533"/>
            <a:ext cx="6242050" cy="725064"/>
          </a:xfrm>
          <a:prstGeom prst="roundRect">
            <a:avLst>
              <a:gd name="adj" fmla="val 16667"/>
            </a:avLst>
          </a:prstGeom>
          <a:solidFill>
            <a:schemeClr val="accent1"/>
          </a:solidFill>
          <a:ln w="1905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SÄÄNNÖLLISET TOIMINNOT/PALVELUT:</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alkuluokkatoiminta</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FC49127F-8665-3B8B-1259-97979F49E2EF}"/>
              </a:ext>
            </a:extLst>
          </p:cNvPr>
          <p:cNvSpPr>
            <a:spLocks noChangeArrowheads="1"/>
          </p:cNvSpPr>
          <p:nvPr/>
        </p:nvSpPr>
        <p:spPr bwMode="auto">
          <a:xfrm>
            <a:off x="0" y="-733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5" name="Tekstiruutu 14">
            <a:extLst>
              <a:ext uri="{FF2B5EF4-FFF2-40B4-BE49-F238E27FC236}">
                <a16:creationId xmlns:a16="http://schemas.microsoft.com/office/drawing/2014/main" id="{2D27182E-06BB-969D-4AFA-E596BD14BF72}"/>
              </a:ext>
            </a:extLst>
          </p:cNvPr>
          <p:cNvSpPr txBox="1"/>
          <p:nvPr/>
        </p:nvSpPr>
        <p:spPr>
          <a:xfrm>
            <a:off x="0" y="763996"/>
            <a:ext cx="4572000" cy="276999"/>
          </a:xfrm>
          <a:prstGeom prst="rect">
            <a:avLst/>
          </a:prstGeom>
          <a:noFill/>
        </p:spPr>
        <p:txBody>
          <a:bodyPr wrap="square">
            <a:spAutoFit/>
          </a:bodyPr>
          <a:lstStyle/>
          <a:p>
            <a:endParaRPr lang="fi-FI"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670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a:t>syksy 2023</a:t>
            </a:r>
            <a:endParaRPr lang="fi-FI" sz="1200" dirty="0"/>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806236" y="1470670"/>
            <a:ext cx="6899662" cy="4313598"/>
          </a:xfrm>
        </p:spPr>
        <p:txBody>
          <a:bodyPr/>
          <a:lstStyle/>
          <a:p>
            <a:r>
              <a:rPr lang="fi-FI" sz="1800" dirty="0">
                <a:latin typeface="Calibri" panose="020F0502020204030204" pitchFamily="34" charset="0"/>
                <a:cs typeface="Calibri" panose="020F0502020204030204" pitchFamily="34" charset="0"/>
              </a:rPr>
              <a:t>1. Opiskeluhuolto koulussa</a:t>
            </a:r>
          </a:p>
          <a:p>
            <a:r>
              <a:rPr lang="fi-FI" sz="1800" dirty="0">
                <a:latin typeface="Calibri" panose="020F0502020204030204" pitchFamily="34" charset="0"/>
                <a:cs typeface="Calibri" panose="020F0502020204030204" pitchFamily="34" charset="0"/>
              </a:rPr>
              <a:t>2. Yhteisöllinen opiskeluhuolto</a:t>
            </a:r>
          </a:p>
          <a:p>
            <a:r>
              <a:rPr lang="fi-FI" sz="1800" dirty="0">
                <a:latin typeface="Calibri" panose="020F0502020204030204" pitchFamily="34" charset="0"/>
                <a:cs typeface="Calibri" panose="020F0502020204030204" pitchFamily="34" charset="0"/>
              </a:rPr>
              <a:t>3. Yksilökohtainen opiskeluhuolto</a:t>
            </a:r>
          </a:p>
          <a:p>
            <a:r>
              <a:rPr lang="fi-FI" sz="1800" dirty="0">
                <a:latin typeface="Calibri" panose="020F0502020204030204" pitchFamily="34" charset="0"/>
                <a:cs typeface="Calibri" panose="020F0502020204030204" pitchFamily="34" charset="0"/>
              </a:rPr>
              <a:t>4. Yhteistyön järjestäminen oppilaiden ja heidän perheidensä sekä koulussa työskentelevien ja muiden oppilaiden hyvinvointia tukevien tahojen kanssa </a:t>
            </a:r>
          </a:p>
          <a:p>
            <a:r>
              <a:rPr lang="fi-FI" sz="1800" dirty="0">
                <a:latin typeface="Calibri" panose="020F0502020204030204" pitchFamily="34" charset="0"/>
                <a:cs typeface="Calibri" panose="020F0502020204030204" pitchFamily="34" charset="0"/>
              </a:rPr>
              <a:t>5. Kiusaamisen, häirinnän, väkivallan, rikosten ja rikollisten tekojen ennaltaehkäisy ja puuttuminen </a:t>
            </a:r>
            <a:r>
              <a:rPr lang="fi-FI" sz="1800">
                <a:latin typeface="Calibri" panose="020F0502020204030204" pitchFamily="34" charset="0"/>
                <a:cs typeface="Calibri" panose="020F0502020204030204" pitchFamily="34" charset="0"/>
              </a:rPr>
              <a:t>sekä kriisisuunnitelma</a:t>
            </a:r>
            <a:endParaRPr lang="fi-FI" sz="1800" dirty="0">
              <a:latin typeface="Calibri" panose="020F0502020204030204" pitchFamily="34" charset="0"/>
              <a:cs typeface="Calibri" panose="020F0502020204030204" pitchFamily="34" charset="0"/>
            </a:endParaRPr>
          </a:p>
          <a:p>
            <a:r>
              <a:rPr lang="fi-FI" sz="1800" dirty="0">
                <a:latin typeface="Calibri" panose="020F0502020204030204" pitchFamily="34" charset="0"/>
                <a:cs typeface="Calibri" panose="020F0502020204030204" pitchFamily="34" charset="0"/>
              </a:rPr>
              <a:t>6. Opiskeluhuoltosuunnitelman toteuttaminen, seuraaminen ja arviointi</a:t>
            </a:r>
          </a:p>
          <a:p>
            <a:r>
              <a:rPr lang="fi-FI" sz="1800" dirty="0">
                <a:latin typeface="Calibri" panose="020F0502020204030204" pitchFamily="34" charset="0"/>
                <a:cs typeface="Calibri" panose="020F0502020204030204" pitchFamily="34" charset="0"/>
              </a:rPr>
              <a:t>Liite 1 opetuksen järjestäjän opiskeluhuoltosuunnitelma</a:t>
            </a:r>
          </a:p>
          <a:p>
            <a:r>
              <a:rPr lang="fi-FI" sz="1800" dirty="0">
                <a:latin typeface="Calibri" panose="020F0502020204030204" pitchFamily="34" charset="0"/>
                <a:cs typeface="Calibri" panose="020F0502020204030204" pitchFamily="34" charset="0"/>
              </a:rPr>
              <a:t>Liite 2 opiskeluhuollon vuosikello</a:t>
            </a:r>
          </a:p>
          <a:p>
            <a:r>
              <a:rPr lang="fi-FI" sz="1800" dirty="0">
                <a:latin typeface="Calibri" panose="020F0502020204030204" pitchFamily="34" charset="0"/>
                <a:cs typeface="Calibri" panose="020F0502020204030204" pitchFamily="34" charset="0"/>
              </a:rPr>
              <a:t>     </a:t>
            </a:r>
          </a:p>
          <a:p>
            <a:r>
              <a:rPr lang="fi-FI" sz="1800" dirty="0">
                <a:latin typeface="Calibri" panose="020F0502020204030204" pitchFamily="34" charset="0"/>
                <a:cs typeface="Calibri" panose="020F0502020204030204" pitchFamily="34" charset="0"/>
              </a:rPr>
              <a:t>   </a:t>
            </a: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1OPiskeluHUOLTO koulussa</a:t>
            </a:r>
          </a:p>
        </p:txBody>
      </p:sp>
      <p:sp>
        <p:nvSpPr>
          <p:cNvPr id="5" name="Sisällön paikkamerkki 4"/>
          <p:cNvSpPr>
            <a:spLocks noGrp="1"/>
          </p:cNvSpPr>
          <p:nvPr>
            <p:ph sz="quarter" idx="10"/>
          </p:nvPr>
        </p:nvSpPr>
        <p:spPr>
          <a:xfrm flipH="1">
            <a:off x="806236" y="1484244"/>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ja lapsen hyvän oppimisen, hyvän psyykkisen ja fyysisen terveyden sekä sosiaalisen hyvinvoinnin edistämistä ja ylläpitämistä koulu ja esiopetusyhteisössä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 ja esiopetusyhteisöä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ja lapsella on oikeus yksilökohtaiseen opiskeluhuoltoon, johon kuuluu terveydenhoitajan, kuraattorin ja psykologin palvelut</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Perusopetukseen valmistavassa opetuksessa noudatetaan perusopetuksen opiskeluhuoltosuunnitelmaa. Erityistä huomiota on </a:t>
            </a:r>
            <a:r>
              <a:rPr lang="fi-FI" sz="1200">
                <a:latin typeface="Calibri" panose="020F0502020204030204" pitchFamily="34" charset="0"/>
                <a:cs typeface="Calibri" panose="020F0502020204030204" pitchFamily="34" charset="0"/>
              </a:rPr>
              <a:t>kiinnitettävä tulkitsemispalveluihin</a:t>
            </a:r>
            <a:endParaRPr lang="fi-FI" sz="1200" dirty="0">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420357" y="1484244"/>
            <a:ext cx="3453843" cy="4416900"/>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KOULU </a:t>
            </a:r>
          </a:p>
          <a:p>
            <a:r>
              <a:rPr lang="fi-FI" sz="1200" dirty="0"/>
              <a:t>* Kyminkartanon koulu on tavallinen suomalainen peruskoulu, jossa opiskelevat lähialueen 1. - 5. luokan oppilaat. Koulu sijaitsee hyvin oppilasalueensa keskellä ja ihanteellisesti Äijänvuoren ulkoilumaaston laidalla; metsäluonto alkaa heti koulun aidan takana ja hiihtoladuille, suunnistusreiteille ja metsämaastoon on matkaa vain kymmenisen metriä.</a:t>
            </a:r>
          </a:p>
          <a:p>
            <a:pPr marL="171450" indent="-171450">
              <a:buFont typeface="Arial" panose="020B0604020202020204" pitchFamily="34" charset="0"/>
              <a:buChar char="•"/>
            </a:pPr>
            <a:r>
              <a:rPr lang="fi-FI" sz="1200" dirty="0">
                <a:latin typeface="Calibri" panose="020F0502020204030204" pitchFamily="34" charset="0"/>
                <a:cs typeface="Calibri" panose="020F0502020204030204" pitchFamily="34" charset="0"/>
              </a:rPr>
              <a:t>Kyminkartanon koulussa on lukuvuonna 2023-2024 yhteensä 203 oppilasta ja esikoulussa on 41 lasta. Tehostetun tuen oppilaita koulun puolella on viidesosa ja erityisentuen oppilaita on n 6%. Opetushenkilökuntaa koulun puolella on yhteensä 21 ja esikoulun puolella on 8. Koululla on 1 kiinteistönhoitaja 2 laitossiivoojaa ja 2 keittäjää. Koulusihteeri, terveydenhoitaja ja opiskeluhuollon kuraattori</a:t>
            </a:r>
          </a:p>
          <a:p>
            <a:pPr marL="171450" indent="-171450">
              <a:buFont typeface="Arial" panose="020B0604020202020204" pitchFamily="34" charset="0"/>
              <a:buChar char="•"/>
            </a:pPr>
            <a:r>
              <a:rPr lang="fi-FI" sz="1200" dirty="0">
                <a:latin typeface="Calibri" panose="020F0502020204030204" pitchFamily="34" charset="0"/>
                <a:cs typeface="Calibri" panose="020F0502020204030204" pitchFamily="34" charset="0"/>
              </a:rPr>
              <a:t>Opiskeluhuollon resurssit ovat riittävät , jos ja kun annetut resurssit pitävät paikkansa.</a:t>
            </a:r>
          </a:p>
          <a:p>
            <a:endParaRPr lang="fi-FI" sz="1600" dirty="0">
              <a:solidFill>
                <a:srgbClr val="FF00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fi-FI" sz="16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p>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748667668"/>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1558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Opetusjärjestelyihin (pedagogiset asiakirjat) liittyvään moniammatilliseen käsittelyyn voi osallistua myös </a:t>
            </a:r>
            <a:r>
              <a:rPr kumimoji="0" lang="fi-FI" sz="10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Calibri" panose="020F0502020204030204" pitchFamily="34" charset="0"/>
              </a:rPr>
              <a:t>opiskeluhuollon</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palveluiden ammattilaisia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(Perusopetuslaki 16§ ja 17§)</a:t>
            </a:r>
          </a:p>
        </p:txBody>
      </p:sp>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1419413036"/>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kouluyhteisöä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esiopetuksen ja koulun kaikkien jäsenten mukaan lukien oppilaat ja vanhemmat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KOULU </a:t>
            </a: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Tänä lukuvuonna meidän yhteisöllisen opiskeluhuollon tavoitteena on:</a:t>
            </a:r>
          </a:p>
          <a:p>
            <a:r>
              <a:rPr lang="fi-FI" sz="1400" dirty="0">
                <a:solidFill>
                  <a:schemeClr val="bg1"/>
                </a:solidFill>
              </a:rPr>
              <a:t>1. Kaikille kouluille yhteinen, opetuksen järjestäjän asettama tavoite: Hyvinvoiva kouluyhteisö 2023-2025</a:t>
            </a:r>
          </a:p>
          <a:p>
            <a:r>
              <a:rPr lang="fi-FI" sz="1400" dirty="0">
                <a:solidFill>
                  <a:schemeClr val="bg1"/>
                </a:solidFill>
              </a:rPr>
              <a:t>2. Yhteistyö esikoulun ja koulun välillä</a:t>
            </a:r>
          </a:p>
          <a:p>
            <a:r>
              <a:rPr lang="fi-FI" sz="1400" dirty="0">
                <a:solidFill>
                  <a:schemeClr val="bg1"/>
                </a:solidFill>
              </a:rPr>
              <a:t>3. Ennaltaehkäistä kiusaamista</a:t>
            </a:r>
          </a:p>
          <a:p>
            <a:r>
              <a:rPr lang="fi-FI" sz="1400" dirty="0">
                <a:solidFill>
                  <a:schemeClr val="bg1"/>
                </a:solidFill>
              </a:rPr>
              <a:t>4 Oppilaiden osallisuuden lisääminen</a:t>
            </a:r>
          </a:p>
          <a:p>
            <a:r>
              <a:rPr lang="fi-FI" sz="1400" dirty="0">
                <a:solidFill>
                  <a:schemeClr val="bg1"/>
                </a:solidFill>
              </a:rPr>
              <a:t>Tarkempi vuosikello löytyy suunnitelman lopusta</a:t>
            </a:r>
          </a:p>
          <a:p>
            <a:endParaRPr lang="fi-FI" sz="1400" dirty="0">
              <a:solidFill>
                <a:srgbClr val="FF0000"/>
              </a:solidFill>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3599215177"/>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173581" y="2017533"/>
            <a:ext cx="3315190" cy="45661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KOULU </a:t>
            </a:r>
            <a:endParaRPr lang="fi-FI" sz="1400" dirty="0">
              <a:solidFill>
                <a:srgbClr val="FF0000"/>
              </a:solidFill>
              <a:latin typeface="Calibri" panose="020F0502020204030204" pitchFamily="34" charset="0"/>
              <a:cs typeface="Calibri" panose="020F0502020204030204" pitchFamily="34" charset="0"/>
            </a:endParaRPr>
          </a:p>
          <a:p>
            <a:pPr marL="171450" indent="-171450">
              <a:buFontTx/>
              <a:buChar char="-"/>
            </a:pPr>
            <a:r>
              <a:rPr lang="fi-FI" sz="1200" dirty="0">
                <a:solidFill>
                  <a:schemeClr val="bg1"/>
                </a:solidFill>
              </a:rPr>
              <a:t>Yhteisöllinen opiskeluhuoltoryhmä kokoontuu    7 kertaa/ lukuvuosi </a:t>
            </a:r>
          </a:p>
          <a:p>
            <a:r>
              <a:rPr lang="fi-FI" sz="1200" dirty="0">
                <a:solidFill>
                  <a:schemeClr val="bg1"/>
                </a:solidFill>
              </a:rPr>
              <a:t>-   Rehtori on koollekutsuja  ja sopii henkilöiden kanssa päivämäärät            </a:t>
            </a:r>
          </a:p>
          <a:p>
            <a:pPr marL="171450" indent="-171450">
              <a:buFontTx/>
              <a:buChar char="-"/>
            </a:pPr>
            <a:r>
              <a:rPr lang="fi-FI" sz="1200" dirty="0">
                <a:solidFill>
                  <a:schemeClr val="bg1"/>
                </a:solidFill>
              </a:rPr>
              <a:t>Yhteistyö esiopetuksen ja koulun ulkopuolisten lasten ja nuorten hyvinvointia edistävien tahojen kanssa yhteisöllisen opiskeluhuollon kehittämisessä: Listataan lyhyesti keskeiset yhteistyötahot, joiden kanssa toimitaan</a:t>
            </a:r>
          </a:p>
          <a:p>
            <a:pPr marL="171450" indent="-171450">
              <a:buFontTx/>
              <a:buChar char="-"/>
            </a:pPr>
            <a:r>
              <a:rPr lang="fi-FI" sz="1200" dirty="0">
                <a:solidFill>
                  <a:schemeClr val="bg1"/>
                </a:solidFill>
              </a:rPr>
              <a:t>Luontokoulu, kirjasto Kulttuuripolun tapahtumat, kymisinfonietta, seurakunta, poliisi</a:t>
            </a:r>
          </a:p>
          <a:p>
            <a:r>
              <a:rPr lang="fi-FI" sz="1200" dirty="0"/>
              <a:t>	</a:t>
            </a:r>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opiskeluhuoltoryhmän kokoonpanosta. Koulun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oppilaille annettavia kouluterveydenhuollon palveluja,  opiskeluhuollon kuraattori-ja psykologipalveluja sekä monialaista yksilökohtaista opiskeluhuoltoa, johon kuuluu yksittäisen oppilaan asiassa koottava monialainen asiantuntijaryhmä. Opiskeluhuollon palvelut järjestää hyvinvointialue.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oppilaiden kanssa työskentelevät ovat vastuussa tuen tarpeen tunnistamisessa</a:t>
            </a:r>
          </a:p>
        </p:txBody>
      </p:sp>
      <p:graphicFrame>
        <p:nvGraphicFramePr>
          <p:cNvPr id="7" name="Kaaviokuva 6"/>
          <p:cNvGraphicFramePr/>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519814" y="3811152"/>
            <a:ext cx="216700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3" name="Tekstiruutu 2">
            <a:extLst>
              <a:ext uri="{FF2B5EF4-FFF2-40B4-BE49-F238E27FC236}">
                <a16:creationId xmlns:a16="http://schemas.microsoft.com/office/drawing/2014/main" id="{5FE22377-BD6D-95D8-627E-D9CABC78F718}"/>
              </a:ext>
            </a:extLst>
          </p:cNvPr>
          <p:cNvSpPr txBox="1"/>
          <p:nvPr/>
        </p:nvSpPr>
        <p:spPr>
          <a:xfrm>
            <a:off x="180622" y="483567"/>
            <a:ext cx="7484533" cy="584775"/>
          </a:xfrm>
          <a:prstGeom prst="rect">
            <a:avLst/>
          </a:prstGeom>
          <a:noFill/>
        </p:spPr>
        <p:txBody>
          <a:bodyPr wrap="square" rtlCol="0">
            <a:spAutoFit/>
          </a:bodyPr>
          <a:lstStyle/>
          <a:p>
            <a:r>
              <a:rPr kumimoji="0" lang="fi-FI" sz="3200" b="0" i="0" u="none" strike="noStrike" kern="1200" cap="all" spc="20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3 YKSILÖKOHTAINEN OPISKELUHUOLTO</a:t>
            </a:r>
            <a:endParaRPr lang="fi-FI" dirty="0">
              <a:solidFill>
                <a:schemeClr val="accent1"/>
              </a:solidFill>
            </a:endParaRP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 :  </a:t>
            </a:r>
            <a:r>
              <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rPr>
              <a:t> Arja Lainio</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0406526535</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tiistaisin ja perjantaisin</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371956" y="1761523"/>
            <a:ext cx="2676698"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oppilaille koulunkäyntiin, erilaisiin elämäntilanteisiin, vapaa-aikaan ja ihmissuhteisiin liittyvissä asioissa sekä tekee yhteistyötä huoltajien, koulun henkilökunnan ja yhteistyötahojen kanssa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oppilaan tuen tarvetta, antaa ohjausta ja neuvontaa oppilaalle ja huoltajalle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Oppilaalla on mahdollisuus hakeutua kuraattorille itse, huoltajan tai henkilökunnan ohjaamana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 </a:t>
            </a:r>
            <a:r>
              <a:rPr lang="fi-FI" sz="900" dirty="0">
                <a:solidFill>
                  <a:srgbClr val="FF0000"/>
                </a:solidFill>
                <a:latin typeface="Calibri" panose="020F0502020204030204"/>
              </a:rPr>
              <a:t>Anne Närhi</a:t>
            </a:r>
            <a:endPar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0406472856</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err="1">
                <a:ln>
                  <a:noFill/>
                </a:ln>
                <a:solidFill>
                  <a:schemeClr val="tx1"/>
                </a:solidFill>
                <a:effectLst/>
                <a:uLnTx/>
                <a:uFillTx/>
                <a:latin typeface="Calibri" panose="020F0502020204030204"/>
                <a:ea typeface="+mn-ea"/>
                <a:cs typeface="+mn-cs"/>
              </a:rPr>
              <a:t>Paikalla:Tiistaisin</a:t>
            </a: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 ja joka toisen viikon torstaisin</a:t>
            </a:r>
          </a:p>
        </p:txBody>
      </p:sp>
      <p:sp>
        <p:nvSpPr>
          <p:cNvPr id="12" name="Tekstiruutu 11"/>
          <p:cNvSpPr txBox="1"/>
          <p:nvPr/>
        </p:nvSpPr>
        <p:spPr>
          <a:xfrm>
            <a:off x="241773" y="3874925"/>
            <a:ext cx="2576946"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lapsia, nuoria ja heidän perheitään kehitykseen, psyykkiseen terveyteen ja hyvinvointiin liittyvissä asioissa neuvonnan, ohjauksen ja 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Osallistuu oppimisen tuen suunnitteluun ja tarvittaessa arvioi oppilaan kehityksessä, koulunkäynnissä tai oppimisessa esiin tulevia pulmia</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Psykologi: Palvelua ei ole tällä hetkellä tarjolla.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i-FI" sz="900" dirty="0">
              <a:solidFill>
                <a:schemeClr val="tx1"/>
              </a:solidFill>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Oppilaitoksen henkilökunnalla on mahdollisuus tarvittaessa keskustella konsultoivan psykologin kanssa  </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371956" y="3899303"/>
            <a:ext cx="267669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oppilaan </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asiassa</a:t>
            </a: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oppilaan/ja huoltajan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2324868454"/>
              </p:ext>
            </p:extLst>
          </p:nvPr>
        </p:nvGraphicFramePr>
        <p:xfrm>
          <a:off x="2041742" y="173270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584507" y="3617921"/>
            <a:ext cx="21419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6" name="Tekstiruutu 5">
            <a:extLst>
              <a:ext uri="{FF2B5EF4-FFF2-40B4-BE49-F238E27FC236}">
                <a16:creationId xmlns:a16="http://schemas.microsoft.com/office/drawing/2014/main" id="{54BC6992-4F55-F05C-5407-75EBBC9BC3D6}"/>
              </a:ext>
            </a:extLst>
          </p:cNvPr>
          <p:cNvSpPr txBox="1"/>
          <p:nvPr/>
        </p:nvSpPr>
        <p:spPr>
          <a:xfrm>
            <a:off x="83916" y="738417"/>
            <a:ext cx="748453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all" spc="200" normalizeH="0" baseline="0" noProof="0" dirty="0">
                <a:ln>
                  <a:noFill/>
                </a:ln>
                <a:solidFill>
                  <a:srgbClr val="0083C8"/>
                </a:solidFill>
                <a:effectLst/>
                <a:uLnTx/>
                <a:uFillTx/>
                <a:latin typeface="Calibri" panose="020F0502020204030204" pitchFamily="34" charset="0"/>
                <a:ea typeface="+mn-ea"/>
                <a:cs typeface="Calibri" panose="020F0502020204030204" pitchFamily="34" charset="0"/>
              </a:rPr>
              <a:t>3 YKSILÖKOHTAINEN OPISKELUHUOLTO</a:t>
            </a:r>
            <a:endParaRPr kumimoji="0" lang="fi-FI" sz="1800" b="0" i="0" u="none" strike="noStrike" kern="1200" cap="none" spc="0" normalizeH="0" baseline="0" noProof="0" dirty="0">
              <a:ln>
                <a:noFill/>
              </a:ln>
              <a:solidFill>
                <a:srgbClr val="0083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69d9177441543c79f0d0d4433bc13ac xmlns="4725239e-b194-4e4b-9e5d-d7784311bef1">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75dd3a33-2d35-471d-9909-b334bdb25443</TermId>
        </TermInfo>
      </Terms>
    </h69d9177441543c79f0d0d4433bc13ac>
    <c93af028e68b4ec18d46cb24ea894b48 xmlns="4725239e-b194-4e4b-9e5d-d7784311bef1">
      <Terms xmlns="http://schemas.microsoft.com/office/infopath/2007/PartnerControls"/>
    </c93af028e68b4ec18d46cb24ea894b48>
    <Nosto xmlns="4725239e-b194-4e4b-9e5d-d7784311bef1">true</Nosto>
    <TaxCatchAll xmlns="4725239e-b194-4e4b-9e5d-d7784311bef1">
      <Value>47</Value>
    </TaxCatchAll>
    <n547a2840f4c4908bae3582247e377a1 xmlns="4725239e-b194-4e4b-9e5d-d7784311bef1">
      <Terms xmlns="http://schemas.microsoft.com/office/infopath/2007/PartnerControls"/>
    </n547a2840f4c4908bae3582247e377a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ti" ma:contentTypeID="0x010100AA08B6C20633446DB7C637F08F23358C00D1CC8AC89089415292A9D2C309C61E86006AFF035A16CDC34FB27CE08F50ACA405" ma:contentTypeVersion="5" ma:contentTypeDescription="AreenaIntra dokumentti" ma:contentTypeScope="" ma:versionID="85375d156a9e54da357a50f286762abf">
  <xsd:schema xmlns:xsd="http://www.w3.org/2001/XMLSchema" xmlns:xs="http://www.w3.org/2001/XMLSchema" xmlns:p="http://schemas.microsoft.com/office/2006/metadata/properties" xmlns:ns2="4725239e-b194-4e4b-9e5d-d7784311bef1" targetNamespace="http://schemas.microsoft.com/office/2006/metadata/properties" ma:root="true" ma:fieldsID="fe1fe6cdfddaac84caa87306114197f3" ns2:_="">
    <xsd:import namespace="4725239e-b194-4e4b-9e5d-d7784311bef1"/>
    <xsd:element name="properties">
      <xsd:complexType>
        <xsd:sequence>
          <xsd:element name="documentManagement">
            <xsd:complexType>
              <xsd:all>
                <xsd:element ref="ns2:Nosto" minOccurs="0"/>
                <xsd:element ref="ns2:h69d9177441543c79f0d0d4433bc13ac" minOccurs="0"/>
                <xsd:element ref="ns2:TaxCatchAll" minOccurs="0"/>
                <xsd:element ref="ns2:n547a2840f4c4908bae3582247e377a1" minOccurs="0"/>
                <xsd:element ref="ns2:c93af028e68b4ec18d46cb24ea894b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239e-b194-4e4b-9e5d-d7784311bef1" elementFormDefault="qualified">
    <xsd:import namespace="http://schemas.microsoft.com/office/2006/documentManagement/types"/>
    <xsd:import namespace="http://schemas.microsoft.com/office/infopath/2007/PartnerControls"/>
    <xsd:element name="Nosto" ma:index="11" nillable="true" ma:displayName="Nosto Aineistopankkiin" ma:default="0" ma:description="Rasti ruutuun jos haluat nostaa ko. dokumentin Aineistopankkiin. Tiedosto sijoittuu antamiesi &quot;dokumenttityyppi&quot;- ja &quot;toiminto&quot; -tietojen perusteella." ma:internalName="Nosto" ma:readOnly="false">
      <xsd:simpleType>
        <xsd:restriction base="dms:Boolean"/>
      </xsd:simpleType>
    </xsd:element>
    <xsd:element name="h69d9177441543c79f0d0d4433bc13ac" ma:index="12" ma:taxonomy="true" ma:internalName="h69d9177441543c79f0d0d4433bc13ac" ma:taxonomyFieldName="AreenaIntraDokumenttityyppi" ma:displayName="Dokumenttityyppi" ma:default="" ma:fieldId="{169d9177-4415-43c7-9f0d-0d4433bc13ac}" ma:sspId="87a157ef-df45-4397-8789-e4454cfc2da5" ma:termSetId="9860e4b5-3b48-4598-ab0d-df731de908d3"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9e587972-826e-45c0-a197-bb903696fc62}" ma:internalName="TaxCatchAll" ma:showField="CatchAllData" ma:web="4725239e-b194-4e4b-9e5d-d7784311bef1">
      <xsd:complexType>
        <xsd:complexContent>
          <xsd:extension base="dms:MultiChoiceLookup">
            <xsd:sequence>
              <xsd:element name="Value" type="dms:Lookup" maxOccurs="unbounded" minOccurs="0" nillable="true"/>
            </xsd:sequence>
          </xsd:extension>
        </xsd:complexContent>
      </xsd:complexType>
    </xsd:element>
    <xsd:element name="n547a2840f4c4908bae3582247e377a1" ma:index="14" nillable="true" ma:taxonomy="true" ma:internalName="n547a2840f4c4908bae3582247e377a1" ma:taxonomyFieldName="AreenaIntraYritys" ma:displayName="Toiminto" ma:readOnly="false" ma:default="" ma:fieldId="{7547a284-0f4c-4908-bae3-582247e377a1}" ma:sspId="87a157ef-df45-4397-8789-e4454cfc2da5" ma:termSetId="4c8fb4a8-b06e-42c0-b7d7-9ce71e54f839" ma:anchorId="00000000-0000-0000-0000-000000000000" ma:open="false" ma:isKeyword="false">
      <xsd:complexType>
        <xsd:sequence>
          <xsd:element ref="pc:Terms" minOccurs="0" maxOccurs="1"/>
        </xsd:sequence>
      </xsd:complexType>
    </xsd:element>
    <xsd:element name="c93af028e68b4ec18d46cb24ea894b48" ma:index="15" nillable="true" ma:taxonomy="true" ma:internalName="c93af028e68b4ec18d46cb24ea894b48" ma:taxonomyFieldName="AreenaIntraAjankohta" ma:displayName="Ajankohta" ma:default="" ma:fieldId="{c93af028-e68b-4ec1-8d46-cb24ea894b48}" ma:sspId="87a157ef-df45-4397-8789-e4454cfc2da5" ma:termSetId="ef15eb77-f020-486f-902b-ad8567c6483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607696-2AC2-4423-A178-D9D7CC1EB56E}">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4725239e-b194-4e4b-9e5d-d7784311bef1"/>
  </ds:schemaRefs>
</ds:datastoreItem>
</file>

<file path=customXml/itemProps2.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3.xml><?xml version="1.0" encoding="utf-8"?>
<ds:datastoreItem xmlns:ds="http://schemas.openxmlformats.org/officeDocument/2006/customXml" ds:itemID="{B0FCB07C-2628-4585-96AE-014EFACA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239e-b194-4e4b-9e5d-d7784311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1959</TotalTime>
  <Words>1548</Words>
  <Application>Microsoft Office PowerPoint</Application>
  <PresentationFormat>Näytössä katseltava diaesitys (4:3)</PresentationFormat>
  <Paragraphs>245</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Gill Sans MT</vt:lpstr>
      <vt:lpstr>Times New Roman</vt:lpstr>
      <vt:lpstr>Wingdings</vt:lpstr>
      <vt:lpstr>Kotkan-kaupunki</vt:lpstr>
      <vt:lpstr> opetuksen järjestäjän opiskeluhuoltosuunnitelma  Kyminkartanon Koulu ja esiopetus 2023-2024  </vt:lpstr>
      <vt:lpstr>sisällys</vt:lpstr>
      <vt:lpstr>1OPiskeluHUOLTO koulussa</vt:lpstr>
      <vt:lpstr>1 OPISKELUHUOLTO koulussa</vt:lpstr>
      <vt:lpstr>2 YHTEISÖLLINEN OPISKELUHUOLTO</vt:lpstr>
      <vt:lpstr>2 YHTEISÖLLINEN OPISKELUHUOLTO</vt:lpstr>
      <vt:lpstr>2 YHTEISÖLLINEN OPISKELUHUOLTO</vt:lpstr>
      <vt:lpstr>PowerPoint-esitys</vt:lpstr>
      <vt:lpstr>PowerPoint-esitys</vt:lpstr>
      <vt:lpstr>   </vt:lpstr>
      <vt:lpstr>PowerPoint-esitys</vt:lpstr>
      <vt:lpstr>5 SUUNNITELMAT OPPILAIDEN SUOJAAMISEKSI VÄKIVALLALTA, KIUSAAMISELTA JA HÄIRINNÄLTÄ SEKÄ KRIISISUUNNITELMA </vt:lpstr>
      <vt:lpstr>6 OpISKELUhuoltosuunnitelman toteuttaminen, seuraaminen ja arviointi</vt:lpstr>
      <vt:lpstr>6 OPISKELUhuoltosuunnitelman toteuttaminen, seuraaminen ja arviointi</vt:lpstr>
      <vt:lpstr>LISÄTIETOJA</vt:lpstr>
      <vt:lpstr>PowerPoint-esitys</vt:lpstr>
      <vt:lpstr>opetustoimi ja varhaiskasvatus opiskeluhuollon ohjausryhmä syksy 2023</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Järvinen Markku Ilmari</cp:lastModifiedBy>
  <cp:revision>165</cp:revision>
  <cp:lastPrinted>2020-06-10T05:14:52Z</cp:lastPrinted>
  <dcterms:created xsi:type="dcterms:W3CDTF">2019-04-22T05:41:39Z</dcterms:created>
  <dcterms:modified xsi:type="dcterms:W3CDTF">2023-10-16T05:17:42Z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0x010100AA08B6C20633446DB7C637F08F23358C00D1CC8AC89089415292A9D2C309C61E86006AFF035A16CDC34FB27CE08F50ACA405</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-1937291006</vt:i4>
  </property>
  <property fmtid="{D5CDD505-2E9C-101B-9397-08002B2CF9AE}" pid="8" name="_EmailSubject">
    <vt:lpwstr>Opiskeluhuolto uusi toimintasuunnitelma ja lukuvuoden aloituspäivän diat</vt:lpwstr>
  </property>
  <property fmtid="{D5CDD505-2E9C-101B-9397-08002B2CF9AE}" pid="9" name="_AuthorEmail">
    <vt:lpwstr>nina.kaukoranta@kotka.fi</vt:lpwstr>
  </property>
  <property fmtid="{D5CDD505-2E9C-101B-9397-08002B2CF9AE}" pid="10" name="_AuthorEmailDisplayName">
    <vt:lpwstr>Kaukoranta Nina</vt:lpwstr>
  </property>
  <property fmtid="{D5CDD505-2E9C-101B-9397-08002B2CF9AE}" pid="11" name="_PreviousAdHocReviewCycleID">
    <vt:i4>-1211531876</vt:i4>
  </property>
</Properties>
</file>