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31568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3723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5056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6638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2665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0065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0818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8087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682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rgbClr val="0FE5EE"/>
              </a:buClr>
              <a:buFont typeface="Arial"/>
              <a:buNone/>
              <a:defRPr sz="5600" b="1" i="0" u="none" strike="noStrike" cap="none" baseline="0">
                <a:solidFill>
                  <a:srgbClr val="0FE5E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20" indent="0" algn="r" rtl="0">
              <a:spcBef>
                <a:spcPts val="520"/>
              </a:spcBef>
              <a:buClr>
                <a:schemeClr val="accent3"/>
              </a:buClr>
              <a:buFont typeface="Arial"/>
              <a:buNone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480"/>
              </a:spcBef>
              <a:buClr>
                <a:schemeClr val="accen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20"/>
              </a:spcBef>
              <a:buClr>
                <a:schemeClr val="accent2"/>
              </a:buClr>
              <a:buFont typeface="Arial"/>
              <a:buNone/>
              <a:defRPr sz="2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buClr>
                <a:schemeClr val="accent3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360"/>
              </a:spcBef>
              <a:buClr>
                <a:schemeClr val="accent5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320"/>
              </a:spcBef>
              <a:buClr>
                <a:schemeClr val="lt2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280"/>
              </a:spcBef>
              <a:buClr>
                <a:schemeClr val="lt2"/>
              </a:buClr>
              <a:buFont typeface="Arial"/>
              <a:buNone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None/>
              <a:defRPr sz="5000" b="0">
                <a:solidFill>
                  <a:schemeClr val="lt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2377439" y="15239"/>
            <a:ext cx="438911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79070" algn="l" rtl="0">
              <a:spcBef>
                <a:spcPts val="520"/>
              </a:spcBef>
              <a:buClr>
                <a:schemeClr val="accent3"/>
              </a:buClr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640080" indent="-18288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lt1"/>
                </a:solidFill>
              </a:defRPr>
            </a:lvl2pPr>
            <a:lvl3pPr marL="914400" indent="-196850" algn="l" rtl="0">
              <a:spcBef>
                <a:spcPts val="420"/>
              </a:spcBef>
              <a:buClr>
                <a:schemeClr val="accent2"/>
              </a:buClr>
              <a:buFont typeface="Arial"/>
              <a:buChar char="•"/>
              <a:defRPr sz="2100">
                <a:solidFill>
                  <a:schemeClr val="lt1"/>
                </a:solidFill>
              </a:defRPr>
            </a:lvl3pPr>
            <a:lvl4pPr marL="1188720" indent="-160019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1463040" indent="-167639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5pPr>
            <a:lvl6pPr marL="1737360" indent="-159385" algn="l" rtl="0">
              <a:spcBef>
                <a:spcPts val="360"/>
              </a:spcBef>
              <a:buClr>
                <a:schemeClr val="accent5"/>
              </a:buClr>
              <a:buFont typeface="Arial"/>
              <a:buChar char="•"/>
              <a:defRPr sz="1800">
                <a:solidFill>
                  <a:schemeClr val="lt1"/>
                </a:solidFill>
              </a:defRPr>
            </a:lvl6pPr>
            <a:lvl7pPr marL="1920240" indent="-145414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 baseline="0">
                <a:solidFill>
                  <a:schemeClr val="lt1"/>
                </a:solidFill>
              </a:defRPr>
            </a:lvl7pPr>
            <a:lvl8pPr marL="2194560" indent="-127635" algn="l" rtl="0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8pPr>
            <a:lvl9pPr marL="2468880" indent="-128904" algn="l" rtl="0">
              <a:spcBef>
                <a:spcPts val="280"/>
              </a:spcBef>
              <a:buClr>
                <a:schemeClr val="lt2"/>
              </a:buClr>
              <a:buFont typeface="Arial"/>
              <a:buChar char="•"/>
              <a:defRPr sz="14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None/>
              <a:defRPr sz="5000" b="0">
                <a:solidFill>
                  <a:schemeClr val="lt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79070" algn="l" rtl="0">
              <a:spcBef>
                <a:spcPts val="520"/>
              </a:spcBef>
              <a:buClr>
                <a:schemeClr val="accent3"/>
              </a:buClr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640080" indent="-18288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lt1"/>
                </a:solidFill>
              </a:defRPr>
            </a:lvl2pPr>
            <a:lvl3pPr marL="914400" indent="-196850" algn="l" rtl="0">
              <a:spcBef>
                <a:spcPts val="420"/>
              </a:spcBef>
              <a:buClr>
                <a:schemeClr val="accent2"/>
              </a:buClr>
              <a:buFont typeface="Arial"/>
              <a:buChar char="•"/>
              <a:defRPr sz="2100">
                <a:solidFill>
                  <a:schemeClr val="lt1"/>
                </a:solidFill>
              </a:defRPr>
            </a:lvl3pPr>
            <a:lvl4pPr marL="1188720" indent="-160019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1463040" indent="-167639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5pPr>
            <a:lvl6pPr marL="1737360" indent="-159385" algn="l" rtl="0">
              <a:spcBef>
                <a:spcPts val="360"/>
              </a:spcBef>
              <a:buClr>
                <a:schemeClr val="accent5"/>
              </a:buClr>
              <a:buFont typeface="Arial"/>
              <a:buChar char="•"/>
              <a:defRPr sz="1800">
                <a:solidFill>
                  <a:schemeClr val="lt1"/>
                </a:solidFill>
              </a:defRPr>
            </a:lvl6pPr>
            <a:lvl7pPr marL="1920240" indent="-145414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 baseline="0">
                <a:solidFill>
                  <a:schemeClr val="lt1"/>
                </a:solidFill>
              </a:defRPr>
            </a:lvl7pPr>
            <a:lvl8pPr marL="2194560" indent="-127635" algn="l" rtl="0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8pPr>
            <a:lvl9pPr marL="2468880" indent="-128904" algn="l" rtl="0">
              <a:spcBef>
                <a:spcPts val="280"/>
              </a:spcBef>
              <a:buClr>
                <a:schemeClr val="lt2"/>
              </a:buClr>
              <a:buFont typeface="Arial"/>
              <a:buChar char="•"/>
              <a:defRPr sz="14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None/>
              <a:defRPr sz="5000" b="0">
                <a:solidFill>
                  <a:schemeClr val="lt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79070" algn="l" rtl="0">
              <a:spcBef>
                <a:spcPts val="520"/>
              </a:spcBef>
              <a:buClr>
                <a:schemeClr val="accent3"/>
              </a:buClr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640080" indent="-18288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lt1"/>
                </a:solidFill>
              </a:defRPr>
            </a:lvl2pPr>
            <a:lvl3pPr marL="914400" indent="-196850" algn="l" rtl="0">
              <a:spcBef>
                <a:spcPts val="420"/>
              </a:spcBef>
              <a:buClr>
                <a:schemeClr val="accent2"/>
              </a:buClr>
              <a:buFont typeface="Arial"/>
              <a:buChar char="•"/>
              <a:defRPr sz="2100">
                <a:solidFill>
                  <a:schemeClr val="lt1"/>
                </a:solidFill>
              </a:defRPr>
            </a:lvl3pPr>
            <a:lvl4pPr marL="1188720" indent="-160019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1463040" indent="-167639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5pPr>
            <a:lvl6pPr marL="1737360" indent="-159385" algn="l" rtl="0">
              <a:spcBef>
                <a:spcPts val="360"/>
              </a:spcBef>
              <a:buClr>
                <a:schemeClr val="accent5"/>
              </a:buClr>
              <a:buFont typeface="Arial"/>
              <a:buChar char="•"/>
              <a:defRPr sz="1800">
                <a:solidFill>
                  <a:schemeClr val="lt1"/>
                </a:solidFill>
              </a:defRPr>
            </a:lvl6pPr>
            <a:lvl7pPr marL="1920240" indent="-145414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 baseline="0">
                <a:solidFill>
                  <a:schemeClr val="lt1"/>
                </a:solidFill>
              </a:defRPr>
            </a:lvl7pPr>
            <a:lvl8pPr marL="2194560" indent="-127635" algn="l" rtl="0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8pPr>
            <a:lvl9pPr marL="2468880" indent="-128904" algn="l" rtl="0">
              <a:spcBef>
                <a:spcPts val="280"/>
              </a:spcBef>
              <a:buClr>
                <a:schemeClr val="lt2"/>
              </a:buClr>
              <a:buFont typeface="Arial"/>
              <a:buChar char="•"/>
              <a:defRPr sz="14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11E8AD"/>
              </a:buClr>
              <a:buNone/>
              <a:defRPr sz="5600" b="1" cap="none" baseline="0">
                <a:solidFill>
                  <a:srgbClr val="11E8AD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chemeClr val="lt1"/>
              </a:buClr>
              <a:buNone/>
              <a:defRPr sz="2200">
                <a:solidFill>
                  <a:schemeClr val="lt1"/>
                </a:solidFill>
              </a:defRPr>
            </a:lvl1pPr>
            <a:lvl2pPr rtl="0">
              <a:buClr>
                <a:srgbClr val="FEFEFE"/>
              </a:buClr>
              <a:buNone/>
              <a:defRPr sz="1800">
                <a:solidFill>
                  <a:srgbClr val="FEFEFE"/>
                </a:solidFill>
              </a:defRPr>
            </a:lvl2pPr>
            <a:lvl3pPr rtl="0">
              <a:buClr>
                <a:srgbClr val="FEFEFE"/>
              </a:buClr>
              <a:buNone/>
              <a:defRPr sz="1600">
                <a:solidFill>
                  <a:srgbClr val="FEFEFE"/>
                </a:solidFill>
              </a:defRPr>
            </a:lvl3pPr>
            <a:lvl4pPr rtl="0">
              <a:buClr>
                <a:srgbClr val="FEFEFE"/>
              </a:buClr>
              <a:buNone/>
              <a:defRPr sz="1400">
                <a:solidFill>
                  <a:srgbClr val="FEFEFE"/>
                </a:solidFill>
              </a:defRPr>
            </a:lvl4pPr>
            <a:lvl5pPr rtl="0">
              <a:buClr>
                <a:srgbClr val="FEFEFE"/>
              </a:buClr>
              <a:buNone/>
              <a:defRPr sz="1400">
                <a:solidFill>
                  <a:srgbClr val="FEFEFE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None/>
              <a:defRPr sz="5000" b="0">
                <a:solidFill>
                  <a:schemeClr val="lt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6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6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chemeClr val="lt2"/>
              </a:buClr>
              <a:buNone/>
              <a:defRPr sz="2400" b="1" cap="none" baseline="0">
                <a:solidFill>
                  <a:schemeClr val="lt2"/>
                </a:solidFill>
              </a:defRPr>
            </a:lvl1pPr>
            <a:lvl2pPr rtl="0">
              <a:buNone/>
              <a:defRPr sz="2000" b="1"/>
            </a:lvl2pPr>
            <a:lvl3pPr rtl="0">
              <a:buNone/>
              <a:defRPr sz="1800" b="1"/>
            </a:lvl3pPr>
            <a:lvl4pPr rtl="0">
              <a:buNone/>
              <a:defRPr sz="1600" b="1"/>
            </a:lvl4pPr>
            <a:lvl5pPr rtl="0"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chemeClr val="lt2"/>
              </a:buClr>
              <a:buNone/>
              <a:defRPr sz="2400" b="1" cap="none" baseline="0">
                <a:solidFill>
                  <a:schemeClr val="lt2"/>
                </a:solidFill>
              </a:defRPr>
            </a:lvl1pPr>
            <a:lvl2pPr rtl="0">
              <a:buNone/>
              <a:defRPr sz="2000" b="1"/>
            </a:lvl2pPr>
            <a:lvl3pPr rtl="0">
              <a:buNone/>
              <a:defRPr sz="1800" b="1"/>
            </a:lvl3pPr>
            <a:lvl4pPr rtl="0">
              <a:buNone/>
              <a:defRPr sz="1600" b="1"/>
            </a:lvl4pPr>
            <a:lvl5pPr rtl="0"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2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2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None/>
              <a:defRPr sz="5000" b="0">
                <a:solidFill>
                  <a:schemeClr val="lt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None/>
              <a:defRPr sz="2600" b="0">
                <a:solidFill>
                  <a:schemeClr val="lt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buNone/>
              <a:defRPr sz="1400"/>
            </a:lvl1pPr>
            <a:lvl2pPr indent="0" algn="l" rtl="0">
              <a:buNone/>
              <a:defRPr sz="1200"/>
            </a:lvl2pPr>
            <a:lvl3pPr indent="0" algn="l" rtl="0">
              <a:buNone/>
              <a:defRPr sz="1000"/>
            </a:lvl3pPr>
            <a:lvl4pPr indent="0" algn="l" rtl="0">
              <a:buNone/>
              <a:defRPr sz="900"/>
            </a:lvl4pPr>
            <a:lvl5pPr indent="0" algn="l" rtl="0">
              <a:buNone/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600"/>
            </a:lvl2pPr>
            <a:lvl3pPr rtl="0">
              <a:defRPr sz="2400"/>
            </a:lvl3pPr>
            <a:lvl4pPr rtl="0">
              <a:defRPr sz="20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 rot="-10380000" flipH="1">
            <a:off x="3165753" y="1108076"/>
            <a:ext cx="5257800" cy="4114799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7" name="Shape 67"/>
          <p:cNvSpPr/>
          <p:nvPr/>
        </p:nvSpPr>
        <p:spPr>
          <a:xfrm rot="-10379999" flipH="1">
            <a:off x="8004134" y="5359769"/>
            <a:ext cx="155447" cy="155447"/>
          </a:xfrm>
          <a:prstGeom prst="rtTriangle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Clr>
                <a:schemeClr val="lt2"/>
              </a:buClr>
              <a:buNone/>
              <a:defRPr sz="2000" b="1">
                <a:solidFill>
                  <a:schemeClr val="lt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250"/>
              </a:spcBef>
              <a:buNone/>
              <a:defRPr sz="1300"/>
            </a:lvl1pPr>
            <a:lvl2pPr rtl="0">
              <a:defRPr sz="1200"/>
            </a:lvl2pPr>
            <a:lvl3pPr rtl="0">
              <a:defRPr sz="1000"/>
            </a:lvl3pPr>
            <a:lvl4pPr rtl="0">
              <a:defRPr sz="900"/>
            </a:lvl4pPr>
            <a:lvl5pPr rtl="0"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dk2"/>
          </a:solidFill>
          <a:ln w="9525" cap="rnd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indent="0" algn="l" rtl="0">
              <a:buClr>
                <a:srgbClr val="C5DCE0"/>
              </a:buClr>
              <a:buFont typeface="Arial"/>
              <a:buNone/>
              <a:defRPr sz="3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4E6C">
                  <a:alpha val="44705"/>
                </a:srgbClr>
              </a:gs>
              <a:gs pos="100000">
                <a:srgbClr val="00ADB5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/>
          <p:nvPr/>
        </p:nvSpPr>
        <p:spPr>
          <a:xfrm rot="10800000" flipH="1">
            <a:off x="4381500" y="6219825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6C71">
                  <a:alpha val="29803"/>
                </a:srgbClr>
              </a:gs>
              <a:gs pos="80000">
                <a:srgbClr val="0075A2">
                  <a:alpha val="44705"/>
                </a:srgbClr>
              </a:gs>
              <a:gs pos="100000">
                <a:srgbClr val="0075A2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9CC9"/>
            </a:gs>
            <a:gs pos="25000">
              <a:srgbClr val="0094BF"/>
            </a:gs>
            <a:gs pos="100000">
              <a:srgbClr val="000D1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-9525" y="-7144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4E6C">
                  <a:alpha val="44705"/>
                </a:srgbClr>
              </a:gs>
              <a:gs pos="100000">
                <a:srgbClr val="00ADB5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" name="Shape 6"/>
          <p:cNvSpPr/>
          <p:nvPr/>
        </p:nvSpPr>
        <p:spPr>
          <a:xfrm>
            <a:off x="4381500" y="-7144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6C71">
                  <a:alpha val="29803"/>
                </a:srgbClr>
              </a:gs>
              <a:gs pos="80000">
                <a:srgbClr val="0075A2">
                  <a:alpha val="44705"/>
                </a:srgbClr>
              </a:gs>
              <a:gs pos="100000">
                <a:srgbClr val="0075A2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5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79070" algn="l" rtl="0">
              <a:spcBef>
                <a:spcPts val="520"/>
              </a:spcBef>
              <a:buClr>
                <a:schemeClr val="accent3"/>
              </a:buClr>
              <a:buFont typeface="Arial"/>
              <a:buChar char="•"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40080" marR="0" indent="-18288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-196850" algn="l" rtl="0">
              <a:spcBef>
                <a:spcPts val="420"/>
              </a:spcBef>
              <a:buClr>
                <a:schemeClr val="accent2"/>
              </a:buClr>
              <a:buFont typeface="Arial"/>
              <a:buChar char="•"/>
              <a:defRPr sz="2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88720" marR="0" indent="-160019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3040" marR="0" indent="-167639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37360" marR="0" indent="-159385" algn="l" rtl="0">
              <a:spcBef>
                <a:spcPts val="360"/>
              </a:spcBef>
              <a:buClr>
                <a:schemeClr val="accent5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indent="-145414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94560" marR="0" indent="-127635" algn="l" rtl="0">
              <a:spcBef>
                <a:spcPts val="320"/>
              </a:spcBef>
              <a:buClr>
                <a:schemeClr val="lt2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468880" marR="0" indent="-128904" algn="l" rtl="0">
              <a:spcBef>
                <a:spcPts val="280"/>
              </a:spcBef>
              <a:buClr>
                <a:schemeClr val="lt2"/>
              </a:buClr>
              <a:buFont typeface="Arial"/>
              <a:buChar char="•"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C5DCE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2" name="Shape 12"/>
          <p:cNvGrpSpPr/>
          <p:nvPr/>
        </p:nvGrpSpPr>
        <p:grpSpPr>
          <a:xfrm>
            <a:off x="-29294" y="-16113"/>
            <a:ext cx="9198254" cy="1086266"/>
            <a:chOff x="-29322" y="-1971"/>
            <a:chExt cx="9198254" cy="1086266"/>
          </a:xfrm>
        </p:grpSpPr>
        <p:sp>
          <p:nvSpPr>
            <p:cNvPr id="13" name="Shape 13"/>
            <p:cNvSpPr/>
            <p:nvPr/>
          </p:nvSpPr>
          <p:spPr>
            <a:xfrm rot="-164307">
              <a:off x="-19044" y="216549"/>
              <a:ext cx="9163050" cy="649224"/>
            </a:xfrm>
            <a:custGeom>
              <a:avLst/>
              <a:gdLst/>
              <a:ahLst/>
              <a:cxnLst/>
              <a:rect l="0" t="0" r="0" b="0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>
              <a:solidFill>
                <a:srgbClr val="089CA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164308">
              <a:off x="-14309" y="290002"/>
              <a:ext cx="9175811" cy="530351"/>
            </a:xfrm>
            <a:custGeom>
              <a:avLst/>
              <a:gdLst/>
              <a:ahLst/>
              <a:cxnLst/>
              <a:rect l="0" t="0" r="0" b="0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-252536" y="1700808"/>
            <a:ext cx="7344815" cy="3240359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FE5EE"/>
              </a:buClr>
              <a:buSzPct val="25000"/>
              <a:buFont typeface="Arial"/>
              <a:buNone/>
            </a:pPr>
            <a:r>
              <a:rPr lang="en-US" sz="8800" b="1" i="0" u="none" strike="noStrike" cap="none" baseline="0">
                <a:solidFill>
                  <a:srgbClr val="92F7DB"/>
                </a:solidFill>
                <a:latin typeface="Arial"/>
                <a:ea typeface="Arial"/>
                <a:cs typeface="Arial"/>
                <a:sym typeface="Arial"/>
              </a:rPr>
              <a:t>Median ja  mainonnan etiikka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5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Media = </a:t>
            </a:r>
            <a:r>
              <a:rPr lang="en-US" sz="5000" b="0" i="0" u="none" strike="noStrike" cap="none" baseline="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joukkoviestintää</a:t>
            </a:r>
            <a:endParaRPr lang="en-US" sz="5000" b="0" i="0" u="none" strike="noStrike" cap="none" baseline="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Jaetaan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painotuotteisiin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ja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sähköviestintään</a:t>
            </a:r>
            <a:endParaRPr lang="en-US" sz="40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800"/>
              </a:spcBef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Molemmat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ovat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tärkeitä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mutta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sähköviestintä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on </a:t>
            </a: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koko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ajan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kasvussa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251519" y="980728"/>
            <a:ext cx="8712967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5000" b="0" i="0" u="none" strike="noStrike" cap="none" baseline="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Mainonta</a:t>
            </a:r>
            <a:r>
              <a:rPr lang="en-US" sz="5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lang="en-US" sz="5000" b="0" i="0" u="none" strike="noStrike" cap="none" baseline="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tuotteiden</a:t>
            </a:r>
            <a:r>
              <a:rPr lang="en-US" sz="5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000" b="0" i="0" u="none" strike="noStrike" cap="none" baseline="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markkinointia</a:t>
            </a:r>
            <a:r>
              <a:rPr lang="en-US" sz="5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67543" y="24688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800"/>
              </a:spcBef>
              <a:buClr>
                <a:schemeClr val="accent3"/>
              </a:buClr>
              <a:buSzPct val="95833"/>
              <a:buFont typeface="Arial"/>
              <a:buChar char="•"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Maksullista tavoitteellista tiedottamista</a:t>
            </a:r>
          </a:p>
          <a:p>
            <a:pPr marL="274320" marR="0" lvl="0" indent="-274320" algn="l" rtl="0">
              <a:spcBef>
                <a:spcPts val="800"/>
              </a:spcBef>
              <a:buClr>
                <a:schemeClr val="accent3"/>
              </a:buClr>
              <a:buSzPct val="95833"/>
              <a:buFont typeface="Arial"/>
              <a:buChar char="•"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Tavoitteena edistää myyntiä</a:t>
            </a:r>
          </a:p>
          <a:p>
            <a:pPr marL="274320" marR="0" lvl="0" indent="-274320" algn="l" rtl="0">
              <a:spcBef>
                <a:spcPts val="800"/>
              </a:spcBef>
              <a:buClr>
                <a:schemeClr val="accent3"/>
              </a:buClr>
              <a:buSzPct val="95833"/>
              <a:buFont typeface="Arial"/>
              <a:buChar char="•"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Mainontaa kohdistetaan erilaisiin kuluttajaryhmiin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539552" y="188640"/>
            <a:ext cx="8229600" cy="821736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5000" b="0" i="0" u="sng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Median </a:t>
            </a:r>
            <a:r>
              <a:rPr lang="en-US" sz="5000" b="0" i="0" u="sng" strike="noStrike" cap="none" baseline="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etiikka</a:t>
            </a:r>
            <a:endParaRPr lang="en-US" sz="5000" b="0" i="0" u="sng" strike="noStrike" cap="none" baseline="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251520" y="1124744"/>
            <a:ext cx="8229600" cy="5253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Clr>
                <a:schemeClr val="accent3"/>
              </a:buClr>
              <a:buSzPct val="25000"/>
              <a:buNone/>
            </a:pPr>
            <a:r>
              <a:rPr lang="en-US" sz="2800" b="1" dirty="0"/>
              <a:t>- </a:t>
            </a:r>
            <a:r>
              <a:rPr lang="en-US" sz="2800" b="1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Sananvapaus</a:t>
            </a:r>
            <a:r>
              <a:rPr lang="en-US" sz="28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280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oikeus</a:t>
            </a:r>
            <a:r>
              <a:rPr lang="en-US" sz="280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ilmaista</a:t>
            </a:r>
            <a:r>
              <a:rPr lang="en-US" sz="280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ja</a:t>
            </a:r>
            <a:r>
              <a:rPr lang="en-US" sz="280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vastaanottaa</a:t>
            </a:r>
            <a:r>
              <a:rPr lang="en-US" sz="280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tietoja</a:t>
            </a:r>
            <a:r>
              <a:rPr lang="en-US" sz="280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ja</a:t>
            </a:r>
            <a:r>
              <a:rPr lang="en-US" sz="280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mielipiteitä</a:t>
            </a:r>
            <a:r>
              <a:rPr lang="en-US" sz="280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kenenkään</a:t>
            </a:r>
            <a:r>
              <a:rPr lang="en-US" sz="280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sitä</a:t>
            </a:r>
            <a:r>
              <a:rPr lang="en-US" sz="280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estämättä</a:t>
            </a:r>
            <a:r>
              <a:rPr lang="en-US" sz="280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accent3"/>
              </a:buClr>
              <a:buSzPct val="25000"/>
              <a:buNone/>
            </a:pPr>
            <a:endParaRPr lang="en-US" sz="2800" dirty="0"/>
          </a:p>
          <a:p>
            <a:pPr marL="0" marR="0" lvl="0" indent="0" algn="l" rtl="0">
              <a:spcBef>
                <a:spcPts val="560"/>
              </a:spcBef>
              <a:buClr>
                <a:schemeClr val="accent3"/>
              </a:buClr>
              <a:buSzPct val="25000"/>
              <a:buNone/>
            </a:pPr>
            <a:r>
              <a:rPr lang="en-US" sz="2800" dirty="0"/>
              <a:t>-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Sananvapaus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kuuluu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Euroopan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ihmisoikeus-sopimuksen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ehtoihin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Sananvapauden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raja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kulkee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kuitenkin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sananvapauden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väärinkäytössä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eli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sananvapausrikoksissa</a:t>
            </a:r>
            <a:r>
              <a:rPr lang="en-US" sz="28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Näitä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ovat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muun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muassa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toisen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ysityiselämää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koskevan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tiedon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levittäminen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sekä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kiihottaminen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kansanryhmää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vastaan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67543" y="692695"/>
            <a:ext cx="8229600" cy="56886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6153"/>
              <a:buFont typeface="Arial"/>
              <a:buChar char="•"/>
            </a:pPr>
            <a:r>
              <a:rPr lang="en-US" sz="2600" b="1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Yksityisyydensuoja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Yksinkertaisesti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ihmisarvon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kunnioitamista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Kenenkään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yksityisasioita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ei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julkaista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ilman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lupaa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6153"/>
              <a:buFont typeface="Arial"/>
              <a:buChar char="•"/>
            </a:pPr>
            <a:endParaRPr lang="en-US" sz="2600" b="1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6153"/>
              <a:buFont typeface="Arial"/>
              <a:buChar char="•"/>
            </a:pPr>
            <a:r>
              <a:rPr lang="en-US" sz="26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600" b="1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toimittajan</a:t>
            </a:r>
            <a:r>
              <a:rPr lang="en-US" sz="26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800" b="1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eettinen</a:t>
            </a:r>
            <a:r>
              <a:rPr lang="en-US" sz="28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ohjeisto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Ohjeisto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jossa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korostetaan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toimittajan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ammatillista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asemaa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eli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sitä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että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toimittaja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on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vastuussa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niin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lukijoilleen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katselijoilleen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kuin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kuuntelijoilleen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Eettisessä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ohjeistossa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korostetaan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totuudellista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tiedon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välittämistä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sekä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yksilön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suojan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vaatimusta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Mikäli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eettisiä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ohjeita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ei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Suomessa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noudateta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puuttuu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asiaan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Julkisen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sanan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neuvosto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(JSN)</a:t>
            </a: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476673"/>
            <a:ext cx="8229600" cy="108012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5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Media </a:t>
            </a:r>
            <a:r>
              <a:rPr lang="en-US" sz="5000" b="0" i="0" u="none" strike="noStrike" cap="none" baseline="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vaikuttajana</a:t>
            </a:r>
            <a:endParaRPr lang="en-US" sz="5000" b="0" i="0" u="none" strike="noStrike" cap="none" baseline="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640"/>
              </a:spcBef>
              <a:buClr>
                <a:schemeClr val="accent3"/>
              </a:buClr>
              <a:buSzPct val="93749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Median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rooli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maailmankuvaan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vaikuttajana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on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hyvin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suuri</a:t>
            </a:r>
            <a:endParaRPr lang="en-US" sz="32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274320" algn="l" rtl="0">
              <a:spcBef>
                <a:spcPts val="640"/>
              </a:spcBef>
              <a:buClr>
                <a:schemeClr val="accent3"/>
              </a:buClr>
              <a:buSzPct val="93749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Median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käyttäjältä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vaaditaan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kriittisyyttä</a:t>
            </a:r>
            <a:b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vaikka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median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käyttäjä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ei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voikaan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vaikuttaa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median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sisältöön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tai olla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varma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totuudenmukaisista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tiedoista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mitä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media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julkaisee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voi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käyttäjä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kuitenkin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itse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valita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mitä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mediaa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käyttää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tietolähteenään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5000" b="0" i="0" u="none" strike="noStrike" cap="none" baseline="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Kirkon</a:t>
            </a:r>
            <a:r>
              <a:rPr lang="en-US" sz="5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000" b="0" i="0" u="none" strike="noStrike" cap="none" baseline="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kanta</a:t>
            </a:r>
            <a:r>
              <a:rPr lang="en-US" sz="5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000" b="0" i="0" u="none" strike="noStrike" cap="none" baseline="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mediaan</a:t>
            </a:r>
            <a:endParaRPr lang="en-US" sz="5000" b="0" i="0" u="none" strike="noStrike" cap="none" baseline="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6153"/>
              <a:buFont typeface="Arial"/>
              <a:buChar char="•"/>
            </a:pP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Suomen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luterilaisella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kirkolla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ei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ole 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olemassa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erityistä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median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etiikkaa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  →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Kristillisen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kirkon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perusperiaatteet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ovat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sovellettavissa</a:t>
            </a:r>
            <a:r>
              <a:rPr lang="en-US" sz="32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mediaan </a:t>
            </a:r>
            <a:endParaRPr lang="en-US" sz="32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50" indent="0">
              <a:buNone/>
            </a:pPr>
            <a:endParaRPr lang="en-US" sz="32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5000" b="0" i="0" u="none" strike="noStrike" cap="none" baseline="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Mainonnan</a:t>
            </a:r>
            <a:r>
              <a:rPr lang="en-US" sz="5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000" b="0" i="0" u="none" strike="noStrike" cap="none" baseline="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etiikka</a:t>
            </a:r>
            <a:endParaRPr lang="en-US" sz="5000" b="0" i="0" u="none" strike="noStrike" cap="none" baseline="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6153"/>
              <a:buFont typeface="Arial"/>
              <a:buChar char="•"/>
            </a:pPr>
            <a:r>
              <a:rPr lang="en-US" sz="2600" b="1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Piilomainonta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pyrkii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vaikuttamaan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vastaanottajaan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ilman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että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tämä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tiedostaa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kaupallisia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tavoitteita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6153"/>
              <a:buFont typeface="Arial"/>
              <a:buChar char="•"/>
            </a:pPr>
            <a:endParaRPr lang="en-US" dirty="0"/>
          </a:p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6153"/>
              <a:buFont typeface="Arial"/>
              <a:buChar char="•"/>
            </a:pP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Piilomainonnasta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moraalisuudesta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on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käyty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paljon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keskustelua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95250" indent="0">
              <a:buNone/>
            </a:pPr>
            <a:endParaRPr lang="en-US" sz="2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Custom Theme">
  <a:themeElements>
    <a:clrScheme name="Virta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208</Words>
  <Application>Microsoft Office PowerPoint</Application>
  <PresentationFormat>Näytössä katseltava diaesitys (4:3)</PresentationFormat>
  <Paragraphs>24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0" baseType="lpstr">
      <vt:lpstr>Arial</vt:lpstr>
      <vt:lpstr>Custom Theme</vt:lpstr>
      <vt:lpstr>Median ja  mainonnan etiikka</vt:lpstr>
      <vt:lpstr>Media = joukkoviestintää</vt:lpstr>
      <vt:lpstr>Mainonta = tuotteiden markkinointia </vt:lpstr>
      <vt:lpstr>Median etiikka</vt:lpstr>
      <vt:lpstr>PowerPoint-esitys</vt:lpstr>
      <vt:lpstr>Media vaikuttajana</vt:lpstr>
      <vt:lpstr>Kirkon kanta mediaan</vt:lpstr>
      <vt:lpstr>Mainonnan etiikka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Median ja  mainonnan etiikka</dc:title>
  <dc:creator>Yls Lyseon lukio Ope</dc:creator>
  <cp:lastModifiedBy>Kirsi Dahl</cp:lastModifiedBy>
  <cp:revision>4</cp:revision>
  <dcterms:modified xsi:type="dcterms:W3CDTF">2018-08-11T13:57:39Z</dcterms:modified>
</cp:coreProperties>
</file>