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235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1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73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71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4225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7620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8722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59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19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7265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78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ED17411-BA6E-428B-B87B-CA6D903160A2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C58A1E-91C9-4E5B-9D3D-530F33FA9A1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2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/>
              <a:t>USKONTOKUNTIIN KUULUMATTOMAT</a:t>
            </a:r>
            <a:br>
              <a:rPr lang="fi-FI" sz="4000" dirty="0"/>
            </a:br>
            <a:r>
              <a:rPr lang="fi-FI" sz="4000" dirty="0"/>
              <a:t>KPL 4.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7ET: kirja uniikki</a:t>
            </a:r>
          </a:p>
        </p:txBody>
      </p:sp>
    </p:spTree>
    <p:extLst>
      <p:ext uri="{BB962C8B-B14F-4D97-AF65-F5344CB8AC3E}">
        <p14:creationId xmlns:p14="http://schemas.microsoft.com/office/powerpoint/2010/main" val="331891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17765"/>
          </a:xfrm>
        </p:spPr>
        <p:txBody>
          <a:bodyPr/>
          <a:lstStyle/>
          <a:p>
            <a:r>
              <a:rPr lang="fi-FI" dirty="0"/>
              <a:t>uskontokritiikki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457326"/>
            <a:ext cx="10592660" cy="5400674"/>
          </a:xfrm>
        </p:spPr>
        <p:txBody>
          <a:bodyPr>
            <a:normAutofit lnSpcReduction="10000"/>
          </a:bodyPr>
          <a:lstStyle/>
          <a:p>
            <a:r>
              <a:rPr lang="fi-FI" sz="3200" dirty="0"/>
              <a:t>Uskontoon kohdistuvan kriittisen ajattelun eli uskontokritiikin synty voidaan sijoittaa Ranskan vallankumouksen aikaan 1700-luvulle</a:t>
            </a:r>
          </a:p>
          <a:p>
            <a:r>
              <a:rPr lang="fi-FI" sz="3200" dirty="0"/>
              <a:t>Uskontoja on kritisoitu mm.:</a:t>
            </a:r>
          </a:p>
          <a:p>
            <a:pPr marL="0" indent="0">
              <a:buNone/>
            </a:pPr>
            <a:r>
              <a:rPr lang="fi-FI" sz="3200" dirty="0"/>
              <a:t>	- käsitykset maailmansynnystä ja kuoleman jälkeisestä </a:t>
            </a:r>
          </a:p>
          <a:p>
            <a:pPr marL="0" indent="0">
              <a:buNone/>
            </a:pPr>
            <a:r>
              <a:rPr lang="fi-FI" sz="3200" dirty="0"/>
              <a:t>         elämästä</a:t>
            </a:r>
          </a:p>
          <a:p>
            <a:pPr marL="0" indent="0">
              <a:buNone/>
            </a:pPr>
            <a:r>
              <a:rPr lang="fi-FI" sz="3200" dirty="0"/>
              <a:t>	- Jumalan olemassaolosta</a:t>
            </a:r>
          </a:p>
          <a:p>
            <a:pPr marL="0" indent="0">
              <a:buNone/>
            </a:pPr>
            <a:r>
              <a:rPr lang="fi-FI" sz="3200" dirty="0"/>
              <a:t>	- yhteiskunnallisesta asemasta </a:t>
            </a:r>
          </a:p>
          <a:p>
            <a:pPr marL="0" indent="0">
              <a:buNone/>
            </a:pPr>
            <a:r>
              <a:rPr lang="fi-FI" sz="3200" dirty="0"/>
              <a:t>	- elämätavoista ja naisten asemasta uskonnoissa</a:t>
            </a:r>
          </a:p>
        </p:txBody>
      </p:sp>
    </p:spTree>
    <p:extLst>
      <p:ext uri="{BB962C8B-B14F-4D97-AF65-F5344CB8AC3E}">
        <p14:creationId xmlns:p14="http://schemas.microsoft.com/office/powerpoint/2010/main" val="511816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2065"/>
          </a:xfrm>
        </p:spPr>
        <p:txBody>
          <a:bodyPr/>
          <a:lstStyle/>
          <a:p>
            <a:r>
              <a:rPr lang="fi-FI" dirty="0"/>
              <a:t>sekulaari humanismi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1678" y="1314451"/>
            <a:ext cx="10178322" cy="5257800"/>
          </a:xfrm>
        </p:spPr>
        <p:txBody>
          <a:bodyPr>
            <a:normAutofit fontScale="92500"/>
          </a:bodyPr>
          <a:lstStyle/>
          <a:p>
            <a:r>
              <a:rPr lang="fi-FI" sz="3200" dirty="0"/>
              <a:t>Uskonnottomat ihmiset hakevat vaikutteita useista eri lähteistä</a:t>
            </a:r>
          </a:p>
          <a:p>
            <a:r>
              <a:rPr lang="fi-FI" sz="3200" dirty="0"/>
              <a:t>Sekulaari humanismi on uskonnoton maailmankatsomus, jossa korostetaan järjen, tieteen, tutkimuksen, moraalin ja inhimillisten arvojen merkitystä</a:t>
            </a:r>
          </a:p>
          <a:p>
            <a:r>
              <a:rPr lang="fi-FI" sz="3200" dirty="0"/>
              <a:t>Sekulaarin humanismin mukaan ihmisellä on kyky toimia moraalisesti</a:t>
            </a:r>
          </a:p>
          <a:p>
            <a:r>
              <a:rPr lang="fi-FI" sz="3200" dirty="0"/>
              <a:t>Jokainen ihminen on arvokas riippumatta kulttuurista tai uskonnosta</a:t>
            </a:r>
          </a:p>
          <a:p>
            <a:r>
              <a:rPr lang="fi-FI" sz="3200" dirty="0"/>
              <a:t>Ihmisoikeuksien korostaminen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03344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57300" y="1414463"/>
            <a:ext cx="4800600" cy="5443537"/>
          </a:xfrm>
        </p:spPr>
        <p:txBody>
          <a:bodyPr>
            <a:normAutofit/>
          </a:bodyPr>
          <a:lstStyle/>
          <a:p>
            <a:r>
              <a:rPr lang="fi-FI" sz="3200" dirty="0"/>
              <a:t>Eurooppalaisen humanismin juuret ulottuvat antiikin Kreikkaan</a:t>
            </a:r>
          </a:p>
          <a:p>
            <a:r>
              <a:rPr lang="fi-FI" sz="3200" dirty="0"/>
              <a:t>Ihmisen henkisen kehityksen ja järjen käytön korostaminen</a:t>
            </a:r>
          </a:p>
          <a:p>
            <a:r>
              <a:rPr lang="fi-FI" sz="3200" dirty="0"/>
              <a:t>Sekulaarissa humanismissa ei uskonta jumaliin</a:t>
            </a:r>
          </a:p>
        </p:txBody>
      </p:sp>
      <p:pic>
        <p:nvPicPr>
          <p:cNvPr id="1026" name="Picture 2" descr="Kuvahaun tulos haulle akropol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43125"/>
            <a:ext cx="5257799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9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TEHTÄVIÄ: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TEE S. 67 TEHT. 2 POHTIEN</a:t>
            </a:r>
          </a:p>
          <a:p>
            <a:r>
              <a:rPr lang="fi-FI" sz="3200" dirty="0"/>
              <a:t>TEE S. 67 TEHT. 1 JA 2</a:t>
            </a:r>
          </a:p>
          <a:p>
            <a:pPr marL="0" indent="0">
              <a:buNone/>
            </a:pPr>
            <a:r>
              <a:rPr lang="fi-FI" sz="3200" dirty="0"/>
              <a:t>	-&gt; LOPUT LÄKSYKSI</a:t>
            </a:r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839" y="1628776"/>
            <a:ext cx="4572000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USKONNOTTOMIEN TAPAKULTTUURI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57300" y="1795549"/>
            <a:ext cx="4800600" cy="410995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Nimenantojuhla (siviilikummit)</a:t>
            </a:r>
          </a:p>
          <a:p>
            <a:r>
              <a:rPr lang="fi-FI" dirty="0" err="1"/>
              <a:t>Prometheus</a:t>
            </a:r>
            <a:r>
              <a:rPr lang="fi-FI" dirty="0"/>
              <a:t>-leiri nuorille</a:t>
            </a:r>
          </a:p>
          <a:p>
            <a:r>
              <a:rPr lang="fi-FI" dirty="0"/>
              <a:t>Siviilivihkiminen (maistraatissa tai käräjäoikeuden tiloissa tai haluamassaan ympäristössä)</a:t>
            </a:r>
          </a:p>
          <a:p>
            <a:r>
              <a:rPr lang="fi-FI" dirty="0"/>
              <a:t>Siviilihautajaiset -&gt; ensin saattotilaisuus, sitten muistotilaisuus (suurin osa uskonnottomista haudataan </a:t>
            </a:r>
            <a:r>
              <a:rPr lang="fi-FI" dirty="0" err="1"/>
              <a:t>ev-lut</a:t>
            </a:r>
            <a:r>
              <a:rPr lang="fi-FI" dirty="0"/>
              <a:t>. kirkon hautausmaille)</a:t>
            </a:r>
          </a:p>
          <a:p>
            <a:r>
              <a:rPr lang="fi-FI" dirty="0"/>
              <a:t>Monet viettävät joulua, pääsiäistä ja muitakin kristillisiä juhlapyhiä</a:t>
            </a:r>
          </a:p>
          <a:p>
            <a:endParaRPr lang="fi-FI" dirty="0"/>
          </a:p>
        </p:txBody>
      </p:sp>
      <p:pic>
        <p:nvPicPr>
          <p:cNvPr id="1026" name="Picture 2" descr="Kuvahaun tulos haulle prometheus leiri 2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86" y="2286001"/>
            <a:ext cx="5212080" cy="33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1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57300" y="1379913"/>
            <a:ext cx="4800600" cy="4929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ELÄMÄNKATSOMUSTIETO:</a:t>
            </a:r>
          </a:p>
          <a:p>
            <a:pPr>
              <a:buFontTx/>
              <a:buChar char="-"/>
            </a:pPr>
            <a:r>
              <a:rPr lang="fi-FI" dirty="0"/>
              <a:t>uskontokuntiin kuulumattomille peruskoulussa ja lukiossa opetusta v. 1985 lähtien</a:t>
            </a:r>
          </a:p>
          <a:p>
            <a:pPr>
              <a:buFontTx/>
              <a:buChar char="-"/>
            </a:pPr>
            <a:r>
              <a:rPr lang="fi-FI" dirty="0"/>
              <a:t>elämänkatsomustietoon voivat osallistua myös sellaiset oppilaat, joiden uskontoa ei opeteta omassa koulussa</a:t>
            </a:r>
          </a:p>
          <a:p>
            <a:pPr>
              <a:buFontTx/>
              <a:buChar char="-"/>
            </a:pPr>
            <a:r>
              <a:rPr lang="fi-FI" dirty="0"/>
              <a:t>tavoitteena on edistää oppilaiden kykyä etsiä hyvää elämää, tarjota tietoa erilaisista katsomuksista ja antaa välineitä rakentaa omaa elämänkatsomustaan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47796" y="1379913"/>
            <a:ext cx="4800600" cy="515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USKONTOKUNTIIN SITOUTUMATTOMAT YHTEISÖT:</a:t>
            </a:r>
          </a:p>
          <a:p>
            <a:pPr>
              <a:buFontTx/>
              <a:buChar char="-"/>
            </a:pPr>
            <a:r>
              <a:rPr lang="fi-FI" dirty="0"/>
              <a:t>Suomen humanistiliitto</a:t>
            </a:r>
          </a:p>
          <a:p>
            <a:pPr>
              <a:buFontTx/>
              <a:buChar char="-"/>
            </a:pPr>
            <a:r>
              <a:rPr lang="fi-FI" dirty="0"/>
              <a:t>Vapaa-ajattelijan Liitto</a:t>
            </a:r>
          </a:p>
          <a:p>
            <a:pPr>
              <a:buFontTx/>
              <a:buChar char="-"/>
            </a:pPr>
            <a:r>
              <a:rPr lang="fi-FI" dirty="0"/>
              <a:t>Pro-Seremoniat</a:t>
            </a:r>
          </a:p>
          <a:p>
            <a:pPr>
              <a:buFontTx/>
              <a:buChar char="-"/>
            </a:pPr>
            <a:r>
              <a:rPr lang="fi-FI" dirty="0" err="1"/>
              <a:t>Prometheus</a:t>
            </a:r>
            <a:r>
              <a:rPr lang="fi-FI" dirty="0"/>
              <a:t>-leirien tuki</a:t>
            </a:r>
          </a:p>
          <a:p>
            <a:pPr>
              <a:buFontTx/>
              <a:buChar char="-"/>
            </a:pPr>
            <a:r>
              <a:rPr lang="fi-FI" dirty="0"/>
              <a:t>Uskonnottomat Suomessa</a:t>
            </a:r>
          </a:p>
          <a:p>
            <a:pPr>
              <a:buFontTx/>
              <a:buChar char="-"/>
            </a:pPr>
            <a:r>
              <a:rPr lang="fi-FI" dirty="0"/>
              <a:t>Suomen Ateistiyhdistys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TEHTÄVÄT 2 JA 8   S. 67! Jos aikaa, niin tehtävä 9 s. </a:t>
            </a:r>
            <a:r>
              <a:rPr lang="fi-FI" b="1"/>
              <a:t>67.</a:t>
            </a:r>
            <a:endParaRPr lang="fi-FI" b="1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2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85</TotalTime>
  <Words>229</Words>
  <Application>Microsoft Office PowerPoint</Application>
  <PresentationFormat>Laajakuva</PresentationFormat>
  <Paragraphs>42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USKONTOKUNTIIN KUULUMATTOMAT KPL 4.</vt:lpstr>
      <vt:lpstr>uskontokritiikki</vt:lpstr>
      <vt:lpstr>sekulaari humanismi</vt:lpstr>
      <vt:lpstr>PowerPoint-esitys</vt:lpstr>
      <vt:lpstr>TEHTÄVIÄ:</vt:lpstr>
      <vt:lpstr>USKONNOTTOMIEN TAPAKULTTUURI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USKONTOKUNTIIN KUULUMATTOMAT KPL 4.</dc:title>
  <dc:creator>Dahl Kirsi Tuulikki</dc:creator>
  <cp:lastModifiedBy>Kirsi Dahl</cp:lastModifiedBy>
  <cp:revision>7</cp:revision>
  <dcterms:created xsi:type="dcterms:W3CDTF">2017-11-02T10:55:46Z</dcterms:created>
  <dcterms:modified xsi:type="dcterms:W3CDTF">2018-08-11T13:24:26Z</dcterms:modified>
</cp:coreProperties>
</file>