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3" r:id="rId4"/>
    <p:sldMasterId id="2147483648" r:id="rId5"/>
  </p:sldMasterIdLst>
  <p:notesMasterIdLst>
    <p:notesMasterId r:id="rId39"/>
  </p:notesMasterIdLst>
  <p:handoutMasterIdLst>
    <p:handoutMasterId r:id="rId40"/>
  </p:handoutMasterIdLst>
  <p:sldIdLst>
    <p:sldId id="256" r:id="rId6"/>
    <p:sldId id="314" r:id="rId7"/>
    <p:sldId id="264" r:id="rId8"/>
    <p:sldId id="260" r:id="rId9"/>
    <p:sldId id="261" r:id="rId10"/>
    <p:sldId id="263" r:id="rId11"/>
    <p:sldId id="265" r:id="rId12"/>
    <p:sldId id="301" r:id="rId13"/>
    <p:sldId id="315" r:id="rId14"/>
    <p:sldId id="299" r:id="rId15"/>
    <p:sldId id="258" r:id="rId16"/>
    <p:sldId id="296" r:id="rId17"/>
    <p:sldId id="291" r:id="rId18"/>
    <p:sldId id="310" r:id="rId19"/>
    <p:sldId id="320" r:id="rId20"/>
    <p:sldId id="319" r:id="rId21"/>
    <p:sldId id="321" r:id="rId22"/>
    <p:sldId id="322" r:id="rId23"/>
    <p:sldId id="317" r:id="rId24"/>
    <p:sldId id="326" r:id="rId25"/>
    <p:sldId id="295" r:id="rId26"/>
    <p:sldId id="294" r:id="rId27"/>
    <p:sldId id="316" r:id="rId28"/>
    <p:sldId id="302" r:id="rId29"/>
    <p:sldId id="288" r:id="rId30"/>
    <p:sldId id="307" r:id="rId31"/>
    <p:sldId id="323" r:id="rId32"/>
    <p:sldId id="305" r:id="rId33"/>
    <p:sldId id="306" r:id="rId34"/>
    <p:sldId id="308" r:id="rId35"/>
    <p:sldId id="312" r:id="rId36"/>
    <p:sldId id="313" r:id="rId37"/>
    <p:sldId id="329" r:id="rId38"/>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FCB35-FCCF-499C-9E90-319C315B54D6}" v="9" dt="2020-11-09T12:32:26.835"/>
    <p1510:client id="{095F65B4-5DD9-63FB-235A-1EBE2D49F868}" v="60" dt="2020-11-26T09:29:26.927"/>
    <p1510:client id="{0FECC74E-9969-EB35-B8CC-33B567CDB87F}" v="16" dt="2020-11-27T06:20:48.215"/>
    <p1510:client id="{118925F9-2F97-7E78-E821-A78F0588F829}" v="1" dt="2022-10-31T05:45:27.341"/>
    <p1510:client id="{1435AAC8-C767-11A6-D6F8-4C24432C4377}" v="22" dt="2020-12-01T06:34:19.598"/>
    <p1510:client id="{16CF942D-EAEC-B658-043F-EAE82B5DE309}" v="109" dt="2022-10-13T07:47:21.940"/>
    <p1510:client id="{1C306942-C018-EF49-CE91-ABBE6E04E724}" v="18" dt="2020-12-07T05:54:16.587"/>
    <p1510:client id="{1DBD2A71-93B4-57A3-CA8B-95FCCC82A0BF}" v="1654" dt="2020-11-27T11:37:54.972"/>
    <p1510:client id="{245F8681-165F-E9D7-7FC2-74D97750762B}" v="171" dt="2021-10-12T09:14:43.500"/>
    <p1510:client id="{28ED9B1A-7CDA-4CE1-B21C-AABCDB90E468}" v="2" dt="2022-10-18T09:01:45.792"/>
    <p1510:client id="{323E1757-6893-4D1D-9604-CE794F6086EF}" v="447" dt="2020-10-02T06:08:02.357"/>
    <p1510:client id="{3431EF27-6AA7-9AE1-252D-6AE69A7D37AC}" v="4" dt="2021-09-27T11:59:45.556"/>
    <p1510:client id="{3672B506-0F85-47B2-B373-1DD4C525A8B4}" v="12" dt="2020-09-17T10:00:52.711"/>
    <p1510:client id="{3BC33DFE-8171-5A81-79B5-344B07810542}" v="576" dt="2020-11-26T13:14:14.573"/>
    <p1510:client id="{466BBEDF-F4F0-B480-CB32-A2930540FA44}" v="3" dt="2022-01-21T08:46:49.118"/>
    <p1510:client id="{4681D305-D7FD-25FF-CE9B-B1D7C4D74014}" v="188" dt="2022-09-08T07:27:33.290"/>
    <p1510:client id="{48059E6B-B25C-7803-6896-B8D512556333}" v="360" dt="2020-11-18T11:46:37.849"/>
    <p1510:client id="{4C79DE52-E14F-7E2C-18DA-275A4A033996}" v="16" dt="2021-09-27T12:02:45.190"/>
    <p1510:client id="{50925F03-BA4C-4E1A-96FD-A1BCC45B4080}" v="90" dt="2020-11-26T12:44:27.784"/>
    <p1510:client id="{71BD0606-A016-4F3E-8F8D-1C03432F0EA0}" v="34" dt="2020-10-07T15:49:46.202"/>
    <p1510:client id="{72B0CB94-2C3A-EF25-F6DE-CCD58AA2025D}" v="32" dt="2021-11-01T12:14:29.359"/>
    <p1510:client id="{744F0C0F-B279-4EBC-B526-FF042CC421A6}" v="31" dt="2022-10-04T05:53:45.789"/>
    <p1510:client id="{74EA1F13-0DC8-4D34-90D9-06C65DFA5D4A}" v="20" dt="2020-10-02T05:53:36.999"/>
    <p1510:client id="{7AFE2773-3BF0-4121-9D3D-09C162275196}" v="659" dt="2020-12-01T10:57:10.245"/>
    <p1510:client id="{8293E1A7-21FE-9785-AAED-5C0AB1286976}" v="9" dt="2021-10-21T05:10:20.922"/>
    <p1510:client id="{850EC86C-17D9-42D4-974D-113DADC59469}" v="72" dt="2020-11-30T11:11:43.487"/>
    <p1510:client id="{866BDCC0-7757-4129-849D-D16FCFF0CBDD}" v="153" dt="2020-10-12T10:17:45.856"/>
    <p1510:client id="{8869FD13-5FD8-1194-A63B-F0BE45EB63C6}" v="364" dt="2022-10-13T14:00:15.742"/>
    <p1510:client id="{8D98BA41-164A-4B45-9492-7010169BAF68}" v="29" dt="2022-10-10T05:22:46.306"/>
    <p1510:client id="{9127B349-2589-7101-5AC9-D0F7ABCF150D}" v="15" dt="2022-10-31T07:02:21.339"/>
    <p1510:client id="{98AADAE1-1E8D-4840-89D0-9FCF16ECF284}" v="19" dt="2020-11-20T06:10:53.692"/>
    <p1510:client id="{9C667DE6-7E7F-A227-47A0-346949803B5C}" v="2" dt="2022-09-09T06:56:13.419"/>
    <p1510:client id="{A044A277-8DBB-4E21-91F0-5B2881549013}" v="52" dt="2020-12-01T10:57:22.212"/>
    <p1510:client id="{A1B686EE-534D-46EF-8EED-E8ED4C8C9CA6}" v="927" dt="2020-10-12T12:17:38.832"/>
    <p1510:client id="{A233300D-A1F5-4FFE-A7A5-BBAD5D553F37}" v="469" dt="2020-11-16T08:28:30.972"/>
    <p1510:client id="{A5FA5EFA-DC05-CB69-A2F5-A3D76AA2483B}" v="264" dt="2020-11-26T12:07:29.334"/>
    <p1510:client id="{AEC9E67F-07B9-87C8-DF2F-9420325EB2FA}" v="23" dt="2020-11-30T08:52:58.249"/>
    <p1510:client id="{B1E85A26-93BE-40D9-8421-078418E9E1DB}" v="2431" dt="2020-11-26T11:31:54.170"/>
    <p1510:client id="{B4108FA2-ED71-4288-BB95-FD19BD9214B5}" v="2" dt="2022-10-13T08:21:44.945"/>
    <p1510:client id="{B5633670-3B6D-2033-DCEB-1E52ACC27183}" v="644" dt="2020-11-26T12:59:43.795"/>
    <p1510:client id="{B73315BC-0432-4CDF-BEF4-71673E4B6137}" v="93" dt="2020-10-12T10:12:32.520"/>
    <p1510:client id="{BF12DB59-C340-4BF4-9387-68EF9C5BF62B}" v="6" dt="2020-11-12T12:13:19.648"/>
    <p1510:client id="{CD2A40E6-C23D-482B-B8D3-212982DC0015}" v="122" dt="2020-11-13T11:42:48.339"/>
    <p1510:client id="{CDFFAECF-867E-E65A-56BD-39C157BFA9B1}" v="51" dt="2021-08-19T07:55:35.590"/>
    <p1510:client id="{CE2ED932-E336-54F6-631E-2A2DC95CE28D}" v="8" dt="2020-11-26T13:15:06.819"/>
    <p1510:client id="{D6652490-BFC9-B88B-D3A5-F062D2F5687D}" v="11" dt="2021-09-27T12:04:22.372"/>
    <p1510:client id="{D67EFDC7-F264-A44C-DB4C-3C1220298768}" v="29" dt="2020-11-18T11:23:42.954"/>
    <p1510:client id="{D77B76CC-D8F9-4F3E-8AC7-77735BC2947B}" v="18" dt="2022-09-26T11:19:14.037"/>
    <p1510:client id="{DAF0AF22-C4D3-1E6B-31A3-95F3D4AD324C}" v="185" dt="2020-11-04T10:26:11.910"/>
    <p1510:client id="{DD3803BB-5852-3BA0-F706-8B2043773CCF}" v="6" dt="2020-11-30T12:40:36.281"/>
    <p1510:client id="{E0B6EDEE-3078-46B6-B3D1-93651C676905}" v="124" dt="2020-10-02T05:37:19.967"/>
    <p1510:client id="{EB36F985-209A-9DB3-D33E-97ACF58BE052}" v="1412" dt="2020-11-29T15:36:54.358"/>
    <p1510:client id="{F1FF2316-985A-478B-958F-58D9B0EA409A}" v="103" dt="2020-10-13T05:52:08.573"/>
    <p1510:client id="{F36021D6-9C10-7E91-5B7C-07FEFD6FC8CF}" v="5" dt="2021-10-11T09:04:24.486"/>
    <p1510:client id="{F5B10765-5EA9-426F-B914-135F3A13AA56}" v="164" dt="2022-09-16T07:28:33.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55494-9932-4D4A-8142-16F770A4BAA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337105F-E836-4EA6-AB38-F8D495984088}">
      <dgm:prSet/>
      <dgm:spPr/>
      <dgm:t>
        <a:bodyPr/>
        <a:lstStyle/>
        <a:p>
          <a:r>
            <a:rPr lang="fi-FI" b="1" dirty="0"/>
            <a:t>Tukioppilastoiminta</a:t>
          </a:r>
          <a:endParaRPr lang="en-US" dirty="0"/>
        </a:p>
      </dgm:t>
    </dgm:pt>
    <dgm:pt modelId="{518F3843-4405-450A-BEDA-6767C57C2F06}" type="parTrans" cxnId="{97DFC308-7D80-4A6E-8852-74B3C8F68677}">
      <dgm:prSet/>
      <dgm:spPr/>
      <dgm:t>
        <a:bodyPr/>
        <a:lstStyle/>
        <a:p>
          <a:endParaRPr lang="en-US"/>
        </a:p>
      </dgm:t>
    </dgm:pt>
    <dgm:pt modelId="{B716535B-DDC3-4B8D-A0A8-97BA236A6602}" type="sibTrans" cxnId="{97DFC308-7D80-4A6E-8852-74B3C8F68677}">
      <dgm:prSet/>
      <dgm:spPr/>
      <dgm:t>
        <a:bodyPr/>
        <a:lstStyle/>
        <a:p>
          <a:endParaRPr lang="en-US"/>
        </a:p>
      </dgm:t>
    </dgm:pt>
    <dgm:pt modelId="{EC28B2CD-BD55-431C-9142-6DD97D6A080B}">
      <dgm:prSet/>
      <dgm:spPr/>
      <dgm:t>
        <a:bodyPr/>
        <a:lstStyle/>
        <a:p>
          <a:r>
            <a:rPr lang="fi-FI" dirty="0"/>
            <a:t>MLL:n tukioppilastoiminta kattaa lähes kaikki Suomen yläkoulut. Tukioppilaat ovat 8. ja 9. -luokkalaisia vapaaehtoisia nuoria, jotka luovat hyvää kouluhenkeä ja toimivat silminä ja korvina koulun arjessa.</a:t>
          </a:r>
          <a:endParaRPr lang="en-US" dirty="0"/>
        </a:p>
      </dgm:t>
    </dgm:pt>
    <dgm:pt modelId="{577D50A9-A60A-40C7-BF3B-C10E2F0BABD9}" type="parTrans" cxnId="{9197FC97-6470-4E40-ADB0-896BF9E29D56}">
      <dgm:prSet/>
      <dgm:spPr/>
      <dgm:t>
        <a:bodyPr/>
        <a:lstStyle/>
        <a:p>
          <a:endParaRPr lang="en-US"/>
        </a:p>
      </dgm:t>
    </dgm:pt>
    <dgm:pt modelId="{5FFEC33F-5608-49C6-8043-D18476DFFF9C}" type="sibTrans" cxnId="{9197FC97-6470-4E40-ADB0-896BF9E29D56}">
      <dgm:prSet/>
      <dgm:spPr/>
      <dgm:t>
        <a:bodyPr/>
        <a:lstStyle/>
        <a:p>
          <a:endParaRPr lang="en-US"/>
        </a:p>
      </dgm:t>
    </dgm:pt>
    <dgm:pt modelId="{9237EB58-BC9B-4B55-86F8-1A935461615A}">
      <dgm:prSet/>
      <dgm:spPr/>
      <dgm:t>
        <a:bodyPr/>
        <a:lstStyle/>
        <a:p>
          <a:pPr rtl="0"/>
          <a:r>
            <a:rPr lang="fi-FI" dirty="0"/>
            <a:t>Tukioppilaat tutustuttavat uusia </a:t>
          </a:r>
          <a:r>
            <a:rPr lang="fi-FI" dirty="0">
              <a:latin typeface="Century Gothic" panose="020B0502020202020204"/>
            </a:rPr>
            <a:t>6</a:t>
          </a:r>
          <a:r>
            <a:rPr lang="fi-FI" dirty="0"/>
            <a:t>.- luokkalaisia kouluun</a:t>
          </a:r>
          <a:r>
            <a:rPr lang="fi-FI" dirty="0">
              <a:latin typeface="Century Gothic" panose="020B0502020202020204"/>
            </a:rPr>
            <a:t>,</a:t>
          </a:r>
          <a:r>
            <a:rPr lang="fi-FI" dirty="0"/>
            <a:t> järjestävät koulun yhteisiä teemapäiviä</a:t>
          </a:r>
          <a:r>
            <a:rPr lang="fi-FI" dirty="0">
              <a:latin typeface="Century Gothic" panose="020B0502020202020204"/>
            </a:rPr>
            <a:t> ja yhteistyössä Welhon kanssa tutustuvat nuorisotyöhön.</a:t>
          </a:r>
          <a:endParaRPr lang="en-US" dirty="0"/>
        </a:p>
      </dgm:t>
    </dgm:pt>
    <dgm:pt modelId="{736EECEE-19AD-4029-98C6-6093FA8B991D}" type="parTrans" cxnId="{0C435DDD-108E-49F6-A9BB-C10720145833}">
      <dgm:prSet/>
      <dgm:spPr/>
      <dgm:t>
        <a:bodyPr/>
        <a:lstStyle/>
        <a:p>
          <a:endParaRPr lang="en-US"/>
        </a:p>
      </dgm:t>
    </dgm:pt>
    <dgm:pt modelId="{5BAAFE21-B429-42D7-8767-65D61DB8E06D}" type="sibTrans" cxnId="{0C435DDD-108E-49F6-A9BB-C10720145833}">
      <dgm:prSet/>
      <dgm:spPr/>
      <dgm:t>
        <a:bodyPr/>
        <a:lstStyle/>
        <a:p>
          <a:endParaRPr lang="en-US"/>
        </a:p>
      </dgm:t>
    </dgm:pt>
    <dgm:pt modelId="{31BCA1D2-B1C6-48A9-9A81-40759493A240}">
      <dgm:prSet/>
      <dgm:spPr/>
      <dgm:t>
        <a:bodyPr/>
        <a:lstStyle/>
        <a:p>
          <a:r>
            <a:rPr lang="fi-FI" dirty="0"/>
            <a:t>MLL koulutti Suomen kouluihin ensimmäiset tukioppilaat jo vuonna 1972.</a:t>
          </a:r>
          <a:endParaRPr lang="en-US" dirty="0"/>
        </a:p>
      </dgm:t>
    </dgm:pt>
    <dgm:pt modelId="{D138DB57-AB1B-4D50-825A-2D82B0382A7D}" type="parTrans" cxnId="{19F17C05-BC34-4506-9102-59AC3F41FF70}">
      <dgm:prSet/>
      <dgm:spPr/>
      <dgm:t>
        <a:bodyPr/>
        <a:lstStyle/>
        <a:p>
          <a:endParaRPr lang="en-US"/>
        </a:p>
      </dgm:t>
    </dgm:pt>
    <dgm:pt modelId="{A0223ABA-35E1-4C02-8577-9A92385986D5}" type="sibTrans" cxnId="{19F17C05-BC34-4506-9102-59AC3F41FF70}">
      <dgm:prSet/>
      <dgm:spPr/>
      <dgm:t>
        <a:bodyPr/>
        <a:lstStyle/>
        <a:p>
          <a:endParaRPr lang="en-US"/>
        </a:p>
      </dgm:t>
    </dgm:pt>
    <dgm:pt modelId="{4FFF1E34-99B4-42CA-8587-D71629114266}">
      <dgm:prSet/>
      <dgm:spPr/>
      <dgm:t>
        <a:bodyPr/>
        <a:lstStyle/>
        <a:p>
          <a:r>
            <a:rPr lang="fi-FI" b="1" dirty="0" err="1"/>
            <a:t>Tukarikurssiin</a:t>
          </a:r>
          <a:r>
            <a:rPr lang="fi-FI" b="1" dirty="0"/>
            <a:t> on oppilasvalinta!</a:t>
          </a:r>
          <a:endParaRPr lang="en-US" dirty="0"/>
        </a:p>
      </dgm:t>
    </dgm:pt>
    <dgm:pt modelId="{25A3F896-3C98-476D-A549-DE853F244D39}" type="parTrans" cxnId="{14E01FEF-9FEA-433C-BA09-42CC47D34D51}">
      <dgm:prSet/>
      <dgm:spPr/>
      <dgm:t>
        <a:bodyPr/>
        <a:lstStyle/>
        <a:p>
          <a:endParaRPr lang="en-US"/>
        </a:p>
      </dgm:t>
    </dgm:pt>
    <dgm:pt modelId="{B67E2FE1-A01C-4EE8-BF11-DF8EE64321C1}" type="sibTrans" cxnId="{14E01FEF-9FEA-433C-BA09-42CC47D34D51}">
      <dgm:prSet/>
      <dgm:spPr/>
      <dgm:t>
        <a:bodyPr/>
        <a:lstStyle/>
        <a:p>
          <a:endParaRPr lang="en-US"/>
        </a:p>
      </dgm:t>
    </dgm:pt>
    <dgm:pt modelId="{EA107008-5089-4E26-8E4A-351053679FDC}">
      <dgm:prSet phldr="0"/>
      <dgm:spPr/>
      <dgm:t>
        <a:bodyPr/>
        <a:lstStyle/>
        <a:p>
          <a:pPr rtl="0"/>
          <a:r>
            <a:rPr lang="fi-FI" b="1" dirty="0">
              <a:latin typeface="Century Gothic" panose="020B0502020202020204"/>
            </a:rPr>
            <a:t>Tukioppilaat harjoittelevat ryhmäyttämistä ja koulukiusaamisvastaista työskentelyä</a:t>
          </a:r>
        </a:p>
      </dgm:t>
    </dgm:pt>
    <dgm:pt modelId="{78B02931-9E44-49A3-9F87-021F960AB5F1}" type="parTrans" cxnId="{2B6C2FF1-4478-4058-8B78-77E18C910581}">
      <dgm:prSet/>
      <dgm:spPr/>
      <dgm:t>
        <a:bodyPr/>
        <a:lstStyle/>
        <a:p>
          <a:endParaRPr lang="fi-FI"/>
        </a:p>
      </dgm:t>
    </dgm:pt>
    <dgm:pt modelId="{068DD2FE-1278-4D2A-9846-76D4B9858B4C}" type="sibTrans" cxnId="{2B6C2FF1-4478-4058-8B78-77E18C910581}">
      <dgm:prSet/>
      <dgm:spPr/>
      <dgm:t>
        <a:bodyPr/>
        <a:lstStyle/>
        <a:p>
          <a:endParaRPr lang="fi-FI"/>
        </a:p>
      </dgm:t>
    </dgm:pt>
    <dgm:pt modelId="{9B4E7BA5-58D7-4C59-90FB-F56A482A7F56}">
      <dgm:prSet phldr="0"/>
      <dgm:spPr/>
      <dgm:t>
        <a:bodyPr/>
        <a:lstStyle/>
        <a:p>
          <a:pPr rtl="0"/>
          <a:r>
            <a:rPr lang="en-US" b="1" dirty="0">
              <a:latin typeface="Century Gothic" panose="020B0502020202020204"/>
            </a:rPr>
            <a:t>hyväksytty/hylätty</a:t>
          </a:r>
        </a:p>
      </dgm:t>
    </dgm:pt>
    <dgm:pt modelId="{2786CD2C-A361-4DF5-945F-FB88F0B2CB0B}" type="parTrans" cxnId="{54C32172-FADB-4584-8BC0-009A9BFE941A}">
      <dgm:prSet/>
      <dgm:spPr/>
      <dgm:t>
        <a:bodyPr/>
        <a:lstStyle/>
        <a:p>
          <a:endParaRPr lang="fi-FI"/>
        </a:p>
      </dgm:t>
    </dgm:pt>
    <dgm:pt modelId="{BB1637DF-77F0-45FD-8E58-8BC43D4215C9}" type="sibTrans" cxnId="{54C32172-FADB-4584-8BC0-009A9BFE941A}">
      <dgm:prSet/>
      <dgm:spPr/>
      <dgm:t>
        <a:bodyPr/>
        <a:lstStyle/>
        <a:p>
          <a:endParaRPr lang="fi-FI"/>
        </a:p>
      </dgm:t>
    </dgm:pt>
    <dgm:pt modelId="{F84B221B-6D5B-44B8-A06D-91331AB3EE2B}" type="pres">
      <dgm:prSet presAssocID="{D2B55494-9932-4D4A-8142-16F770A4BAA0}" presName="diagram" presStyleCnt="0">
        <dgm:presLayoutVars>
          <dgm:dir/>
          <dgm:resizeHandles val="exact"/>
        </dgm:presLayoutVars>
      </dgm:prSet>
      <dgm:spPr/>
      <dgm:t>
        <a:bodyPr/>
        <a:lstStyle/>
        <a:p>
          <a:endParaRPr lang="fi-FI"/>
        </a:p>
      </dgm:t>
    </dgm:pt>
    <dgm:pt modelId="{72027668-59CE-46DA-97F2-78D863254F19}" type="pres">
      <dgm:prSet presAssocID="{7337105F-E836-4EA6-AB38-F8D495984088}" presName="node" presStyleLbl="node1" presStyleIdx="0" presStyleCnt="7">
        <dgm:presLayoutVars>
          <dgm:bulletEnabled val="1"/>
        </dgm:presLayoutVars>
      </dgm:prSet>
      <dgm:spPr/>
      <dgm:t>
        <a:bodyPr/>
        <a:lstStyle/>
        <a:p>
          <a:endParaRPr lang="fi-FI"/>
        </a:p>
      </dgm:t>
    </dgm:pt>
    <dgm:pt modelId="{791E5B22-7917-4A81-92A5-301D80623ED0}" type="pres">
      <dgm:prSet presAssocID="{B716535B-DDC3-4B8D-A0A8-97BA236A6602}" presName="sibTrans" presStyleCnt="0"/>
      <dgm:spPr/>
    </dgm:pt>
    <dgm:pt modelId="{D4EC0735-0A6A-4E94-9E62-08DAAA831AF4}" type="pres">
      <dgm:prSet presAssocID="{EC28B2CD-BD55-431C-9142-6DD97D6A080B}" presName="node" presStyleLbl="node1" presStyleIdx="1" presStyleCnt="7">
        <dgm:presLayoutVars>
          <dgm:bulletEnabled val="1"/>
        </dgm:presLayoutVars>
      </dgm:prSet>
      <dgm:spPr/>
      <dgm:t>
        <a:bodyPr/>
        <a:lstStyle/>
        <a:p>
          <a:endParaRPr lang="fi-FI"/>
        </a:p>
      </dgm:t>
    </dgm:pt>
    <dgm:pt modelId="{B428233A-4406-49F2-BE69-D691AAA969F7}" type="pres">
      <dgm:prSet presAssocID="{5FFEC33F-5608-49C6-8043-D18476DFFF9C}" presName="sibTrans" presStyleCnt="0"/>
      <dgm:spPr/>
    </dgm:pt>
    <dgm:pt modelId="{D96EC2C5-7602-461B-A4B5-4647B08FE62C}" type="pres">
      <dgm:prSet presAssocID="{9237EB58-BC9B-4B55-86F8-1A935461615A}" presName="node" presStyleLbl="node1" presStyleIdx="2" presStyleCnt="7">
        <dgm:presLayoutVars>
          <dgm:bulletEnabled val="1"/>
        </dgm:presLayoutVars>
      </dgm:prSet>
      <dgm:spPr/>
      <dgm:t>
        <a:bodyPr/>
        <a:lstStyle/>
        <a:p>
          <a:endParaRPr lang="fi-FI"/>
        </a:p>
      </dgm:t>
    </dgm:pt>
    <dgm:pt modelId="{2EBB6854-4E73-4ED7-A02B-46A393A6ED7C}" type="pres">
      <dgm:prSet presAssocID="{5BAAFE21-B429-42D7-8767-65D61DB8E06D}" presName="sibTrans" presStyleCnt="0"/>
      <dgm:spPr/>
    </dgm:pt>
    <dgm:pt modelId="{5086FF3C-742E-4D3C-B59E-F1CD416C9EB9}" type="pres">
      <dgm:prSet presAssocID="{31BCA1D2-B1C6-48A9-9A81-40759493A240}" presName="node" presStyleLbl="node1" presStyleIdx="3" presStyleCnt="7">
        <dgm:presLayoutVars>
          <dgm:bulletEnabled val="1"/>
        </dgm:presLayoutVars>
      </dgm:prSet>
      <dgm:spPr/>
      <dgm:t>
        <a:bodyPr/>
        <a:lstStyle/>
        <a:p>
          <a:endParaRPr lang="fi-FI"/>
        </a:p>
      </dgm:t>
    </dgm:pt>
    <dgm:pt modelId="{D63781ED-912B-48EF-A36B-EC00A134B540}" type="pres">
      <dgm:prSet presAssocID="{A0223ABA-35E1-4C02-8577-9A92385986D5}" presName="sibTrans" presStyleCnt="0"/>
      <dgm:spPr/>
    </dgm:pt>
    <dgm:pt modelId="{975FED9A-7762-424F-82DA-50DF0E0D583A}" type="pres">
      <dgm:prSet presAssocID="{4FFF1E34-99B4-42CA-8587-D71629114266}" presName="node" presStyleLbl="node1" presStyleIdx="4" presStyleCnt="7">
        <dgm:presLayoutVars>
          <dgm:bulletEnabled val="1"/>
        </dgm:presLayoutVars>
      </dgm:prSet>
      <dgm:spPr/>
      <dgm:t>
        <a:bodyPr/>
        <a:lstStyle/>
        <a:p>
          <a:endParaRPr lang="fi-FI"/>
        </a:p>
      </dgm:t>
    </dgm:pt>
    <dgm:pt modelId="{F3A734F4-F7DA-4429-8CB5-D81915BEB18D}" type="pres">
      <dgm:prSet presAssocID="{B67E2FE1-A01C-4EE8-BF11-DF8EE64321C1}" presName="sibTrans" presStyleCnt="0"/>
      <dgm:spPr/>
    </dgm:pt>
    <dgm:pt modelId="{350D71D6-1B83-4CF3-A050-8DC657ADD51E}" type="pres">
      <dgm:prSet presAssocID="{EA107008-5089-4E26-8E4A-351053679FDC}" presName="node" presStyleLbl="node1" presStyleIdx="5" presStyleCnt="7">
        <dgm:presLayoutVars>
          <dgm:bulletEnabled val="1"/>
        </dgm:presLayoutVars>
      </dgm:prSet>
      <dgm:spPr/>
      <dgm:t>
        <a:bodyPr/>
        <a:lstStyle/>
        <a:p>
          <a:endParaRPr lang="fi-FI"/>
        </a:p>
      </dgm:t>
    </dgm:pt>
    <dgm:pt modelId="{8A657055-E601-4F26-A90C-8D07550B0CCB}" type="pres">
      <dgm:prSet presAssocID="{068DD2FE-1278-4D2A-9846-76D4B9858B4C}" presName="sibTrans" presStyleCnt="0"/>
      <dgm:spPr/>
    </dgm:pt>
    <dgm:pt modelId="{72EFA623-2B04-478C-988E-EE1C0506CBEA}" type="pres">
      <dgm:prSet presAssocID="{9B4E7BA5-58D7-4C59-90FB-F56A482A7F56}" presName="node" presStyleLbl="node1" presStyleIdx="6" presStyleCnt="7">
        <dgm:presLayoutVars>
          <dgm:bulletEnabled val="1"/>
        </dgm:presLayoutVars>
      </dgm:prSet>
      <dgm:spPr/>
      <dgm:t>
        <a:bodyPr/>
        <a:lstStyle/>
        <a:p>
          <a:endParaRPr lang="fi-FI"/>
        </a:p>
      </dgm:t>
    </dgm:pt>
  </dgm:ptLst>
  <dgm:cxnLst>
    <dgm:cxn modelId="{CAD1ADB8-9628-486F-B148-40190C44232C}" type="presOf" srcId="{4FFF1E34-99B4-42CA-8587-D71629114266}" destId="{975FED9A-7762-424F-82DA-50DF0E0D583A}" srcOrd="0" destOrd="0" presId="urn:microsoft.com/office/officeart/2005/8/layout/default"/>
    <dgm:cxn modelId="{54C32172-FADB-4584-8BC0-009A9BFE941A}" srcId="{D2B55494-9932-4D4A-8142-16F770A4BAA0}" destId="{9B4E7BA5-58D7-4C59-90FB-F56A482A7F56}" srcOrd="6" destOrd="0" parTransId="{2786CD2C-A361-4DF5-945F-FB88F0B2CB0B}" sibTransId="{BB1637DF-77F0-45FD-8E58-8BC43D4215C9}"/>
    <dgm:cxn modelId="{2B6C2FF1-4478-4058-8B78-77E18C910581}" srcId="{D2B55494-9932-4D4A-8142-16F770A4BAA0}" destId="{EA107008-5089-4E26-8E4A-351053679FDC}" srcOrd="5" destOrd="0" parTransId="{78B02931-9E44-49A3-9F87-021F960AB5F1}" sibTransId="{068DD2FE-1278-4D2A-9846-76D4B9858B4C}"/>
    <dgm:cxn modelId="{94830C29-250F-4C12-BE58-6B454B2C07B3}" type="presOf" srcId="{31BCA1D2-B1C6-48A9-9A81-40759493A240}" destId="{5086FF3C-742E-4D3C-B59E-F1CD416C9EB9}" srcOrd="0" destOrd="0" presId="urn:microsoft.com/office/officeart/2005/8/layout/default"/>
    <dgm:cxn modelId="{6490DEE8-BD5F-42AE-B6F2-C1FA5A7EC164}" type="presOf" srcId="{7337105F-E836-4EA6-AB38-F8D495984088}" destId="{72027668-59CE-46DA-97F2-78D863254F19}" srcOrd="0" destOrd="0" presId="urn:microsoft.com/office/officeart/2005/8/layout/default"/>
    <dgm:cxn modelId="{FF37EB59-C0CD-453E-B8D8-C808C8BC3D97}" type="presOf" srcId="{9237EB58-BC9B-4B55-86F8-1A935461615A}" destId="{D96EC2C5-7602-461B-A4B5-4647B08FE62C}" srcOrd="0" destOrd="0" presId="urn:microsoft.com/office/officeart/2005/8/layout/default"/>
    <dgm:cxn modelId="{9197FC97-6470-4E40-ADB0-896BF9E29D56}" srcId="{D2B55494-9932-4D4A-8142-16F770A4BAA0}" destId="{EC28B2CD-BD55-431C-9142-6DD97D6A080B}" srcOrd="1" destOrd="0" parTransId="{577D50A9-A60A-40C7-BF3B-C10E2F0BABD9}" sibTransId="{5FFEC33F-5608-49C6-8043-D18476DFFF9C}"/>
    <dgm:cxn modelId="{19F17C05-BC34-4506-9102-59AC3F41FF70}" srcId="{D2B55494-9932-4D4A-8142-16F770A4BAA0}" destId="{31BCA1D2-B1C6-48A9-9A81-40759493A240}" srcOrd="3" destOrd="0" parTransId="{D138DB57-AB1B-4D50-825A-2D82B0382A7D}" sibTransId="{A0223ABA-35E1-4C02-8577-9A92385986D5}"/>
    <dgm:cxn modelId="{14E01FEF-9FEA-433C-BA09-42CC47D34D51}" srcId="{D2B55494-9932-4D4A-8142-16F770A4BAA0}" destId="{4FFF1E34-99B4-42CA-8587-D71629114266}" srcOrd="4" destOrd="0" parTransId="{25A3F896-3C98-476D-A549-DE853F244D39}" sibTransId="{B67E2FE1-A01C-4EE8-BF11-DF8EE64321C1}"/>
    <dgm:cxn modelId="{92D71E0E-AFBA-4338-BF08-23FB8D59A992}" type="presOf" srcId="{EC28B2CD-BD55-431C-9142-6DD97D6A080B}" destId="{D4EC0735-0A6A-4E94-9E62-08DAAA831AF4}" srcOrd="0" destOrd="0" presId="urn:microsoft.com/office/officeart/2005/8/layout/default"/>
    <dgm:cxn modelId="{AE26EEAF-5CA7-4E60-897B-2E81D8ACD31B}" type="presOf" srcId="{D2B55494-9932-4D4A-8142-16F770A4BAA0}" destId="{F84B221B-6D5B-44B8-A06D-91331AB3EE2B}" srcOrd="0" destOrd="0" presId="urn:microsoft.com/office/officeart/2005/8/layout/default"/>
    <dgm:cxn modelId="{0C435DDD-108E-49F6-A9BB-C10720145833}" srcId="{D2B55494-9932-4D4A-8142-16F770A4BAA0}" destId="{9237EB58-BC9B-4B55-86F8-1A935461615A}" srcOrd="2" destOrd="0" parTransId="{736EECEE-19AD-4029-98C6-6093FA8B991D}" sibTransId="{5BAAFE21-B429-42D7-8767-65D61DB8E06D}"/>
    <dgm:cxn modelId="{158457FC-B594-4DFF-970A-F63397677A94}" type="presOf" srcId="{EA107008-5089-4E26-8E4A-351053679FDC}" destId="{350D71D6-1B83-4CF3-A050-8DC657ADD51E}" srcOrd="0" destOrd="0" presId="urn:microsoft.com/office/officeart/2005/8/layout/default"/>
    <dgm:cxn modelId="{97DFC308-7D80-4A6E-8852-74B3C8F68677}" srcId="{D2B55494-9932-4D4A-8142-16F770A4BAA0}" destId="{7337105F-E836-4EA6-AB38-F8D495984088}" srcOrd="0" destOrd="0" parTransId="{518F3843-4405-450A-BEDA-6767C57C2F06}" sibTransId="{B716535B-DDC3-4B8D-A0A8-97BA236A6602}"/>
    <dgm:cxn modelId="{72022C49-A61D-4057-84DE-39F6672C09F8}" type="presOf" srcId="{9B4E7BA5-58D7-4C59-90FB-F56A482A7F56}" destId="{72EFA623-2B04-478C-988E-EE1C0506CBEA}" srcOrd="0" destOrd="0" presId="urn:microsoft.com/office/officeart/2005/8/layout/default"/>
    <dgm:cxn modelId="{EBD627F9-0DAE-4E9B-B3CB-73FA62D7B385}" type="presParOf" srcId="{F84B221B-6D5B-44B8-A06D-91331AB3EE2B}" destId="{72027668-59CE-46DA-97F2-78D863254F19}" srcOrd="0" destOrd="0" presId="urn:microsoft.com/office/officeart/2005/8/layout/default"/>
    <dgm:cxn modelId="{C44C5A83-088A-4639-AE5E-17B9A73516CF}" type="presParOf" srcId="{F84B221B-6D5B-44B8-A06D-91331AB3EE2B}" destId="{791E5B22-7917-4A81-92A5-301D80623ED0}" srcOrd="1" destOrd="0" presId="urn:microsoft.com/office/officeart/2005/8/layout/default"/>
    <dgm:cxn modelId="{1D50AD23-A714-45B7-97A9-2B5ED27E1F1A}" type="presParOf" srcId="{F84B221B-6D5B-44B8-A06D-91331AB3EE2B}" destId="{D4EC0735-0A6A-4E94-9E62-08DAAA831AF4}" srcOrd="2" destOrd="0" presId="urn:microsoft.com/office/officeart/2005/8/layout/default"/>
    <dgm:cxn modelId="{E2CEAC7F-70EB-4C01-8CE9-80D1DAF2A18D}" type="presParOf" srcId="{F84B221B-6D5B-44B8-A06D-91331AB3EE2B}" destId="{B428233A-4406-49F2-BE69-D691AAA969F7}" srcOrd="3" destOrd="0" presId="urn:microsoft.com/office/officeart/2005/8/layout/default"/>
    <dgm:cxn modelId="{93FA362E-CCD2-4DAC-AA1E-00482726AE47}" type="presParOf" srcId="{F84B221B-6D5B-44B8-A06D-91331AB3EE2B}" destId="{D96EC2C5-7602-461B-A4B5-4647B08FE62C}" srcOrd="4" destOrd="0" presId="urn:microsoft.com/office/officeart/2005/8/layout/default"/>
    <dgm:cxn modelId="{3D083F1A-66FB-41DA-B7E1-68BECD1E4983}" type="presParOf" srcId="{F84B221B-6D5B-44B8-A06D-91331AB3EE2B}" destId="{2EBB6854-4E73-4ED7-A02B-46A393A6ED7C}" srcOrd="5" destOrd="0" presId="urn:microsoft.com/office/officeart/2005/8/layout/default"/>
    <dgm:cxn modelId="{F4A4CE5F-1DCB-48C1-ACBE-0FCB9F70A3F7}" type="presParOf" srcId="{F84B221B-6D5B-44B8-A06D-91331AB3EE2B}" destId="{5086FF3C-742E-4D3C-B59E-F1CD416C9EB9}" srcOrd="6" destOrd="0" presId="urn:microsoft.com/office/officeart/2005/8/layout/default"/>
    <dgm:cxn modelId="{A252CA3E-60B8-4286-8D0A-5C3A1225EAC7}" type="presParOf" srcId="{F84B221B-6D5B-44B8-A06D-91331AB3EE2B}" destId="{D63781ED-912B-48EF-A36B-EC00A134B540}" srcOrd="7" destOrd="0" presId="urn:microsoft.com/office/officeart/2005/8/layout/default"/>
    <dgm:cxn modelId="{0C65701E-73CF-4803-9581-49D95316FDB8}" type="presParOf" srcId="{F84B221B-6D5B-44B8-A06D-91331AB3EE2B}" destId="{975FED9A-7762-424F-82DA-50DF0E0D583A}" srcOrd="8" destOrd="0" presId="urn:microsoft.com/office/officeart/2005/8/layout/default"/>
    <dgm:cxn modelId="{2586C358-927C-482F-99F4-938BBB78C875}" type="presParOf" srcId="{F84B221B-6D5B-44B8-A06D-91331AB3EE2B}" destId="{F3A734F4-F7DA-4429-8CB5-D81915BEB18D}" srcOrd="9" destOrd="0" presId="urn:microsoft.com/office/officeart/2005/8/layout/default"/>
    <dgm:cxn modelId="{2DAF9F66-B1B0-414B-9298-62648C5A75E1}" type="presParOf" srcId="{F84B221B-6D5B-44B8-A06D-91331AB3EE2B}" destId="{350D71D6-1B83-4CF3-A050-8DC657ADD51E}" srcOrd="10" destOrd="0" presId="urn:microsoft.com/office/officeart/2005/8/layout/default"/>
    <dgm:cxn modelId="{AAF448FF-CD2E-4A95-9BE2-D3E77E1F9620}" type="presParOf" srcId="{F84B221B-6D5B-44B8-A06D-91331AB3EE2B}" destId="{8A657055-E601-4F26-A90C-8D07550B0CCB}" srcOrd="11" destOrd="0" presId="urn:microsoft.com/office/officeart/2005/8/layout/default"/>
    <dgm:cxn modelId="{A763AE7D-D15D-46C4-A5B5-F4E3B1F95545}" type="presParOf" srcId="{F84B221B-6D5B-44B8-A06D-91331AB3EE2B}" destId="{72EFA623-2B04-478C-988E-EE1C0506CBE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27668-59CE-46DA-97F2-78D863254F19}">
      <dsp:nvSpPr>
        <dsp:cNvPr id="0" name=""/>
        <dsp:cNvSpPr/>
      </dsp:nvSpPr>
      <dsp:spPr>
        <a:xfrm>
          <a:off x="933710" y="3320"/>
          <a:ext cx="2581552" cy="1548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i-FI" sz="1300" b="1" kern="1200" dirty="0"/>
            <a:t>Tukioppilastoiminta</a:t>
          </a:r>
          <a:endParaRPr lang="en-US" sz="1300" kern="1200" dirty="0"/>
        </a:p>
      </dsp:txBody>
      <dsp:txXfrm>
        <a:off x="933710" y="3320"/>
        <a:ext cx="2581552" cy="1548931"/>
      </dsp:txXfrm>
    </dsp:sp>
    <dsp:sp modelId="{D4EC0735-0A6A-4E94-9E62-08DAAA831AF4}">
      <dsp:nvSpPr>
        <dsp:cNvPr id="0" name=""/>
        <dsp:cNvSpPr/>
      </dsp:nvSpPr>
      <dsp:spPr>
        <a:xfrm>
          <a:off x="3773418" y="3320"/>
          <a:ext cx="2581552" cy="1548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i-FI" sz="1300" kern="1200" dirty="0"/>
            <a:t>MLL:n tukioppilastoiminta kattaa lähes kaikki Suomen yläkoulut. Tukioppilaat ovat 8. ja 9. -luokkalaisia vapaaehtoisia nuoria, jotka luovat hyvää kouluhenkeä ja toimivat silminä ja korvina koulun arjessa.</a:t>
          </a:r>
          <a:endParaRPr lang="en-US" sz="1300" kern="1200" dirty="0"/>
        </a:p>
      </dsp:txBody>
      <dsp:txXfrm>
        <a:off x="3773418" y="3320"/>
        <a:ext cx="2581552" cy="1548931"/>
      </dsp:txXfrm>
    </dsp:sp>
    <dsp:sp modelId="{D96EC2C5-7602-461B-A4B5-4647B08FE62C}">
      <dsp:nvSpPr>
        <dsp:cNvPr id="0" name=""/>
        <dsp:cNvSpPr/>
      </dsp:nvSpPr>
      <dsp:spPr>
        <a:xfrm>
          <a:off x="6613125" y="3320"/>
          <a:ext cx="2581552" cy="1548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i-FI" sz="1300" kern="1200" dirty="0"/>
            <a:t>Tukioppilaat tutustuttavat uusia </a:t>
          </a:r>
          <a:r>
            <a:rPr lang="fi-FI" sz="1300" kern="1200" dirty="0">
              <a:latin typeface="Century Gothic" panose="020B0502020202020204"/>
            </a:rPr>
            <a:t>6</a:t>
          </a:r>
          <a:r>
            <a:rPr lang="fi-FI" sz="1300" kern="1200" dirty="0"/>
            <a:t>.- luokkalaisia kouluun</a:t>
          </a:r>
          <a:r>
            <a:rPr lang="fi-FI" sz="1300" kern="1200" dirty="0">
              <a:latin typeface="Century Gothic" panose="020B0502020202020204"/>
            </a:rPr>
            <a:t>,</a:t>
          </a:r>
          <a:r>
            <a:rPr lang="fi-FI" sz="1300" kern="1200" dirty="0"/>
            <a:t> järjestävät koulun yhteisiä teemapäiviä</a:t>
          </a:r>
          <a:r>
            <a:rPr lang="fi-FI" sz="1300" kern="1200" dirty="0">
              <a:latin typeface="Century Gothic" panose="020B0502020202020204"/>
            </a:rPr>
            <a:t> ja yhteistyössä Welhon kanssa tutustuvat nuorisotyöhön.</a:t>
          </a:r>
          <a:endParaRPr lang="en-US" sz="1300" kern="1200" dirty="0"/>
        </a:p>
      </dsp:txBody>
      <dsp:txXfrm>
        <a:off x="6613125" y="3320"/>
        <a:ext cx="2581552" cy="1548931"/>
      </dsp:txXfrm>
    </dsp:sp>
    <dsp:sp modelId="{5086FF3C-742E-4D3C-B59E-F1CD416C9EB9}">
      <dsp:nvSpPr>
        <dsp:cNvPr id="0" name=""/>
        <dsp:cNvSpPr/>
      </dsp:nvSpPr>
      <dsp:spPr>
        <a:xfrm>
          <a:off x="933710" y="1810406"/>
          <a:ext cx="2581552" cy="1548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i-FI" sz="1300" kern="1200" dirty="0"/>
            <a:t>MLL koulutti Suomen kouluihin ensimmäiset tukioppilaat jo vuonna 1972.</a:t>
          </a:r>
          <a:endParaRPr lang="en-US" sz="1300" kern="1200" dirty="0"/>
        </a:p>
      </dsp:txBody>
      <dsp:txXfrm>
        <a:off x="933710" y="1810406"/>
        <a:ext cx="2581552" cy="1548931"/>
      </dsp:txXfrm>
    </dsp:sp>
    <dsp:sp modelId="{975FED9A-7762-424F-82DA-50DF0E0D583A}">
      <dsp:nvSpPr>
        <dsp:cNvPr id="0" name=""/>
        <dsp:cNvSpPr/>
      </dsp:nvSpPr>
      <dsp:spPr>
        <a:xfrm>
          <a:off x="3773418" y="1810406"/>
          <a:ext cx="2581552" cy="1548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i-FI" sz="1300" b="1" kern="1200" dirty="0" err="1"/>
            <a:t>Tukarikurssiin</a:t>
          </a:r>
          <a:r>
            <a:rPr lang="fi-FI" sz="1300" b="1" kern="1200" dirty="0"/>
            <a:t> on oppilasvalinta!</a:t>
          </a:r>
          <a:endParaRPr lang="en-US" sz="1300" kern="1200" dirty="0"/>
        </a:p>
      </dsp:txBody>
      <dsp:txXfrm>
        <a:off x="3773418" y="1810406"/>
        <a:ext cx="2581552" cy="1548931"/>
      </dsp:txXfrm>
    </dsp:sp>
    <dsp:sp modelId="{350D71D6-1B83-4CF3-A050-8DC657ADD51E}">
      <dsp:nvSpPr>
        <dsp:cNvPr id="0" name=""/>
        <dsp:cNvSpPr/>
      </dsp:nvSpPr>
      <dsp:spPr>
        <a:xfrm>
          <a:off x="6613125" y="1810406"/>
          <a:ext cx="2581552" cy="1548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i-FI" sz="1300" b="1" kern="1200" dirty="0">
              <a:latin typeface="Century Gothic" panose="020B0502020202020204"/>
            </a:rPr>
            <a:t>Tukioppilaat harjoittelevat ryhmäyttämistä ja koulukiusaamisvastaista työskentelyä</a:t>
          </a:r>
        </a:p>
      </dsp:txBody>
      <dsp:txXfrm>
        <a:off x="6613125" y="1810406"/>
        <a:ext cx="2581552" cy="1548931"/>
      </dsp:txXfrm>
    </dsp:sp>
    <dsp:sp modelId="{72EFA623-2B04-478C-988E-EE1C0506CBEA}">
      <dsp:nvSpPr>
        <dsp:cNvPr id="0" name=""/>
        <dsp:cNvSpPr/>
      </dsp:nvSpPr>
      <dsp:spPr>
        <a:xfrm>
          <a:off x="3773418" y="3617493"/>
          <a:ext cx="2581552" cy="1548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a:latin typeface="Century Gothic" panose="020B0502020202020204"/>
            </a:rPr>
            <a:t>hyväksytty/hylätty</a:t>
          </a:r>
        </a:p>
      </dsp:txBody>
      <dsp:txXfrm>
        <a:off x="3773418" y="3617493"/>
        <a:ext cx="2581552" cy="15489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2"/>
            <a:ext cx="2945712" cy="496888"/>
          </a:xfrm>
          <a:prstGeom prst="rect">
            <a:avLst/>
          </a:prstGeom>
        </p:spPr>
        <p:txBody>
          <a:bodyPr vert="horz" lIns="91431" tIns="45717" rIns="91431" bIns="45717" rtlCol="0"/>
          <a:lstStyle>
            <a:lvl1pPr algn="l">
              <a:defRPr sz="1200"/>
            </a:lvl1pPr>
          </a:lstStyle>
          <a:p>
            <a:pPr>
              <a:defRPr/>
            </a:pPr>
            <a:endParaRPr lang="fi-FI"/>
          </a:p>
        </p:txBody>
      </p:sp>
      <p:sp>
        <p:nvSpPr>
          <p:cNvPr id="3" name="Päivämäärän paikkamerkki 2"/>
          <p:cNvSpPr>
            <a:spLocks noGrp="1"/>
          </p:cNvSpPr>
          <p:nvPr>
            <p:ph type="dt" sz="quarter" idx="1"/>
          </p:nvPr>
        </p:nvSpPr>
        <p:spPr>
          <a:xfrm>
            <a:off x="3850375" y="2"/>
            <a:ext cx="2945712" cy="496888"/>
          </a:xfrm>
          <a:prstGeom prst="rect">
            <a:avLst/>
          </a:prstGeom>
        </p:spPr>
        <p:txBody>
          <a:bodyPr vert="horz" lIns="91431" tIns="45717" rIns="91431" bIns="45717" rtlCol="0"/>
          <a:lstStyle>
            <a:lvl1pPr algn="r">
              <a:defRPr sz="1200"/>
            </a:lvl1pPr>
          </a:lstStyle>
          <a:p>
            <a:pPr>
              <a:defRPr/>
            </a:pPr>
            <a:fld id="{DA3E1A61-CB2E-4734-B806-0D19AD727C20}" type="datetimeFigureOut">
              <a:rPr lang="fi-FI"/>
              <a:pPr>
                <a:defRPr/>
              </a:pPr>
              <a:t>2.11.2022</a:t>
            </a:fld>
            <a:endParaRPr lang="fi-FI"/>
          </a:p>
        </p:txBody>
      </p:sp>
      <p:sp>
        <p:nvSpPr>
          <p:cNvPr id="4" name="Alatunnisteen paikkamerkki 3"/>
          <p:cNvSpPr>
            <a:spLocks noGrp="1"/>
          </p:cNvSpPr>
          <p:nvPr>
            <p:ph type="ftr" sz="quarter" idx="2"/>
          </p:nvPr>
        </p:nvSpPr>
        <p:spPr>
          <a:xfrm>
            <a:off x="0" y="9431341"/>
            <a:ext cx="2945712" cy="496887"/>
          </a:xfrm>
          <a:prstGeom prst="rect">
            <a:avLst/>
          </a:prstGeom>
        </p:spPr>
        <p:txBody>
          <a:bodyPr vert="horz" lIns="91431" tIns="45717" rIns="91431" bIns="45717" rtlCol="0" anchor="b"/>
          <a:lstStyle>
            <a:lvl1pPr algn="l">
              <a:defRPr sz="1200"/>
            </a:lvl1pPr>
          </a:lstStyle>
          <a:p>
            <a:pPr>
              <a:defRPr/>
            </a:pPr>
            <a:endParaRPr lang="fi-FI"/>
          </a:p>
        </p:txBody>
      </p:sp>
      <p:sp>
        <p:nvSpPr>
          <p:cNvPr id="5" name="Dian numeron paikkamerkki 4"/>
          <p:cNvSpPr>
            <a:spLocks noGrp="1"/>
          </p:cNvSpPr>
          <p:nvPr>
            <p:ph type="sldNum" sz="quarter" idx="3"/>
          </p:nvPr>
        </p:nvSpPr>
        <p:spPr>
          <a:xfrm>
            <a:off x="3850375" y="9431341"/>
            <a:ext cx="2945712" cy="496887"/>
          </a:xfrm>
          <a:prstGeom prst="rect">
            <a:avLst/>
          </a:prstGeom>
        </p:spPr>
        <p:txBody>
          <a:bodyPr vert="horz" lIns="91431" tIns="45717" rIns="91431" bIns="45717" rtlCol="0" anchor="b"/>
          <a:lstStyle>
            <a:lvl1pPr algn="r">
              <a:defRPr sz="1200"/>
            </a:lvl1pPr>
          </a:lstStyle>
          <a:p>
            <a:pPr>
              <a:defRPr/>
            </a:pPr>
            <a:fld id="{6FDB418C-194E-4E46-BB0C-EF2DDFD14046}" type="slidenum">
              <a:rPr lang="fi-FI"/>
              <a:pPr>
                <a:defRPr/>
              </a:pPr>
              <a:t>‹#›</a:t>
            </a:fld>
            <a:endParaRPr lang="fi-FI"/>
          </a:p>
        </p:txBody>
      </p:sp>
    </p:spTree>
    <p:extLst>
      <p:ext uri="{BB962C8B-B14F-4D97-AF65-F5344CB8AC3E}">
        <p14:creationId xmlns:p14="http://schemas.microsoft.com/office/powerpoint/2010/main" val="1054216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2"/>
            <a:ext cx="2945712" cy="496888"/>
          </a:xfrm>
          <a:prstGeom prst="rect">
            <a:avLst/>
          </a:prstGeom>
        </p:spPr>
        <p:txBody>
          <a:bodyPr vert="horz" lIns="91431" tIns="45717" rIns="91431" bIns="45717" rtlCol="0"/>
          <a:lstStyle>
            <a:lvl1pPr algn="l" eaLnBrk="1" fontAlgn="auto" hangingPunct="1">
              <a:spcBef>
                <a:spcPts val="0"/>
              </a:spcBef>
              <a:spcAft>
                <a:spcPts val="0"/>
              </a:spcAft>
              <a:defRPr sz="1200">
                <a:latin typeface="+mn-lt"/>
                <a:cs typeface="+mn-cs"/>
              </a:defRPr>
            </a:lvl1pPr>
          </a:lstStyle>
          <a:p>
            <a:pPr>
              <a:defRPr/>
            </a:pPr>
            <a:endParaRPr lang="fi-FI"/>
          </a:p>
        </p:txBody>
      </p:sp>
      <p:sp>
        <p:nvSpPr>
          <p:cNvPr id="3" name="Päivämäärän paikkamerkki 2"/>
          <p:cNvSpPr>
            <a:spLocks noGrp="1"/>
          </p:cNvSpPr>
          <p:nvPr>
            <p:ph type="dt" idx="1"/>
          </p:nvPr>
        </p:nvSpPr>
        <p:spPr>
          <a:xfrm>
            <a:off x="3850375" y="2"/>
            <a:ext cx="2945712" cy="496888"/>
          </a:xfrm>
          <a:prstGeom prst="rect">
            <a:avLst/>
          </a:prstGeom>
        </p:spPr>
        <p:txBody>
          <a:bodyPr vert="horz" lIns="91431" tIns="45717" rIns="91431" bIns="45717" rtlCol="0"/>
          <a:lstStyle>
            <a:lvl1pPr algn="r" eaLnBrk="1" fontAlgn="auto" hangingPunct="1">
              <a:spcBef>
                <a:spcPts val="0"/>
              </a:spcBef>
              <a:spcAft>
                <a:spcPts val="0"/>
              </a:spcAft>
              <a:defRPr sz="1200">
                <a:latin typeface="+mn-lt"/>
                <a:cs typeface="+mn-cs"/>
              </a:defRPr>
            </a:lvl1pPr>
          </a:lstStyle>
          <a:p>
            <a:pPr>
              <a:defRPr/>
            </a:pPr>
            <a:fld id="{E6B9FAF0-F468-4275-9807-DF33EC57BCF6}" type="datetimeFigureOut">
              <a:rPr lang="fi-FI"/>
              <a:pPr>
                <a:defRPr/>
              </a:pPr>
              <a:t>2.11.2022</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7" rIns="91431" bIns="45717" rtlCol="0" anchor="ctr"/>
          <a:lstStyle/>
          <a:p>
            <a:pPr lvl="0"/>
            <a:endParaRPr lang="fi-FI" noProof="0"/>
          </a:p>
        </p:txBody>
      </p:sp>
      <p:sp>
        <p:nvSpPr>
          <p:cNvPr id="5" name="Huomautusten paikkamerkki 4"/>
          <p:cNvSpPr>
            <a:spLocks noGrp="1"/>
          </p:cNvSpPr>
          <p:nvPr>
            <p:ph type="body" sz="quarter" idx="3"/>
          </p:nvPr>
        </p:nvSpPr>
        <p:spPr>
          <a:xfrm>
            <a:off x="679294" y="4716465"/>
            <a:ext cx="5439092" cy="4468812"/>
          </a:xfrm>
          <a:prstGeom prst="rect">
            <a:avLst/>
          </a:prstGeom>
        </p:spPr>
        <p:txBody>
          <a:bodyPr vert="horz" lIns="91431" tIns="45717" rIns="91431" bIns="45717"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9431341"/>
            <a:ext cx="2945712" cy="496887"/>
          </a:xfrm>
          <a:prstGeom prst="rect">
            <a:avLst/>
          </a:prstGeom>
        </p:spPr>
        <p:txBody>
          <a:bodyPr vert="horz" lIns="91431" tIns="45717" rIns="91431" bIns="45717" rtlCol="0" anchor="b"/>
          <a:lstStyle>
            <a:lvl1pPr algn="l" eaLnBrk="1" fontAlgn="auto" hangingPunct="1">
              <a:spcBef>
                <a:spcPts val="0"/>
              </a:spcBef>
              <a:spcAft>
                <a:spcPts val="0"/>
              </a:spcAft>
              <a:defRPr sz="1200">
                <a:latin typeface="+mn-lt"/>
                <a:cs typeface="+mn-cs"/>
              </a:defRPr>
            </a:lvl1pPr>
          </a:lstStyle>
          <a:p>
            <a:pPr>
              <a:defRPr/>
            </a:pPr>
            <a:endParaRPr lang="fi-FI"/>
          </a:p>
        </p:txBody>
      </p:sp>
      <p:sp>
        <p:nvSpPr>
          <p:cNvPr id="7" name="Dian numeron paikkamerkki 6"/>
          <p:cNvSpPr>
            <a:spLocks noGrp="1"/>
          </p:cNvSpPr>
          <p:nvPr>
            <p:ph type="sldNum" sz="quarter" idx="5"/>
          </p:nvPr>
        </p:nvSpPr>
        <p:spPr>
          <a:xfrm>
            <a:off x="3850375" y="9431341"/>
            <a:ext cx="2945712" cy="496887"/>
          </a:xfrm>
          <a:prstGeom prst="rect">
            <a:avLst/>
          </a:prstGeom>
        </p:spPr>
        <p:txBody>
          <a:bodyPr vert="horz" wrap="square" lIns="91431" tIns="45717" rIns="91431" bIns="45717" numCol="1" anchor="b" anchorCtr="0" compatLnSpc="1">
            <a:prstTxWarp prst="textNoShape">
              <a:avLst/>
            </a:prstTxWarp>
          </a:bodyPr>
          <a:lstStyle>
            <a:lvl1pPr algn="r" eaLnBrk="1" hangingPunct="1">
              <a:defRPr sz="1200"/>
            </a:lvl1pPr>
          </a:lstStyle>
          <a:p>
            <a:pPr>
              <a:defRPr/>
            </a:pPr>
            <a:fld id="{00159CAE-212E-46D3-A7A8-81127E12A716}" type="slidenum">
              <a:rPr lang="fi-FI" altLang="fi-FI"/>
              <a:pPr>
                <a:defRPr/>
              </a:pPr>
              <a:t>‹#›</a:t>
            </a:fld>
            <a:endParaRPr lang="fi-FI" altLang="fi-FI"/>
          </a:p>
        </p:txBody>
      </p:sp>
    </p:spTree>
    <p:extLst>
      <p:ext uri="{BB962C8B-B14F-4D97-AF65-F5344CB8AC3E}">
        <p14:creationId xmlns:p14="http://schemas.microsoft.com/office/powerpoint/2010/main" val="4185083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00159CAE-212E-46D3-A7A8-81127E12A716}" type="slidenum">
              <a:rPr lang="fi-FI" altLang="fi-FI" smtClean="0"/>
              <a:pPr>
                <a:defRPr/>
              </a:pPr>
              <a:t>30</a:t>
            </a:fld>
            <a:endParaRPr lang="fi-FI" altLang="fi-FI"/>
          </a:p>
        </p:txBody>
      </p:sp>
    </p:spTree>
    <p:extLst>
      <p:ext uri="{BB962C8B-B14F-4D97-AF65-F5344CB8AC3E}">
        <p14:creationId xmlns:p14="http://schemas.microsoft.com/office/powerpoint/2010/main" val="4177832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fi-FI"/>
              <a:t>Muokkaa perustyyl. napsautt.</a:t>
            </a:r>
            <a:endParaRPr lang="en-US"/>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a:xfrm>
            <a:off x="5932170" y="4323845"/>
            <a:ext cx="2297429" cy="365125"/>
          </a:xfrm>
        </p:spPr>
        <p:txBody>
          <a:bodyPr/>
          <a:lstStyle/>
          <a:p>
            <a:pPr>
              <a:defRPr/>
            </a:pPr>
            <a:fld id="{1C6770EE-ABB1-4A79-B9C7-9F04B5C6A7F4}" type="datetime1">
              <a:rPr lang="fi-FI" smtClean="0"/>
              <a:t>2.11.2022</a:t>
            </a:fld>
            <a:endParaRPr lang="fi-FI"/>
          </a:p>
        </p:txBody>
      </p:sp>
      <p:sp>
        <p:nvSpPr>
          <p:cNvPr id="5" name="Footer Placeholder 4"/>
          <p:cNvSpPr>
            <a:spLocks noGrp="1"/>
          </p:cNvSpPr>
          <p:nvPr>
            <p:ph type="ftr" sz="quarter" idx="11"/>
          </p:nvPr>
        </p:nvSpPr>
        <p:spPr>
          <a:xfrm>
            <a:off x="914400" y="4323846"/>
            <a:ext cx="4880610" cy="365125"/>
          </a:xfrm>
        </p:spPr>
        <p:txBody>
          <a:bodyPr/>
          <a:lstStyle/>
          <a:p>
            <a:pPr>
              <a:defRPr/>
            </a:pPr>
            <a:endParaRPr lang="fi-FI"/>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D99374D4-CCF0-4E0B-9E7C-E1CB922ED3FA}" type="slidenum">
              <a:rPr lang="fi-FI" altLang="fi-FI" smtClean="0"/>
              <a:pPr>
                <a:defRPr/>
              </a:pPr>
              <a:t>‹#›</a:t>
            </a:fld>
            <a:endParaRPr lang="fi-FI" altLang="fi-FI"/>
          </a:p>
        </p:txBody>
      </p:sp>
    </p:spTree>
    <p:extLst>
      <p:ext uri="{BB962C8B-B14F-4D97-AF65-F5344CB8AC3E}">
        <p14:creationId xmlns:p14="http://schemas.microsoft.com/office/powerpoint/2010/main" val="330682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fi-FI"/>
              <a:t>Muokkaa perustyyl. napsautt.</a:t>
            </a:r>
            <a:endParaRPr lang="en-US"/>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pPr>
              <a:defRPr/>
            </a:pPr>
            <a:fld id="{0B5862FB-E45F-440A-B49B-D003FC56305C}" type="datetime1">
              <a:rPr lang="fi-FI" smtClean="0"/>
              <a:t>2.11.2022</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0BDD6806-B3A2-4638-8797-56B61E4410F4}" type="slidenum">
              <a:rPr lang="fi-FI" altLang="fi-FI" smtClean="0"/>
              <a:pPr>
                <a:defRPr/>
              </a:pPr>
              <a:t>‹#›</a:t>
            </a:fld>
            <a:endParaRPr lang="fi-FI" altLang="fi-FI"/>
          </a:p>
        </p:txBody>
      </p:sp>
    </p:spTree>
    <p:extLst>
      <p:ext uri="{BB962C8B-B14F-4D97-AF65-F5344CB8AC3E}">
        <p14:creationId xmlns:p14="http://schemas.microsoft.com/office/powerpoint/2010/main" val="79121460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fi-FI"/>
              <a:t>Muokkaa perustyyl. napsautt.</a:t>
            </a:r>
            <a:endParaRPr lang="en-US"/>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0B5862FB-E45F-440A-B49B-D003FC56305C}" type="datetime1">
              <a:rPr lang="fi-FI" smtClean="0"/>
              <a:t>2.11.2022</a:t>
            </a:fld>
            <a:endParaRPr lang="fi-FI"/>
          </a:p>
        </p:txBody>
      </p:sp>
      <p:sp>
        <p:nvSpPr>
          <p:cNvPr id="6" name="Footer Placeholder 5"/>
          <p:cNvSpPr>
            <a:spLocks noGrp="1"/>
          </p:cNvSpPr>
          <p:nvPr>
            <p:ph type="ftr" sz="quarter" idx="11"/>
          </p:nvPr>
        </p:nvSpPr>
        <p:spPr>
          <a:xfrm>
            <a:off x="594360" y="381001"/>
            <a:ext cx="4830656" cy="365125"/>
          </a:xfrm>
        </p:spPr>
        <p:txBody>
          <a:bodyPr/>
          <a:lstStyle/>
          <a:p>
            <a:pPr>
              <a:defRPr/>
            </a:pPr>
            <a:endParaRPr lang="fi-FI"/>
          </a:p>
        </p:txBody>
      </p:sp>
      <p:sp>
        <p:nvSpPr>
          <p:cNvPr id="7" name="Slide Number Placeholder 6"/>
          <p:cNvSpPr>
            <a:spLocks noGrp="1"/>
          </p:cNvSpPr>
          <p:nvPr>
            <p:ph type="sldNum" sz="quarter" idx="12"/>
          </p:nvPr>
        </p:nvSpPr>
        <p:spPr>
          <a:xfrm>
            <a:off x="7882466" y="381001"/>
            <a:ext cx="667174" cy="365125"/>
          </a:xfrm>
        </p:spPr>
        <p:txBody>
          <a:bodyPr/>
          <a:lstStyle/>
          <a:p>
            <a:pPr>
              <a:defRPr/>
            </a:pPr>
            <a:fld id="{0BDD6806-B3A2-4638-8797-56B61E4410F4}" type="slidenum">
              <a:rPr lang="fi-FI" altLang="fi-FI" smtClean="0"/>
              <a:pPr>
                <a:defRPr/>
              </a:pPr>
              <a:t>‹#›</a:t>
            </a:fld>
            <a:endParaRPr lang="fi-FI" altLang="fi-FI"/>
          </a:p>
        </p:txBody>
      </p:sp>
    </p:spTree>
    <p:extLst>
      <p:ext uri="{BB962C8B-B14F-4D97-AF65-F5344CB8AC3E}">
        <p14:creationId xmlns:p14="http://schemas.microsoft.com/office/powerpoint/2010/main" val="302411415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fi-FI"/>
              <a:t>Muokkaa perustyyl. napsautt.</a:t>
            </a:r>
            <a:endParaRPr lang="en-US"/>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0B5862FB-E45F-440A-B49B-D003FC56305C}" type="datetime1">
              <a:rPr lang="fi-FI" smtClean="0"/>
              <a:t>2.11.2022</a:t>
            </a:fld>
            <a:endParaRPr lang="fi-FI"/>
          </a:p>
        </p:txBody>
      </p:sp>
      <p:sp>
        <p:nvSpPr>
          <p:cNvPr id="6" name="Footer Placeholder 5"/>
          <p:cNvSpPr>
            <a:spLocks noGrp="1"/>
          </p:cNvSpPr>
          <p:nvPr>
            <p:ph type="ftr" sz="quarter" idx="11"/>
          </p:nvPr>
        </p:nvSpPr>
        <p:spPr>
          <a:xfrm>
            <a:off x="594360" y="379438"/>
            <a:ext cx="4830656" cy="365125"/>
          </a:xfrm>
        </p:spPr>
        <p:txBody>
          <a:bodyPr/>
          <a:lstStyle/>
          <a:p>
            <a:pPr>
              <a:defRPr/>
            </a:pPr>
            <a:endParaRPr lang="fi-FI"/>
          </a:p>
        </p:txBody>
      </p:sp>
      <p:sp>
        <p:nvSpPr>
          <p:cNvPr id="7" name="Slide Number Placeholder 6"/>
          <p:cNvSpPr>
            <a:spLocks noGrp="1"/>
          </p:cNvSpPr>
          <p:nvPr>
            <p:ph type="sldNum" sz="quarter" idx="12"/>
          </p:nvPr>
        </p:nvSpPr>
        <p:spPr>
          <a:xfrm>
            <a:off x="7882466" y="381001"/>
            <a:ext cx="667174" cy="365125"/>
          </a:xfrm>
        </p:spPr>
        <p:txBody>
          <a:bodyPr/>
          <a:lstStyle/>
          <a:p>
            <a:pPr>
              <a:defRPr/>
            </a:pPr>
            <a:fld id="{0BDD6806-B3A2-4638-8797-56B61E4410F4}" type="slidenum">
              <a:rPr lang="fi-FI" altLang="fi-FI" smtClean="0"/>
              <a:pPr>
                <a:defRPr/>
              </a:pPr>
              <a:t>‹#›</a:t>
            </a:fld>
            <a:endParaRPr lang="fi-FI" altLang="fi-FI"/>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96487324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fi-FI"/>
              <a:t>Muokkaa perustyyl. napsautt.</a:t>
            </a:r>
            <a:endParaRPr lang="en-US"/>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0B5862FB-E45F-440A-B49B-D003FC56305C}" type="datetime1">
              <a:rPr lang="fi-FI" smtClean="0"/>
              <a:t>2.11.2022</a:t>
            </a:fld>
            <a:endParaRPr lang="fi-FI"/>
          </a:p>
        </p:txBody>
      </p:sp>
      <p:sp>
        <p:nvSpPr>
          <p:cNvPr id="6" name="Footer Placeholder 5"/>
          <p:cNvSpPr>
            <a:spLocks noGrp="1"/>
          </p:cNvSpPr>
          <p:nvPr>
            <p:ph type="ftr" sz="quarter" idx="11"/>
          </p:nvPr>
        </p:nvSpPr>
        <p:spPr>
          <a:xfrm>
            <a:off x="594360" y="378884"/>
            <a:ext cx="4830656" cy="365125"/>
          </a:xfrm>
        </p:spPr>
        <p:txBody>
          <a:bodyPr/>
          <a:lstStyle/>
          <a:p>
            <a:pPr>
              <a:defRPr/>
            </a:pPr>
            <a:endParaRPr lang="fi-FI"/>
          </a:p>
        </p:txBody>
      </p:sp>
      <p:sp>
        <p:nvSpPr>
          <p:cNvPr id="7" name="Slide Number Placeholder 6"/>
          <p:cNvSpPr>
            <a:spLocks noGrp="1"/>
          </p:cNvSpPr>
          <p:nvPr>
            <p:ph type="sldNum" sz="quarter" idx="12"/>
          </p:nvPr>
        </p:nvSpPr>
        <p:spPr>
          <a:xfrm>
            <a:off x="7882466" y="381001"/>
            <a:ext cx="667174" cy="365125"/>
          </a:xfrm>
        </p:spPr>
        <p:txBody>
          <a:bodyPr/>
          <a:lstStyle/>
          <a:p>
            <a:pPr>
              <a:defRPr/>
            </a:pPr>
            <a:fld id="{0BDD6806-B3A2-4638-8797-56B61E4410F4}" type="slidenum">
              <a:rPr lang="fi-FI" altLang="fi-FI" smtClean="0"/>
              <a:pPr>
                <a:defRPr/>
              </a:pPr>
              <a:t>‹#›</a:t>
            </a:fld>
            <a:endParaRPr lang="fi-FI" altLang="fi-FI"/>
          </a:p>
        </p:txBody>
      </p:sp>
    </p:spTree>
    <p:extLst>
      <p:ext uri="{BB962C8B-B14F-4D97-AF65-F5344CB8AC3E}">
        <p14:creationId xmlns:p14="http://schemas.microsoft.com/office/powerpoint/2010/main" val="216524626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fi-FI"/>
              <a:t>Muokkaa perustyyl. napsautt.</a:t>
            </a:r>
            <a:endParaRPr lang="en-US"/>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3" name="Date Placeholder 2"/>
          <p:cNvSpPr>
            <a:spLocks noGrp="1"/>
          </p:cNvSpPr>
          <p:nvPr>
            <p:ph type="dt" sz="half" idx="10"/>
          </p:nvPr>
        </p:nvSpPr>
        <p:spPr/>
        <p:txBody>
          <a:bodyPr/>
          <a:lstStyle/>
          <a:p>
            <a:pPr>
              <a:defRPr/>
            </a:pPr>
            <a:fld id="{0B5862FB-E45F-440A-B49B-D003FC56305C}" type="datetime1">
              <a:rPr lang="fi-FI" smtClean="0"/>
              <a:t>2.11.2022</a:t>
            </a:fld>
            <a:endParaRPr lang="fi-FI"/>
          </a:p>
        </p:txBody>
      </p:sp>
      <p:sp>
        <p:nvSpPr>
          <p:cNvPr id="4" name="Footer Placeholder 3"/>
          <p:cNvSpPr>
            <a:spLocks noGrp="1"/>
          </p:cNvSpPr>
          <p:nvPr>
            <p:ph type="ftr" sz="quarter" idx="11"/>
          </p:nvPr>
        </p:nvSpPr>
        <p:spPr/>
        <p:txBody>
          <a:bodyPr/>
          <a:lstStyle/>
          <a:p>
            <a:pPr>
              <a:defRPr/>
            </a:pPr>
            <a:endParaRPr lang="fi-FI"/>
          </a:p>
        </p:txBody>
      </p:sp>
      <p:sp>
        <p:nvSpPr>
          <p:cNvPr id="5" name="Slide Number Placeholder 4"/>
          <p:cNvSpPr>
            <a:spLocks noGrp="1"/>
          </p:cNvSpPr>
          <p:nvPr>
            <p:ph type="sldNum" sz="quarter" idx="12"/>
          </p:nvPr>
        </p:nvSpPr>
        <p:spPr/>
        <p:txBody>
          <a:bodyPr/>
          <a:lstStyle/>
          <a:p>
            <a:pPr>
              <a:defRPr/>
            </a:pPr>
            <a:fld id="{0BDD6806-B3A2-4638-8797-56B61E4410F4}" type="slidenum">
              <a:rPr lang="fi-FI" altLang="fi-FI" smtClean="0"/>
              <a:pPr>
                <a:defRPr/>
              </a:pPr>
              <a:t>‹#›</a:t>
            </a:fld>
            <a:endParaRPr lang="fi-FI" altLang="fi-FI"/>
          </a:p>
        </p:txBody>
      </p:sp>
    </p:spTree>
    <p:extLst>
      <p:ext uri="{BB962C8B-B14F-4D97-AF65-F5344CB8AC3E}">
        <p14:creationId xmlns:p14="http://schemas.microsoft.com/office/powerpoint/2010/main" val="158265758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fi-FI"/>
              <a:t>Muokkaa perustyyl. napsautt.</a:t>
            </a:r>
            <a:endParaRPr lang="en-US"/>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3" name="Date Placeholder 2"/>
          <p:cNvSpPr>
            <a:spLocks noGrp="1"/>
          </p:cNvSpPr>
          <p:nvPr>
            <p:ph type="dt" sz="half" idx="10"/>
          </p:nvPr>
        </p:nvSpPr>
        <p:spPr/>
        <p:txBody>
          <a:bodyPr/>
          <a:lstStyle/>
          <a:p>
            <a:pPr>
              <a:defRPr/>
            </a:pPr>
            <a:fld id="{0B5862FB-E45F-440A-B49B-D003FC56305C}" type="datetime1">
              <a:rPr lang="fi-FI" smtClean="0"/>
              <a:t>2.11.2022</a:t>
            </a:fld>
            <a:endParaRPr lang="fi-FI"/>
          </a:p>
        </p:txBody>
      </p:sp>
      <p:sp>
        <p:nvSpPr>
          <p:cNvPr id="4" name="Footer Placeholder 3"/>
          <p:cNvSpPr>
            <a:spLocks noGrp="1"/>
          </p:cNvSpPr>
          <p:nvPr>
            <p:ph type="ftr" sz="quarter" idx="11"/>
          </p:nvPr>
        </p:nvSpPr>
        <p:spPr/>
        <p:txBody>
          <a:bodyPr/>
          <a:lstStyle/>
          <a:p>
            <a:pPr>
              <a:defRPr/>
            </a:pPr>
            <a:endParaRPr lang="fi-FI"/>
          </a:p>
        </p:txBody>
      </p:sp>
      <p:sp>
        <p:nvSpPr>
          <p:cNvPr id="5" name="Slide Number Placeholder 4"/>
          <p:cNvSpPr>
            <a:spLocks noGrp="1"/>
          </p:cNvSpPr>
          <p:nvPr>
            <p:ph type="sldNum" sz="quarter" idx="12"/>
          </p:nvPr>
        </p:nvSpPr>
        <p:spPr/>
        <p:txBody>
          <a:bodyPr/>
          <a:lstStyle/>
          <a:p>
            <a:pPr>
              <a:defRPr/>
            </a:pPr>
            <a:fld id="{0BDD6806-B3A2-4638-8797-56B61E4410F4}" type="slidenum">
              <a:rPr lang="fi-FI" altLang="fi-FI" smtClean="0"/>
              <a:pPr>
                <a:defRPr/>
              </a:pPr>
              <a:t>‹#›</a:t>
            </a:fld>
            <a:endParaRPr lang="fi-FI" altLang="fi-FI"/>
          </a:p>
        </p:txBody>
      </p:sp>
    </p:spTree>
    <p:extLst>
      <p:ext uri="{BB962C8B-B14F-4D97-AF65-F5344CB8AC3E}">
        <p14:creationId xmlns:p14="http://schemas.microsoft.com/office/powerpoint/2010/main" val="8578506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pPr>
              <a:defRPr/>
            </a:pPr>
            <a:fld id="{4D8C38D5-266D-4BDA-AA5A-5BECC76A989B}" type="datetime1">
              <a:rPr lang="fi-FI" smtClean="0"/>
              <a:t>2.11.2022</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9937BA6A-2265-46E4-8843-2B4F63E3293C}" type="slidenum">
              <a:rPr lang="fi-FI" altLang="fi-FI" smtClean="0"/>
              <a:pPr>
                <a:defRPr/>
              </a:pPr>
              <a:t>‹#›</a:t>
            </a:fld>
            <a:endParaRPr lang="fi-FI" altLang="fi-FI"/>
          </a:p>
        </p:txBody>
      </p:sp>
    </p:spTree>
    <p:extLst>
      <p:ext uri="{BB962C8B-B14F-4D97-AF65-F5344CB8AC3E}">
        <p14:creationId xmlns:p14="http://schemas.microsoft.com/office/powerpoint/2010/main" val="4845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fi-FI"/>
              <a:t>Muokkaa perustyyl. napsautt.</a:t>
            </a:r>
            <a:endParaRPr lang="en-US"/>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4B4513E6-A1A1-48BE-8570-5DF46B95C4F7}" type="datetime1">
              <a:rPr lang="fi-FI" smtClean="0"/>
              <a:t>2.11.2022</a:t>
            </a:fld>
            <a:endParaRPr lang="fi-FI"/>
          </a:p>
        </p:txBody>
      </p:sp>
      <p:sp>
        <p:nvSpPr>
          <p:cNvPr id="5" name="Footer Placeholder 4"/>
          <p:cNvSpPr>
            <a:spLocks noGrp="1"/>
          </p:cNvSpPr>
          <p:nvPr>
            <p:ph type="ftr" sz="quarter" idx="11"/>
          </p:nvPr>
        </p:nvSpPr>
        <p:spPr>
          <a:xfrm>
            <a:off x="594360" y="381001"/>
            <a:ext cx="4830656" cy="365125"/>
          </a:xfrm>
        </p:spPr>
        <p:txBody>
          <a:bodyPr/>
          <a:lstStyle/>
          <a:p>
            <a:pPr>
              <a:defRPr/>
            </a:pPr>
            <a:endParaRPr lang="fi-FI"/>
          </a:p>
        </p:txBody>
      </p:sp>
      <p:sp>
        <p:nvSpPr>
          <p:cNvPr id="6" name="Slide Number Placeholder 5"/>
          <p:cNvSpPr>
            <a:spLocks noGrp="1"/>
          </p:cNvSpPr>
          <p:nvPr>
            <p:ph type="sldNum" sz="quarter" idx="12"/>
          </p:nvPr>
        </p:nvSpPr>
        <p:spPr>
          <a:xfrm>
            <a:off x="7882466" y="381001"/>
            <a:ext cx="667174" cy="365125"/>
          </a:xfrm>
        </p:spPr>
        <p:txBody>
          <a:bodyPr/>
          <a:lstStyle/>
          <a:p>
            <a:pPr>
              <a:defRPr/>
            </a:pPr>
            <a:fld id="{176E329E-2F13-40E1-BFE5-97409F540CB0}" type="slidenum">
              <a:rPr lang="fi-FI" altLang="fi-FI" smtClean="0"/>
              <a:pPr>
                <a:defRPr/>
              </a:pPr>
              <a:t>‹#›</a:t>
            </a:fld>
            <a:endParaRPr lang="fi-FI" altLang="fi-FI"/>
          </a:p>
        </p:txBody>
      </p:sp>
    </p:spTree>
    <p:extLst>
      <p:ext uri="{BB962C8B-B14F-4D97-AF65-F5344CB8AC3E}">
        <p14:creationId xmlns:p14="http://schemas.microsoft.com/office/powerpoint/2010/main" val="860827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12208E-DE8F-AE75-6E12-21741EB9A744}"/>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87E845AD-F2FD-BFB8-5F61-5122C42848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3A2CF6E-C968-F99C-6143-DEF35BC64F59}"/>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5" name="Alatunnisteen paikkamerkki 4">
            <a:extLst>
              <a:ext uri="{FF2B5EF4-FFF2-40B4-BE49-F238E27FC236}">
                <a16:creationId xmlns:a16="http://schemas.microsoft.com/office/drawing/2014/main" id="{EB1C2429-28E9-8573-983A-EFF5C4E6CD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3A9ED62-C077-387B-AB5A-816954CE3027}"/>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147048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01446E-8652-D1B7-2344-D8AF6EA81CC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20514AC-4F59-6BE5-4024-C56E2CD6E2C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F99BB9D-5DFA-64A5-A730-D6CD373C7C8D}"/>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5" name="Alatunnisteen paikkamerkki 4">
            <a:extLst>
              <a:ext uri="{FF2B5EF4-FFF2-40B4-BE49-F238E27FC236}">
                <a16:creationId xmlns:a16="http://schemas.microsoft.com/office/drawing/2014/main" id="{833F060B-DE17-FFD9-24A5-EAABAD6327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90BC642-082A-35FD-E0A9-0B4D07C5AF5C}"/>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318594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pPr>
              <a:defRPr/>
            </a:pPr>
            <a:fld id="{01FB0490-88BC-4D88-9447-A3C84DDBCC5B}" type="datetime1">
              <a:rPr lang="fi-FI" smtClean="0"/>
              <a:t>2.11.2022</a:t>
            </a:fld>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pPr>
              <a:defRPr/>
            </a:pPr>
            <a:fld id="{E2DD2369-1124-459A-B6A7-85A12C487C82}" type="slidenum">
              <a:rPr lang="fi-FI" altLang="fi-FI" smtClean="0"/>
              <a:pPr>
                <a:defRPr/>
              </a:pPr>
              <a:t>‹#›</a:t>
            </a:fld>
            <a:endParaRPr lang="fi-FI" altLang="fi-FI"/>
          </a:p>
        </p:txBody>
      </p:sp>
    </p:spTree>
    <p:extLst>
      <p:ext uri="{BB962C8B-B14F-4D97-AF65-F5344CB8AC3E}">
        <p14:creationId xmlns:p14="http://schemas.microsoft.com/office/powerpoint/2010/main" val="1534663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31BCC5-BD7F-0E64-6E1E-6C8CADCE13DE}"/>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id="{BEA7514D-6E88-6D58-7EC2-AE447294AB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70691A5E-8631-DE2F-0C65-9F918A6A7F63}"/>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5" name="Alatunnisteen paikkamerkki 4">
            <a:extLst>
              <a:ext uri="{FF2B5EF4-FFF2-40B4-BE49-F238E27FC236}">
                <a16:creationId xmlns:a16="http://schemas.microsoft.com/office/drawing/2014/main" id="{CB36AB5B-9F6C-4728-D76E-3750E5F5EA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175037-70B3-00F3-306A-6B08DB2E54BE}"/>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2422523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189525-7418-178A-8B7A-F7DC869C697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C40C0E-1F8A-3108-7E2E-5DCB3150F57E}"/>
              </a:ext>
            </a:extLst>
          </p:cNvPr>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FFF9BF0-27A4-6394-3D65-3C30FD5CC3B7}"/>
              </a:ext>
            </a:extLst>
          </p:cNvPr>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CE7CCEF-F329-5B9A-C2F9-810F2F857B99}"/>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6" name="Alatunnisteen paikkamerkki 5">
            <a:extLst>
              <a:ext uri="{FF2B5EF4-FFF2-40B4-BE49-F238E27FC236}">
                <a16:creationId xmlns:a16="http://schemas.microsoft.com/office/drawing/2014/main" id="{E454890B-FBB7-8D90-D997-D93A39057E1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8CF56E4-E630-A940-6314-534B24ABB966}"/>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4043259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C3F53E-6CE9-21DD-F6D8-0ECE964308CD}"/>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A90B514-0929-48FC-873C-3703C746DF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C2339C6-6D81-A9B0-FD4F-F28443B15012}"/>
              </a:ext>
            </a:extLst>
          </p:cNvPr>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34384FE-835F-2032-0946-7941B2CAAB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86D546A-E682-A7F1-25C2-0DED21F730E1}"/>
              </a:ext>
            </a:extLst>
          </p:cNvPr>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BE56105-0BEF-4935-DE76-36F1572FE0BF}"/>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8" name="Alatunnisteen paikkamerkki 7">
            <a:extLst>
              <a:ext uri="{FF2B5EF4-FFF2-40B4-BE49-F238E27FC236}">
                <a16:creationId xmlns:a16="http://schemas.microsoft.com/office/drawing/2014/main" id="{A7C80521-735F-8203-7FA2-AB5132683D9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B3E6CED-8C8B-C237-55A3-A03EC4EBC9F0}"/>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3072966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E33606-F746-42FF-BF60-C3FB09C9817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BC3E7A6-5BF0-E27B-7CF3-E569410A25A8}"/>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4" name="Alatunnisteen paikkamerkki 3">
            <a:extLst>
              <a:ext uri="{FF2B5EF4-FFF2-40B4-BE49-F238E27FC236}">
                <a16:creationId xmlns:a16="http://schemas.microsoft.com/office/drawing/2014/main" id="{545CFD02-FDBE-DBB1-EED8-A801D590BBD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DA2A7E6-9272-6B56-C8FC-278063C69818}"/>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1671741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866B982-EFAB-A246-8278-F57AD4715AA2}"/>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3" name="Alatunnisteen paikkamerkki 2">
            <a:extLst>
              <a:ext uri="{FF2B5EF4-FFF2-40B4-BE49-F238E27FC236}">
                <a16:creationId xmlns:a16="http://schemas.microsoft.com/office/drawing/2014/main" id="{917E1BDB-7113-4B20-3328-581345E2046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13EC221-17B2-DBB8-564B-F27FF6AB215D}"/>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162501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D9D1F2-84BC-5703-97B6-E422D51D130E}"/>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id="{6C8BE941-9A38-727A-679F-05F2BE08F1E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550FC76-E116-89B6-DF3D-145CF93B1C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66861F2-69ED-8F06-9EE7-04FF1C5697DE}"/>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6" name="Alatunnisteen paikkamerkki 5">
            <a:extLst>
              <a:ext uri="{FF2B5EF4-FFF2-40B4-BE49-F238E27FC236}">
                <a16:creationId xmlns:a16="http://schemas.microsoft.com/office/drawing/2014/main" id="{B1958B84-0AF2-ACDB-4800-5C441527654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79D1FF0-3BA2-C1E4-2E06-129CBD4F3622}"/>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2398515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5CA253-E5EB-8BE9-D6E1-BE466BB16B0D}"/>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id="{63608661-9F72-560A-AC28-0F8EBB155E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id="{8B6AB64B-6DEE-306A-5178-56B51914919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E376A3E-A67F-1779-AC6C-84B99B73AB1F}"/>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6" name="Alatunnisteen paikkamerkki 5">
            <a:extLst>
              <a:ext uri="{FF2B5EF4-FFF2-40B4-BE49-F238E27FC236}">
                <a16:creationId xmlns:a16="http://schemas.microsoft.com/office/drawing/2014/main" id="{4044B4D4-E4F5-4277-D4A0-845BB700B0D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15E0E42-4EB4-BF26-2878-D8506AB5EF86}"/>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1940362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F651E3-E7A4-36EC-A338-E4FF68F412F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E2B9738-092A-A9E9-866D-F755D60D90F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9B57DA7-30A6-F2A1-436E-86529AE5EBE7}"/>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5" name="Alatunnisteen paikkamerkki 4">
            <a:extLst>
              <a:ext uri="{FF2B5EF4-FFF2-40B4-BE49-F238E27FC236}">
                <a16:creationId xmlns:a16="http://schemas.microsoft.com/office/drawing/2014/main" id="{F1131671-9DA5-57DC-799B-40B8FB4642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E5476C-7851-6FAD-AA74-F261E8B05552}"/>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433504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32818B4-C4FF-6342-34E0-1D15488FDB91}"/>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0AB815F-A0CC-B760-A1D3-EABF943A6879}"/>
              </a:ext>
            </a:extLst>
          </p:cNvPr>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752E1E-E16C-BD7A-A05A-CE6D71E4AC5C}"/>
              </a:ext>
            </a:extLst>
          </p:cNvPr>
          <p:cNvSpPr>
            <a:spLocks noGrp="1"/>
          </p:cNvSpPr>
          <p:nvPr>
            <p:ph type="dt" sz="half" idx="10"/>
          </p:nvPr>
        </p:nvSpPr>
        <p:spPr/>
        <p:txBody>
          <a:bodyPr/>
          <a:lstStyle/>
          <a:p>
            <a:fld id="{52E74B60-8CE8-4F30-A140-F3D36A6743A2}" type="datetimeFigureOut">
              <a:rPr lang="fi-FI" smtClean="0"/>
              <a:t>2.11.2022</a:t>
            </a:fld>
            <a:endParaRPr lang="fi-FI"/>
          </a:p>
        </p:txBody>
      </p:sp>
      <p:sp>
        <p:nvSpPr>
          <p:cNvPr id="5" name="Alatunnisteen paikkamerkki 4">
            <a:extLst>
              <a:ext uri="{FF2B5EF4-FFF2-40B4-BE49-F238E27FC236}">
                <a16:creationId xmlns:a16="http://schemas.microsoft.com/office/drawing/2014/main" id="{98815D88-60D2-BF71-866E-FF84796534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03D6AD1-E3AC-4654-2933-41D49200E018}"/>
              </a:ext>
            </a:extLst>
          </p:cNvPr>
          <p:cNvSpPr>
            <a:spLocks noGrp="1"/>
          </p:cNvSpPr>
          <p:nvPr>
            <p:ph type="sldNum" sz="quarter" idx="12"/>
          </p:nvPr>
        </p:nvSpPr>
        <p:spPr/>
        <p:txBody>
          <a:bodyPr/>
          <a:lstStyle/>
          <a:p>
            <a:fld id="{D00F4403-A777-48AC-A6A3-13BEE12E9D3F}" type="slidenum">
              <a:rPr lang="fi-FI" smtClean="0"/>
              <a:t>‹#›</a:t>
            </a:fld>
            <a:endParaRPr lang="fi-FI"/>
          </a:p>
        </p:txBody>
      </p:sp>
    </p:spTree>
    <p:extLst>
      <p:ext uri="{BB962C8B-B14F-4D97-AF65-F5344CB8AC3E}">
        <p14:creationId xmlns:p14="http://schemas.microsoft.com/office/powerpoint/2010/main" val="392560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fi-FI"/>
              <a:t>Muokkaa perustyyl. napsautt.</a:t>
            </a:r>
            <a:endParaRPr lang="en-US"/>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4EBBF43F-A98A-44E4-A941-A85E482B70A5}" type="datetime1">
              <a:rPr lang="fi-FI" smtClean="0"/>
              <a:t>2.11.2022</a:t>
            </a:fld>
            <a:endParaRPr lang="fi-FI"/>
          </a:p>
        </p:txBody>
      </p:sp>
      <p:sp>
        <p:nvSpPr>
          <p:cNvPr id="5" name="Footer Placeholder 4"/>
          <p:cNvSpPr>
            <a:spLocks noGrp="1"/>
          </p:cNvSpPr>
          <p:nvPr>
            <p:ph type="ftr" sz="quarter" idx="11"/>
          </p:nvPr>
        </p:nvSpPr>
        <p:spPr>
          <a:xfrm>
            <a:off x="594360" y="381001"/>
            <a:ext cx="4830656" cy="365125"/>
          </a:xfrm>
        </p:spPr>
        <p:txBody>
          <a:bodyPr/>
          <a:lstStyle/>
          <a:p>
            <a:pPr>
              <a:defRPr/>
            </a:pPr>
            <a:endParaRPr lang="fi-FI"/>
          </a:p>
        </p:txBody>
      </p:sp>
      <p:sp>
        <p:nvSpPr>
          <p:cNvPr id="6" name="Slide Number Placeholder 5"/>
          <p:cNvSpPr>
            <a:spLocks noGrp="1"/>
          </p:cNvSpPr>
          <p:nvPr>
            <p:ph type="sldNum" sz="quarter" idx="12"/>
          </p:nvPr>
        </p:nvSpPr>
        <p:spPr>
          <a:xfrm>
            <a:off x="7882466" y="381001"/>
            <a:ext cx="667173" cy="365125"/>
          </a:xfrm>
        </p:spPr>
        <p:txBody>
          <a:bodyPr/>
          <a:lstStyle/>
          <a:p>
            <a:pPr>
              <a:defRPr/>
            </a:pPr>
            <a:fld id="{402252B3-A0E9-4BAC-AACE-CC230421E269}" type="slidenum">
              <a:rPr lang="fi-FI" altLang="fi-FI" smtClean="0"/>
              <a:pPr>
                <a:defRPr/>
              </a:pPr>
              <a:t>‹#›</a:t>
            </a:fld>
            <a:endParaRPr lang="fi-FI" altLang="fi-FI"/>
          </a:p>
        </p:txBody>
      </p:sp>
    </p:spTree>
    <p:extLst>
      <p:ext uri="{BB962C8B-B14F-4D97-AF65-F5344CB8AC3E}">
        <p14:creationId xmlns:p14="http://schemas.microsoft.com/office/powerpoint/2010/main" val="401252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594360" y="2194560"/>
            <a:ext cx="3910579" cy="406908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642099" y="2194560"/>
            <a:ext cx="3907540" cy="406908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pPr>
              <a:defRPr/>
            </a:pPr>
            <a:fld id="{7874564F-9B6F-4DC0-BB14-9F1F673F1449}" type="datetime1">
              <a:rPr lang="fi-FI" smtClean="0"/>
              <a:t>2.11.2022</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0A47628A-7A93-48B0-A955-E19943358141}" type="slidenum">
              <a:rPr lang="fi-FI" altLang="fi-FI" smtClean="0"/>
              <a:pPr>
                <a:defRPr/>
              </a:pPr>
              <a:t>‹#›</a:t>
            </a:fld>
            <a:endParaRPr lang="fi-FI" altLang="fi-FI"/>
          </a:p>
        </p:txBody>
      </p:sp>
    </p:spTree>
    <p:extLst>
      <p:ext uri="{BB962C8B-B14F-4D97-AF65-F5344CB8AC3E}">
        <p14:creationId xmlns:p14="http://schemas.microsoft.com/office/powerpoint/2010/main" val="465140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fi-FI"/>
              <a:t>Muokkaa perustyyl. napsautt.</a:t>
            </a:r>
            <a:endParaRPr lang="en-US"/>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594359" y="3132667"/>
            <a:ext cx="3910579" cy="313097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4642098" y="3132667"/>
            <a:ext cx="3907541" cy="313097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pPr>
              <a:defRPr/>
            </a:pPr>
            <a:fld id="{EA9513C5-EFF9-46D6-A6D7-BA0576652A2C}" type="datetime1">
              <a:rPr lang="fi-FI" smtClean="0"/>
              <a:t>2.11.2022</a:t>
            </a:fld>
            <a:endParaRPr lang="fi-FI"/>
          </a:p>
        </p:txBody>
      </p:sp>
      <p:sp>
        <p:nvSpPr>
          <p:cNvPr id="8" name="Footer Placeholder 7"/>
          <p:cNvSpPr>
            <a:spLocks noGrp="1"/>
          </p:cNvSpPr>
          <p:nvPr>
            <p:ph type="ftr" sz="quarter" idx="11"/>
          </p:nvPr>
        </p:nvSpPr>
        <p:spPr/>
        <p:txBody>
          <a:bodyPr/>
          <a:lstStyle/>
          <a:p>
            <a:pPr>
              <a:defRPr/>
            </a:pPr>
            <a:endParaRPr lang="fi-FI"/>
          </a:p>
        </p:txBody>
      </p:sp>
      <p:sp>
        <p:nvSpPr>
          <p:cNvPr id="9" name="Slide Number Placeholder 8"/>
          <p:cNvSpPr>
            <a:spLocks noGrp="1"/>
          </p:cNvSpPr>
          <p:nvPr>
            <p:ph type="sldNum" sz="quarter" idx="12"/>
          </p:nvPr>
        </p:nvSpPr>
        <p:spPr/>
        <p:txBody>
          <a:bodyPr/>
          <a:lstStyle/>
          <a:p>
            <a:pPr>
              <a:defRPr/>
            </a:pPr>
            <a:fld id="{A613BB80-8F90-47B4-8A4C-E48FDA20C95F}" type="slidenum">
              <a:rPr lang="fi-FI" altLang="fi-FI" smtClean="0"/>
              <a:pPr>
                <a:defRPr/>
              </a:pPr>
              <a:t>‹#›</a:t>
            </a:fld>
            <a:endParaRPr lang="fi-FI" altLang="fi-FI"/>
          </a:p>
        </p:txBody>
      </p:sp>
    </p:spTree>
    <p:extLst>
      <p:ext uri="{BB962C8B-B14F-4D97-AF65-F5344CB8AC3E}">
        <p14:creationId xmlns:p14="http://schemas.microsoft.com/office/powerpoint/2010/main" val="38462583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pPr>
              <a:defRPr/>
            </a:pPr>
            <a:fld id="{F9182231-39F0-4A84-B4DD-EC24C8029884}" type="datetime1">
              <a:rPr lang="fi-FI" smtClean="0"/>
              <a:t>2.11.2022</a:t>
            </a:fld>
            <a:endParaRPr lang="fi-FI"/>
          </a:p>
        </p:txBody>
      </p:sp>
      <p:sp>
        <p:nvSpPr>
          <p:cNvPr id="4" name="Footer Placeholder 3"/>
          <p:cNvSpPr>
            <a:spLocks noGrp="1"/>
          </p:cNvSpPr>
          <p:nvPr>
            <p:ph type="ftr" sz="quarter" idx="11"/>
          </p:nvPr>
        </p:nvSpPr>
        <p:spPr/>
        <p:txBody>
          <a:bodyPr/>
          <a:lstStyle/>
          <a:p>
            <a:pPr>
              <a:defRPr/>
            </a:pPr>
            <a:endParaRPr lang="fi-FI"/>
          </a:p>
        </p:txBody>
      </p:sp>
      <p:sp>
        <p:nvSpPr>
          <p:cNvPr id="5" name="Slide Number Placeholder 4"/>
          <p:cNvSpPr>
            <a:spLocks noGrp="1"/>
          </p:cNvSpPr>
          <p:nvPr>
            <p:ph type="sldNum" sz="quarter" idx="12"/>
          </p:nvPr>
        </p:nvSpPr>
        <p:spPr/>
        <p:txBody>
          <a:bodyPr/>
          <a:lstStyle/>
          <a:p>
            <a:pPr>
              <a:defRPr/>
            </a:pPr>
            <a:fld id="{421F7A70-44F4-4A61-8D48-D33FD83E3539}" type="slidenum">
              <a:rPr lang="fi-FI" altLang="fi-FI" smtClean="0"/>
              <a:pPr>
                <a:defRPr/>
              </a:pPr>
              <a:t>‹#›</a:t>
            </a:fld>
            <a:endParaRPr lang="fi-FI" altLang="fi-FI"/>
          </a:p>
        </p:txBody>
      </p:sp>
    </p:spTree>
    <p:extLst>
      <p:ext uri="{BB962C8B-B14F-4D97-AF65-F5344CB8AC3E}">
        <p14:creationId xmlns:p14="http://schemas.microsoft.com/office/powerpoint/2010/main" val="287571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3DFCC5-4935-4D78-B3B6-008B1AD1C0D4}" type="datetime1">
              <a:rPr lang="fi-FI" smtClean="0"/>
              <a:t>2.11.2022</a:t>
            </a:fld>
            <a:endParaRPr lang="fi-FI"/>
          </a:p>
        </p:txBody>
      </p:sp>
      <p:sp>
        <p:nvSpPr>
          <p:cNvPr id="3" name="Footer Placeholder 2"/>
          <p:cNvSpPr>
            <a:spLocks noGrp="1"/>
          </p:cNvSpPr>
          <p:nvPr>
            <p:ph type="ftr" sz="quarter" idx="11"/>
          </p:nvPr>
        </p:nvSpPr>
        <p:spPr/>
        <p:txBody>
          <a:bodyPr/>
          <a:lstStyle/>
          <a:p>
            <a:pPr>
              <a:defRPr/>
            </a:pPr>
            <a:endParaRPr lang="fi-FI"/>
          </a:p>
        </p:txBody>
      </p:sp>
      <p:sp>
        <p:nvSpPr>
          <p:cNvPr id="4" name="Slide Number Placeholder 3"/>
          <p:cNvSpPr>
            <a:spLocks noGrp="1"/>
          </p:cNvSpPr>
          <p:nvPr>
            <p:ph type="sldNum" sz="quarter" idx="12"/>
          </p:nvPr>
        </p:nvSpPr>
        <p:spPr/>
        <p:txBody>
          <a:bodyPr/>
          <a:lstStyle/>
          <a:p>
            <a:pPr>
              <a:defRPr/>
            </a:pPr>
            <a:fld id="{50AC2C94-41E6-4CD9-90FB-033D98923E94}" type="slidenum">
              <a:rPr lang="fi-FI" altLang="fi-FI" smtClean="0"/>
              <a:pPr>
                <a:defRPr/>
              </a:pPr>
              <a:t>‹#›</a:t>
            </a:fld>
            <a:endParaRPr lang="fi-FI" altLang="fi-FI"/>
          </a:p>
        </p:txBody>
      </p:sp>
    </p:spTree>
    <p:extLst>
      <p:ext uri="{BB962C8B-B14F-4D97-AF65-F5344CB8AC3E}">
        <p14:creationId xmlns:p14="http://schemas.microsoft.com/office/powerpoint/2010/main" val="359988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fi-FI"/>
              <a:t>Muokkaa perustyyl. napsautt.</a:t>
            </a:r>
            <a:endParaRPr lang="en-US"/>
          </a:p>
        </p:txBody>
      </p:sp>
      <p:sp>
        <p:nvSpPr>
          <p:cNvPr id="3" name="Content Placeholder 2"/>
          <p:cNvSpPr>
            <a:spLocks noGrp="1"/>
          </p:cNvSpPr>
          <p:nvPr>
            <p:ph idx="1"/>
          </p:nvPr>
        </p:nvSpPr>
        <p:spPr>
          <a:xfrm>
            <a:off x="3886200" y="746760"/>
            <a:ext cx="4663440" cy="5516880"/>
          </a:xfrm>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pPr>
              <a:defRPr/>
            </a:pPr>
            <a:fld id="{1F1B285C-1BB2-47AB-BC57-4BF7FC57FD44}" type="datetime1">
              <a:rPr lang="fi-FI" smtClean="0"/>
              <a:t>2.11.2022</a:t>
            </a:fld>
            <a:endParaRPr lang="fi-FI"/>
          </a:p>
        </p:txBody>
      </p:sp>
      <p:sp>
        <p:nvSpPr>
          <p:cNvPr id="6" name="Footer Placeholder 5"/>
          <p:cNvSpPr>
            <a:spLocks noGrp="1"/>
          </p:cNvSpPr>
          <p:nvPr>
            <p:ph type="ftr" sz="quarter" idx="11"/>
          </p:nvPr>
        </p:nvSpPr>
        <p:spPr/>
        <p:txBody>
          <a:bodyPr/>
          <a:lstStyle/>
          <a:p>
            <a:pPr>
              <a:defRPr/>
            </a:pPr>
            <a:endParaRPr lang="fi-FI"/>
          </a:p>
        </p:txBody>
      </p:sp>
      <p:sp>
        <p:nvSpPr>
          <p:cNvPr id="7" name="Slide Number Placeholder 6"/>
          <p:cNvSpPr>
            <a:spLocks noGrp="1"/>
          </p:cNvSpPr>
          <p:nvPr>
            <p:ph type="sldNum" sz="quarter" idx="12"/>
          </p:nvPr>
        </p:nvSpPr>
        <p:spPr/>
        <p:txBody>
          <a:bodyPr/>
          <a:lstStyle/>
          <a:p>
            <a:pPr>
              <a:defRPr/>
            </a:pPr>
            <a:fld id="{E05581E9-07B4-493F-B6A8-F13047E16B88}" type="slidenum">
              <a:rPr lang="fi-FI" altLang="fi-FI" smtClean="0"/>
              <a:pPr>
                <a:defRPr/>
              </a:pPr>
              <a:t>‹#›</a:t>
            </a:fld>
            <a:endParaRPr lang="fi-FI" altLang="fi-FI"/>
          </a:p>
        </p:txBody>
      </p:sp>
    </p:spTree>
    <p:extLst>
      <p:ext uri="{BB962C8B-B14F-4D97-AF65-F5344CB8AC3E}">
        <p14:creationId xmlns:p14="http://schemas.microsoft.com/office/powerpoint/2010/main" val="31464118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fi-FI"/>
              <a:t>Muokkaa perustyyl. napsautt.</a:t>
            </a:r>
            <a:endParaRPr lang="en-US"/>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pPr>
              <a:defRPr/>
            </a:pPr>
            <a:fld id="{DC27070D-A9EA-4024-9400-2D0FF200A0E3}" type="datetime1">
              <a:rPr lang="fi-FI" smtClean="0"/>
              <a:t>2.11.2022</a:t>
            </a:fld>
            <a:endParaRPr lang="fi-FI"/>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0BFDFB2E-2F63-46CE-A7F2-E00F9CCF00E8}" type="slidenum">
              <a:rPr lang="fi-FI" altLang="fi-FI" smtClean="0"/>
              <a:pPr>
                <a:defRPr/>
              </a:pPr>
              <a:t>‹#›</a:t>
            </a:fld>
            <a:endParaRPr lang="fi-FI" altLang="fi-FI"/>
          </a:p>
        </p:txBody>
      </p:sp>
    </p:spTree>
    <p:extLst>
      <p:ext uri="{BB962C8B-B14F-4D97-AF65-F5344CB8AC3E}">
        <p14:creationId xmlns:p14="http://schemas.microsoft.com/office/powerpoint/2010/main" val="172326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0B5862FB-E45F-440A-B49B-D003FC56305C}" type="datetime1">
              <a:rPr lang="fi-FI" smtClean="0"/>
              <a:t>2.11.2022</a:t>
            </a:fld>
            <a:endParaRPr lang="fi-FI"/>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fi-FI"/>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0BDD6806-B3A2-4638-8797-56B61E4410F4}" type="slidenum">
              <a:rPr lang="fi-FI" altLang="fi-FI" smtClean="0"/>
              <a:pPr>
                <a:defRPr/>
              </a:pPr>
              <a:t>‹#›</a:t>
            </a:fld>
            <a:endParaRPr lang="fi-FI" altLang="fi-FI"/>
          </a:p>
        </p:txBody>
      </p:sp>
    </p:spTree>
    <p:extLst>
      <p:ext uri="{BB962C8B-B14F-4D97-AF65-F5344CB8AC3E}">
        <p14:creationId xmlns:p14="http://schemas.microsoft.com/office/powerpoint/2010/main" val="1714515223"/>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120" r:id="rId17"/>
  </p:sldLayoutIdLst>
  <p:hf hdr="0" ft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74FD541-3A69-865D-2051-0F95222E177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3331B3C-72A4-4488-0F9B-CE314F539A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8C24FD-331D-0548-6E2A-A7DE4D58F58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E74B60-8CE8-4F30-A140-F3D36A6743A2}" type="datetimeFigureOut">
              <a:rPr lang="fi-FI" smtClean="0"/>
              <a:t>2.11.2022</a:t>
            </a:fld>
            <a:endParaRPr lang="fi-FI"/>
          </a:p>
        </p:txBody>
      </p:sp>
      <p:sp>
        <p:nvSpPr>
          <p:cNvPr id="5" name="Alatunnisteen paikkamerkki 4">
            <a:extLst>
              <a:ext uri="{FF2B5EF4-FFF2-40B4-BE49-F238E27FC236}">
                <a16:creationId xmlns:a16="http://schemas.microsoft.com/office/drawing/2014/main" id="{BDC08B66-E272-CE29-F816-D85B9393EC0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3602C256-A5DB-1C3F-1293-3E16C7840C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0F4403-A777-48AC-A6A3-13BEE12E9D3F}" type="slidenum">
              <a:rPr lang="fi-FI" smtClean="0"/>
              <a:t>‹#›</a:t>
            </a:fld>
            <a:endParaRPr lang="fi-FI"/>
          </a:p>
        </p:txBody>
      </p:sp>
    </p:spTree>
    <p:extLst>
      <p:ext uri="{BB962C8B-B14F-4D97-AF65-F5344CB8AC3E}">
        <p14:creationId xmlns:p14="http://schemas.microsoft.com/office/powerpoint/2010/main" val="188891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0496C6C-A85F-426B-9ED1-3444166CE4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Otsikko 1"/>
          <p:cNvSpPr>
            <a:spLocks noGrp="1"/>
          </p:cNvSpPr>
          <p:nvPr>
            <p:ph type="ctrTitle"/>
          </p:nvPr>
        </p:nvSpPr>
        <p:spPr>
          <a:xfrm>
            <a:off x="594362" y="821265"/>
            <a:ext cx="4574029" cy="5222117"/>
          </a:xfrm>
        </p:spPr>
        <p:txBody>
          <a:bodyPr anchor="ctr">
            <a:normAutofit/>
          </a:bodyPr>
          <a:lstStyle/>
          <a:p>
            <a:pPr algn="r" eaLnBrk="1" fontAlgn="auto" hangingPunct="1">
              <a:spcAft>
                <a:spcPts val="0"/>
              </a:spcAft>
              <a:defRPr/>
            </a:pPr>
            <a:r>
              <a:rPr lang="fi-FI" altLang="fi-FI" sz="4700" dirty="0"/>
              <a:t>VALINNAISAINE – ESITE</a:t>
            </a:r>
            <a:br>
              <a:rPr lang="fi-FI" altLang="fi-FI" sz="4700" dirty="0"/>
            </a:br>
            <a:r>
              <a:rPr lang="fi-FI" altLang="fi-FI" sz="4700" dirty="0"/>
              <a:t> 8-9. luokille 	2023 -2024</a:t>
            </a:r>
          </a:p>
        </p:txBody>
      </p:sp>
      <p:cxnSp>
        <p:nvCxnSpPr>
          <p:cNvPr id="75" name="Straight Connector 74">
            <a:extLst>
              <a:ext uri="{FF2B5EF4-FFF2-40B4-BE49-F238E27FC236}">
                <a16:creationId xmlns:a16="http://schemas.microsoft.com/office/drawing/2014/main" id="{AD0EF22F-5D3C-4240-8C32-1B20803E5A8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47831"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4AF26941-50B6-4D7B-AE52-225540B7E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4783931" y="2497930"/>
            <a:ext cx="6857999" cy="1862138"/>
          </a:xfrm>
          <a:prstGeom prst="rect">
            <a:avLst/>
          </a:prstGeom>
        </p:spPr>
      </p:pic>
      <p:sp>
        <p:nvSpPr>
          <p:cNvPr id="8195" name="Alaotsikko 2"/>
          <p:cNvSpPr>
            <a:spLocks noGrp="1"/>
          </p:cNvSpPr>
          <p:nvPr>
            <p:ph type="subTitle" idx="1"/>
          </p:nvPr>
        </p:nvSpPr>
        <p:spPr>
          <a:xfrm>
            <a:off x="5927271" y="821265"/>
            <a:ext cx="2449284" cy="5222117"/>
          </a:xfrm>
        </p:spPr>
        <p:txBody>
          <a:bodyPr anchor="ctr">
            <a:normAutofit/>
          </a:bodyPr>
          <a:lstStyle/>
          <a:p>
            <a:r>
              <a:rPr lang="fi-FI" altLang="fi-FI"/>
              <a:t>Valinnaisaine esite ja yleistä tietoa valinnaisaineista löytyy TEAMS sivuilta-&gt; luokan tiedostot</a:t>
            </a:r>
          </a:p>
          <a:p>
            <a:pPr marL="342900" indent="-342900">
              <a:buChar char="•"/>
            </a:pPr>
            <a:endParaRPr lang="fi-FI" altLang="fi-FI"/>
          </a:p>
        </p:txBody>
      </p:sp>
      <p:sp>
        <p:nvSpPr>
          <p:cNvPr id="2" name="Päivämäärän paikkamerkki 1"/>
          <p:cNvSpPr>
            <a:spLocks noGrp="1"/>
          </p:cNvSpPr>
          <p:nvPr>
            <p:ph type="dt" sz="half" idx="10"/>
          </p:nvPr>
        </p:nvSpPr>
        <p:spPr>
          <a:xfrm>
            <a:off x="5911737" y="6199632"/>
            <a:ext cx="2203563" cy="365760"/>
          </a:xfrm>
        </p:spPr>
        <p:txBody>
          <a:bodyPr>
            <a:normAutofit/>
          </a:bodyPr>
          <a:lstStyle/>
          <a:p>
            <a:pPr algn="l">
              <a:spcAft>
                <a:spcPts val="600"/>
              </a:spcAft>
              <a:defRPr/>
            </a:pPr>
            <a:fld id="{D0E63230-E588-4511-B98B-EC60D6CADF82}" type="datetime1">
              <a:rPr lang="fi-FI">
                <a:solidFill>
                  <a:schemeClr val="tx1"/>
                </a:solidFill>
              </a:rPr>
              <a:pPr algn="l">
                <a:spcAft>
                  <a:spcPts val="600"/>
                </a:spcAft>
                <a:defRPr/>
              </a:pPr>
              <a:t>2.11.2022</a:t>
            </a:fld>
            <a:endParaRPr lang="fi-FI">
              <a:solidFill>
                <a:schemeClr val="tx1"/>
              </a:solidFill>
            </a:endParaRPr>
          </a:p>
        </p:txBody>
      </p:sp>
      <p:sp>
        <p:nvSpPr>
          <p:cNvPr id="3" name="Dian numeron paikkamerkki 2"/>
          <p:cNvSpPr>
            <a:spLocks noGrp="1"/>
          </p:cNvSpPr>
          <p:nvPr>
            <p:ph type="sldNum" sz="quarter" idx="12"/>
          </p:nvPr>
        </p:nvSpPr>
        <p:spPr>
          <a:xfrm>
            <a:off x="8196942" y="6197599"/>
            <a:ext cx="653143" cy="365125"/>
          </a:xfrm>
        </p:spPr>
        <p:txBody>
          <a:bodyPr>
            <a:normAutofit/>
          </a:bodyPr>
          <a:lstStyle/>
          <a:p>
            <a:pPr>
              <a:spcAft>
                <a:spcPts val="600"/>
              </a:spcAft>
              <a:defRPr/>
            </a:pPr>
            <a:fld id="{D99374D4-CCF0-4E0B-9E7C-E1CB922ED3FA}" type="slidenum">
              <a:rPr lang="fi-FI" altLang="fi-FI">
                <a:solidFill>
                  <a:schemeClr val="tx1"/>
                </a:solidFill>
              </a:rPr>
              <a:pPr>
                <a:spcAft>
                  <a:spcPts val="600"/>
                </a:spcAft>
                <a:defRPr/>
              </a:pPr>
              <a:t>1</a:t>
            </a:fld>
            <a:endParaRPr lang="fi-FI" altLang="fi-FI">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506EA4-1D3F-4EFF-8C4C-5CD457BE2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2.bp.blogspot.com/-K_1G_M2gPV0/ULiUP3HxDUI/AAAAAAAAAZ8/SHISyGov8Ds/s1600/Saksalippunen.jpg"/>
          <p:cNvPicPr>
            <a:picLocks noChangeAspect="1" noChangeArrowheads="1"/>
          </p:cNvPicPr>
          <p:nvPr/>
        </p:nvPicPr>
        <p:blipFill rotWithShape="1">
          <a:blip r:embed="rId2">
            <a:duotone>
              <a:schemeClr val="bg2">
                <a:shade val="45000"/>
                <a:satMod val="135000"/>
              </a:schemeClr>
              <a:prstClr val="white"/>
            </a:duotone>
            <a:alphaModFix amt="30000"/>
            <a:extLst>
              <a:ext uri="{28A0092B-C50C-407E-A947-70E740481C1C}">
                <a14:useLocalDpi xmlns:a14="http://schemas.microsoft.com/office/drawing/2010/main" val="0"/>
              </a:ext>
            </a:extLst>
          </a:blip>
          <a:srcRect l="9894" r="1010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49BF887-55C3-4061-A69F-0E41CA863F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Otsikko 1"/>
          <p:cNvSpPr>
            <a:spLocks noGrp="1"/>
          </p:cNvSpPr>
          <p:nvPr>
            <p:ph type="title"/>
          </p:nvPr>
        </p:nvSpPr>
        <p:spPr>
          <a:xfrm>
            <a:off x="2171700" y="764373"/>
            <a:ext cx="6457950" cy="1293028"/>
          </a:xfrm>
        </p:spPr>
        <p:txBody>
          <a:bodyPr>
            <a:normAutofit/>
          </a:bodyPr>
          <a:lstStyle/>
          <a:p>
            <a:r>
              <a:rPr lang="fi-FI" err="1"/>
              <a:t>vska</a:t>
            </a:r>
            <a:r>
              <a:rPr lang="fi-FI"/>
              <a:t> SAKSA</a:t>
            </a:r>
          </a:p>
        </p:txBody>
      </p:sp>
      <p:sp>
        <p:nvSpPr>
          <p:cNvPr id="5" name="Dian numeron paikkamerkki 4"/>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10</a:t>
            </a:fld>
            <a:endParaRPr lang="fi-FI" altLang="fi-FI"/>
          </a:p>
        </p:txBody>
      </p:sp>
      <p:sp>
        <p:nvSpPr>
          <p:cNvPr id="3" name="Sisällön paikkamerkki 2"/>
          <p:cNvSpPr>
            <a:spLocks noGrp="1"/>
          </p:cNvSpPr>
          <p:nvPr>
            <p:ph idx="1"/>
          </p:nvPr>
        </p:nvSpPr>
        <p:spPr>
          <a:xfrm>
            <a:off x="514350" y="2194560"/>
            <a:ext cx="8115300" cy="4024125"/>
          </a:xfrm>
        </p:spPr>
        <p:txBody>
          <a:bodyPr>
            <a:normAutofit/>
          </a:bodyPr>
          <a:lstStyle/>
          <a:p>
            <a:r>
              <a:rPr lang="fi-FI" sz="1200" b="1"/>
              <a:t>Tavoitteet</a:t>
            </a:r>
            <a:endParaRPr lang="fi-FI" sz="1200"/>
          </a:p>
          <a:p>
            <a:r>
              <a:rPr lang="fi-FI" sz="1200"/>
              <a:t> saada oppilas innostumaan uuden kielen oppimisesta</a:t>
            </a:r>
          </a:p>
          <a:p>
            <a:pPr lvl="0"/>
            <a:r>
              <a:rPr lang="fi-FI" sz="1200"/>
              <a:t>luoda pohja monipuoliselle kielitaidolle, jotta oppilas selviytyisi keskeisimmistä viestintätilanteista</a:t>
            </a:r>
          </a:p>
          <a:p>
            <a:pPr lvl="0"/>
            <a:r>
              <a:rPr lang="fi-FI" sz="1200"/>
              <a:t>antaa tietoa saksankielisistä maista ja niiden kulttuureista</a:t>
            </a:r>
          </a:p>
          <a:p>
            <a:r>
              <a:rPr lang="fi-FI" sz="1200"/>
              <a:t> </a:t>
            </a:r>
            <a:r>
              <a:rPr lang="fi-FI" sz="1200" b="1"/>
              <a:t>Sisältö</a:t>
            </a:r>
            <a:endParaRPr lang="fi-FI" sz="1200"/>
          </a:p>
          <a:p>
            <a:r>
              <a:rPr lang="fi-FI" sz="1200"/>
              <a:t> opitaan tervehtimään, esittelemään ja kertomaan perusasiat itsestä, perheestä, ystävistä, harrastuksista</a:t>
            </a:r>
          </a:p>
          <a:p>
            <a:pPr lvl="0"/>
            <a:r>
              <a:rPr lang="fi-FI" sz="1200"/>
              <a:t>edetään pienimuotoisiin keskusteluihin, kuten tapaamiset, ruokailut, ostokset, kaupungilla liikkuminen ja asiointi</a:t>
            </a:r>
          </a:p>
          <a:p>
            <a:pPr lvl="0"/>
            <a:r>
              <a:rPr lang="fi-FI" sz="1200"/>
              <a:t>tutustutaan joihinkin kielen perusrakenteisiin</a:t>
            </a:r>
          </a:p>
          <a:p>
            <a:r>
              <a:rPr lang="fi-FI" sz="1200"/>
              <a:t> </a:t>
            </a:r>
            <a:r>
              <a:rPr lang="fi-FI" sz="1200" b="1"/>
              <a:t>Arviointi</a:t>
            </a:r>
            <a:endParaRPr lang="fi-FI" sz="1200"/>
          </a:p>
          <a:p>
            <a:r>
              <a:rPr lang="fi-FI" sz="1200"/>
              <a:t> perustuu jatkuvaan näyttöön (kokeet, tuntiosallistuminen)</a:t>
            </a:r>
          </a:p>
          <a:p>
            <a:pPr lvl="0"/>
            <a:r>
              <a:rPr lang="fi-FI" sz="1200"/>
              <a:t>oppilas suorittaa myös itse oman työskentelynsä arviointia ja vertaisarviointia</a:t>
            </a:r>
          </a:p>
          <a:p>
            <a:pPr lvl="0"/>
            <a:r>
              <a:rPr lang="fi-FI" sz="1200"/>
              <a:t>numeroarviointi</a:t>
            </a:r>
          </a:p>
          <a:p>
            <a:endParaRPr lang="fi-FI" sz="1200"/>
          </a:p>
        </p:txBody>
      </p:sp>
      <p:sp>
        <p:nvSpPr>
          <p:cNvPr id="4" name="Päivämäärän paikkamerkki 3"/>
          <p:cNvSpPr>
            <a:spLocks noGrp="1"/>
          </p:cNvSpPr>
          <p:nvPr>
            <p:ph type="dt" sz="half" idx="10"/>
          </p:nvPr>
        </p:nvSpPr>
        <p:spPr>
          <a:xfrm>
            <a:off x="6446520" y="6356350"/>
            <a:ext cx="2183130" cy="365125"/>
          </a:xfrm>
        </p:spPr>
        <p:txBody>
          <a:bodyPr>
            <a:normAutofit/>
          </a:bodyPr>
          <a:lstStyle/>
          <a:p>
            <a:pPr>
              <a:spcAft>
                <a:spcPts val="600"/>
              </a:spcAft>
              <a:defRPr/>
            </a:pPr>
            <a:fld id="{01FB0490-88BC-4D88-9447-A3C84DDBCC5B}" type="datetime1">
              <a:rPr lang="fi-FI" smtClean="0"/>
              <a:pPr>
                <a:spcAft>
                  <a:spcPts val="600"/>
                </a:spcAft>
                <a:defRPr/>
              </a:pPr>
              <a:t>2.11.2022</a:t>
            </a:fld>
            <a:endParaRPr lang="fi-FI"/>
          </a:p>
        </p:txBody>
      </p:sp>
    </p:spTree>
    <p:extLst>
      <p:ext uri="{BB962C8B-B14F-4D97-AF65-F5344CB8AC3E}">
        <p14:creationId xmlns:p14="http://schemas.microsoft.com/office/powerpoint/2010/main" val="331564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703C84FD-F064-4354-9440-4002D8F42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40FBDFD4-1F8B-45E5-9946-F1EABEF7274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5122" name="Otsikko 1"/>
          <p:cNvSpPr>
            <a:spLocks noGrp="1"/>
          </p:cNvSpPr>
          <p:nvPr>
            <p:ph type="title"/>
          </p:nvPr>
        </p:nvSpPr>
        <p:spPr>
          <a:xfrm>
            <a:off x="514349" y="764373"/>
            <a:ext cx="2983229" cy="1600200"/>
          </a:xfrm>
        </p:spPr>
        <p:txBody>
          <a:bodyPr vert="horz" lIns="91440" tIns="45720" rIns="91440" bIns="45720" rtlCol="0" anchor="b">
            <a:normAutofit/>
          </a:bodyPr>
          <a:lstStyle/>
          <a:p>
            <a:pPr algn="l" fontAlgn="auto">
              <a:spcAft>
                <a:spcPts val="0"/>
              </a:spcAft>
              <a:defRPr/>
            </a:pPr>
            <a:r>
              <a:rPr lang="en-US" altLang="fi-FI" sz="2800"/>
              <a:t>	vra	RANSKA</a:t>
            </a:r>
          </a:p>
        </p:txBody>
      </p:sp>
      <p:sp>
        <p:nvSpPr>
          <p:cNvPr id="3" name="Dian numeron paikkamerkki 2"/>
          <p:cNvSpPr>
            <a:spLocks noGrp="1"/>
          </p:cNvSpPr>
          <p:nvPr>
            <p:ph type="sldNum" sz="quarter" idx="12"/>
          </p:nvPr>
        </p:nvSpPr>
        <p:spPr>
          <a:xfrm>
            <a:off x="6572250" y="381000"/>
            <a:ext cx="2057400" cy="365125"/>
          </a:xfrm>
        </p:spPr>
        <p:txBody>
          <a:bodyPr vert="horz" lIns="91440" tIns="45720" rIns="91440" bIns="45720" rtlCol="0" anchor="ctr">
            <a:normAutofit/>
          </a:bodyPr>
          <a:lstStyle/>
          <a:p>
            <a:pPr>
              <a:spcAft>
                <a:spcPts val="600"/>
              </a:spcAft>
              <a:defRPr/>
            </a:pPr>
            <a:fld id="{E2DD2369-1124-459A-B6A7-85A12C487C82}" type="slidenum">
              <a:rPr lang="en-US" altLang="fi-FI" smtClean="0"/>
              <a:pPr>
                <a:spcAft>
                  <a:spcPts val="600"/>
                </a:spcAft>
                <a:defRPr/>
              </a:pPr>
              <a:t>11</a:t>
            </a:fld>
            <a:endParaRPr lang="en-US" altLang="fi-FI"/>
          </a:p>
        </p:txBody>
      </p:sp>
      <p:sp>
        <p:nvSpPr>
          <p:cNvPr id="11269" name="Suorakulmio 3"/>
          <p:cNvSpPr>
            <a:spLocks noChangeArrowheads="1"/>
          </p:cNvSpPr>
          <p:nvPr/>
        </p:nvSpPr>
        <p:spPr bwMode="auto">
          <a:xfrm>
            <a:off x="514350" y="2364573"/>
            <a:ext cx="2983229" cy="38541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268EA8"/>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ADCEDC"/>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EAABAC"/>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EAABAC"/>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EAABAC"/>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EAABAC"/>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EAABAC"/>
              </a:buClr>
              <a:buSzPct val="68000"/>
              <a:buFont typeface="Wingdings 2" pitchFamily="18" charset="2"/>
              <a:buChar char=""/>
              <a:defRPr sz="1600">
                <a:solidFill>
                  <a:schemeClr val="tx1"/>
                </a:solidFill>
                <a:latin typeface="Century Schoolbook" pitchFamily="18" charset="0"/>
              </a:defRPr>
            </a:lvl9pPr>
          </a:lstStyle>
          <a:p>
            <a:pPr indent="-228600" defTabSz="914400">
              <a:lnSpc>
                <a:spcPct val="90000"/>
              </a:lnSpc>
              <a:spcBef>
                <a:spcPct val="0"/>
              </a:spcBef>
              <a:spcAft>
                <a:spcPts val="600"/>
              </a:spcAft>
              <a:buClrTx/>
              <a:buSzTx/>
              <a:buFont typeface="Arial" panose="020B0604020202020204" pitchFamily="34" charset="0"/>
              <a:buChar char="•"/>
            </a:pPr>
            <a:r>
              <a:rPr lang="en-US" altLang="fi-FI" sz="1400">
                <a:latin typeface="+mn-lt"/>
              </a:rPr>
              <a:t>Kielen alkeiden oppiminen ja tutustuminen ranskalaiseen elämänmuotoon, niin että oppilas pystyy toimimaan eri viestintätilanteissa.  Hyvä pohja jatko-opintoja silmällä pitäen.</a:t>
            </a:r>
          </a:p>
          <a:p>
            <a:pPr indent="-228600" defTabSz="914400">
              <a:lnSpc>
                <a:spcPct val="90000"/>
              </a:lnSpc>
              <a:spcBef>
                <a:spcPct val="0"/>
              </a:spcBef>
              <a:spcAft>
                <a:spcPts val="600"/>
              </a:spcAft>
              <a:buClrTx/>
              <a:buSzTx/>
              <a:buFont typeface="Arial" panose="020B0604020202020204" pitchFamily="34" charset="0"/>
              <a:buChar char="•"/>
            </a:pPr>
            <a:endParaRPr lang="en-US" altLang="fi-FI" sz="1400">
              <a:latin typeface="+mn-lt"/>
            </a:endParaRPr>
          </a:p>
        </p:txBody>
      </p:sp>
      <p:pic>
        <p:nvPicPr>
          <p:cNvPr id="11268" name="Picture 2" descr="https://encrypted-tbn1.gstatic.com/images?q=tbn:ANd9GcQM7_hY8MY-KKwP6uY6shk8Zn8h5xmc6wrdMapOWJw8N6SgweTcqw"/>
          <p:cNvPicPr>
            <a:picLocks noChangeAspect="1" noChangeArrowheads="1"/>
          </p:cNvPicPr>
          <p:nvPr/>
        </p:nvPicPr>
        <p:blipFill rotWithShape="1">
          <a:blip r:embed="rId3">
            <a:extLst>
              <a:ext uri="{28A0092B-C50C-407E-A947-70E740481C1C}">
                <a14:useLocalDpi xmlns:a14="http://schemas.microsoft.com/office/drawing/2010/main" val="0"/>
              </a:ext>
            </a:extLst>
          </a:blip>
          <a:srcRect l="23154" r="6417" b="-1"/>
          <a:stretch/>
        </p:blipFill>
        <p:spPr bwMode="auto">
          <a:xfrm>
            <a:off x="3729524" y="746126"/>
            <a:ext cx="4900126" cy="547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äivämäärän paikkamerkki 1"/>
          <p:cNvSpPr>
            <a:spLocks noGrp="1"/>
          </p:cNvSpPr>
          <p:nvPr>
            <p:ph type="dt" sz="half" idx="10"/>
          </p:nvPr>
        </p:nvSpPr>
        <p:spPr>
          <a:xfrm>
            <a:off x="6446520" y="6356350"/>
            <a:ext cx="2183130" cy="365125"/>
          </a:xfrm>
        </p:spPr>
        <p:txBody>
          <a:bodyPr vert="horz" lIns="91440" tIns="45720" rIns="91440" bIns="45720" rtlCol="0" anchor="ctr">
            <a:normAutofit/>
          </a:bodyPr>
          <a:lstStyle/>
          <a:p>
            <a:pPr>
              <a:spcAft>
                <a:spcPts val="600"/>
              </a:spcAft>
              <a:defRPr/>
            </a:pPr>
            <a:fld id="{31A9CE41-F5A8-4FDD-9355-831E09937B35}" type="datetime1">
              <a:rPr lang="en-US" smtClean="0"/>
              <a:pPr>
                <a:spcAft>
                  <a:spcPts val="600"/>
                </a:spcAft>
                <a:defRPr/>
              </a:pPr>
              <a:t>11/2/2022</a:t>
            </a:fld>
            <a:endParaRPr lang="en-US"/>
          </a:p>
        </p:txBody>
      </p:sp>
      <p:sp>
        <p:nvSpPr>
          <p:cNvPr id="11270" name="Suorakulmio 4"/>
          <p:cNvSpPr>
            <a:spLocks noChangeArrowheads="1"/>
          </p:cNvSpPr>
          <p:nvPr/>
        </p:nvSpPr>
        <p:spPr bwMode="auto">
          <a:xfrm>
            <a:off x="2598738"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spcBef>
                <a:spcPct val="20000"/>
              </a:spcBef>
              <a:buClr>
                <a:srgbClr val="268EA8"/>
              </a:buClr>
              <a:buSzPct val="60000"/>
              <a:buFont typeface="Wingdings" pitchFamily="2" charset="2"/>
              <a:buChar char=""/>
              <a:defRPr>
                <a:solidFill>
                  <a:schemeClr val="tx1"/>
                </a:solidFill>
                <a:latin typeface="Century Schoolbook" pitchFamily="18" charset="0"/>
              </a:defRPr>
            </a:lvl3pPr>
            <a:lvl4pPr marL="1600200" indent="-228600">
              <a:spcBef>
                <a:spcPct val="20000"/>
              </a:spcBef>
              <a:buClr>
                <a:srgbClr val="ADCEDC"/>
              </a:buClr>
              <a:buSzPct val="60000"/>
              <a:buFont typeface="Wingdings" pitchFamily="2" charset="2"/>
              <a:buChar char=""/>
              <a:defRPr>
                <a:solidFill>
                  <a:schemeClr val="tx1"/>
                </a:solidFill>
                <a:latin typeface="Century Schoolbook" pitchFamily="18" charset="0"/>
              </a:defRPr>
            </a:lvl4pPr>
            <a:lvl5pPr marL="2057400" indent="-228600">
              <a:spcBef>
                <a:spcPct val="20000"/>
              </a:spcBef>
              <a:buClr>
                <a:srgbClr val="EAABAC"/>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EAABAC"/>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EAABAC"/>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EAABAC"/>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EAABAC"/>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fi-FI" altLang="fi-FI" sz="180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ounded Rectangle 14">
            <a:extLst>
              <a:ext uri="{FF2B5EF4-FFF2-40B4-BE49-F238E27FC236}">
                <a16:creationId xmlns:a16="http://schemas.microsoft.com/office/drawing/2014/main" id="{934B872D-6FE9-472A-9E92-342E41DA7C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ectangle 11">
            <a:extLst>
              <a:ext uri="{FF2B5EF4-FFF2-40B4-BE49-F238E27FC236}">
                <a16:creationId xmlns:a16="http://schemas.microsoft.com/office/drawing/2014/main" id="{488DEBA6-2ED2-4FED-8AAB-2F855348DD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B370FEC3-7536-4FD5-8238-89CFDC7A31C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3481651" cy="2755232"/>
          </a:xfrm>
          <a:prstGeom prst="rect">
            <a:avLst/>
          </a:prstGeom>
        </p:spPr>
      </p:pic>
      <p:sp>
        <p:nvSpPr>
          <p:cNvPr id="2" name="Otsikko 1"/>
          <p:cNvSpPr>
            <a:spLocks noGrp="1"/>
          </p:cNvSpPr>
          <p:nvPr>
            <p:ph type="title"/>
          </p:nvPr>
        </p:nvSpPr>
        <p:spPr>
          <a:xfrm>
            <a:off x="482599" y="804334"/>
            <a:ext cx="2603500" cy="5249333"/>
          </a:xfrm>
        </p:spPr>
        <p:txBody>
          <a:bodyPr>
            <a:normAutofit/>
          </a:bodyPr>
          <a:lstStyle/>
          <a:p>
            <a:r>
              <a:rPr lang="fi-FI" sz="2800">
                <a:solidFill>
                  <a:srgbClr val="FFFFFF"/>
                </a:solidFill>
              </a:rPr>
              <a:t>vve 	venäjä</a:t>
            </a:r>
          </a:p>
        </p:txBody>
      </p:sp>
      <p:sp>
        <p:nvSpPr>
          <p:cNvPr id="5" name="Dian numeron paikkamerkki 4"/>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a:solidFill>
                  <a:schemeClr val="tx2"/>
                </a:solidFill>
              </a:rPr>
              <a:pPr>
                <a:spcAft>
                  <a:spcPts val="600"/>
                </a:spcAft>
                <a:defRPr/>
              </a:pPr>
              <a:t>12</a:t>
            </a:fld>
            <a:endParaRPr lang="fi-FI" altLang="fi-FI">
              <a:solidFill>
                <a:schemeClr val="tx2"/>
              </a:solidFill>
            </a:endParaRPr>
          </a:p>
        </p:txBody>
      </p:sp>
      <p:sp>
        <p:nvSpPr>
          <p:cNvPr id="3" name="Sisällön paikkamerkki 2"/>
          <p:cNvSpPr>
            <a:spLocks noGrp="1"/>
          </p:cNvSpPr>
          <p:nvPr>
            <p:ph idx="1"/>
          </p:nvPr>
        </p:nvSpPr>
        <p:spPr>
          <a:xfrm>
            <a:off x="3926041" y="804334"/>
            <a:ext cx="4703608" cy="5249333"/>
          </a:xfrm>
        </p:spPr>
        <p:txBody>
          <a:bodyPr anchor="ctr">
            <a:normAutofit fontScale="92500" lnSpcReduction="20000"/>
          </a:bodyPr>
          <a:lstStyle/>
          <a:p>
            <a:pPr lvl="0"/>
            <a:r>
              <a:rPr lang="fi-FI" sz="1900" dirty="0">
                <a:solidFill>
                  <a:schemeClr val="tx2"/>
                </a:solidFill>
              </a:rPr>
              <a:t>opetellaan kyrillinen aakkosto ja harjoitellaan intonaatiota ja muita ääntämisen peruspiirteitä</a:t>
            </a:r>
          </a:p>
          <a:p>
            <a:pPr lvl="0"/>
            <a:r>
              <a:rPr lang="fi-FI" sz="1900" dirty="0">
                <a:solidFill>
                  <a:schemeClr val="tx2"/>
                </a:solidFill>
              </a:rPr>
              <a:t>tutustutaan joihinkin kielen perusrakenteisiin</a:t>
            </a:r>
          </a:p>
          <a:p>
            <a:pPr lvl="0"/>
            <a:r>
              <a:rPr lang="fi-FI" sz="1900" dirty="0">
                <a:solidFill>
                  <a:schemeClr val="tx2"/>
                </a:solidFill>
              </a:rPr>
              <a:t>opetellaan kuulemaan, puhumaan, lukemaan ja kirjoittamaan venäjää arkisissa viestintätilanteissa, kuten tervehdykset ja esittelyt, perhe ja ystävät, harrastukset, koulu, ostokset sekä matkustaminen</a:t>
            </a:r>
          </a:p>
          <a:p>
            <a:pPr lvl="0"/>
            <a:r>
              <a:rPr lang="fi-FI" sz="1900" dirty="0">
                <a:solidFill>
                  <a:schemeClr val="tx2"/>
                </a:solidFill>
              </a:rPr>
              <a:t>tarjotaan mahdollisuus lisä- ja syventäviin tehtäviin oppilaan kiinnostuksen ja etenemisen mukaan</a:t>
            </a:r>
          </a:p>
          <a:p>
            <a:r>
              <a:rPr lang="fi-FI" sz="1900" b="1" dirty="0">
                <a:ea typeface="+mn-lt"/>
                <a:cs typeface="+mn-lt"/>
              </a:rPr>
              <a:t>Arviointi</a:t>
            </a:r>
            <a:endParaRPr lang="fi-FI" sz="1900" dirty="0">
              <a:ea typeface="+mn-lt"/>
              <a:cs typeface="+mn-lt"/>
            </a:endParaRPr>
          </a:p>
          <a:p>
            <a:r>
              <a:rPr lang="fi-FI" sz="1900" dirty="0">
                <a:ea typeface="+mn-lt"/>
                <a:cs typeface="+mn-lt"/>
              </a:rPr>
              <a:t>perustuu jatkuvaan näyttöön (kokeet, tuntiosallistuminen)</a:t>
            </a:r>
            <a:endParaRPr lang="en-US" sz="1900" dirty="0">
              <a:ea typeface="+mn-lt"/>
              <a:cs typeface="+mn-lt"/>
            </a:endParaRPr>
          </a:p>
          <a:p>
            <a:r>
              <a:rPr lang="fi-FI" sz="1900" dirty="0">
                <a:ea typeface="+mn-lt"/>
                <a:cs typeface="+mn-lt"/>
              </a:rPr>
              <a:t>oppilas suorittaa myös itse oman työskentelynsä arviointia ja vertaisarviointia</a:t>
            </a:r>
            <a:endParaRPr lang="en-US" sz="1900" dirty="0">
              <a:ea typeface="+mn-lt"/>
              <a:cs typeface="+mn-lt"/>
            </a:endParaRPr>
          </a:p>
          <a:p>
            <a:r>
              <a:rPr lang="fi-FI" sz="1900" dirty="0">
                <a:ea typeface="+mn-lt"/>
                <a:cs typeface="+mn-lt"/>
              </a:rPr>
              <a:t>numeroarviointi</a:t>
            </a:r>
            <a:endParaRPr lang="en-US" sz="1900" dirty="0">
              <a:ea typeface="+mn-lt"/>
              <a:cs typeface="+mn-lt"/>
            </a:endParaRPr>
          </a:p>
          <a:p>
            <a:pPr marL="0" indent="0">
              <a:buNone/>
            </a:pPr>
            <a:endParaRPr lang="fi-FI" sz="1900">
              <a:solidFill>
                <a:schemeClr val="tx2"/>
              </a:solidFill>
            </a:endParaRPr>
          </a:p>
          <a:p>
            <a:pPr marL="0" indent="0">
              <a:buNone/>
            </a:pPr>
            <a:endParaRPr lang="fi-FI" sz="1900">
              <a:solidFill>
                <a:schemeClr val="tx2"/>
              </a:solidFill>
            </a:endParaRPr>
          </a:p>
          <a:p>
            <a:pPr marL="0" indent="0">
              <a:buNone/>
            </a:pPr>
            <a:endParaRPr lang="fi-FI" sz="1900">
              <a:solidFill>
                <a:schemeClr val="tx2"/>
              </a:solidFill>
            </a:endParaRPr>
          </a:p>
        </p:txBody>
      </p:sp>
      <p:sp>
        <p:nvSpPr>
          <p:cNvPr id="4" name="Päivämäärän paikkamerkki 3"/>
          <p:cNvSpPr>
            <a:spLocks noGrp="1"/>
          </p:cNvSpPr>
          <p:nvPr>
            <p:ph type="dt" sz="half" idx="10"/>
          </p:nvPr>
        </p:nvSpPr>
        <p:spPr>
          <a:xfrm>
            <a:off x="482599" y="6199632"/>
            <a:ext cx="2495896" cy="365125"/>
          </a:xfrm>
        </p:spPr>
        <p:txBody>
          <a:bodyPr>
            <a:normAutofit/>
          </a:bodyPr>
          <a:lstStyle/>
          <a:p>
            <a:pPr>
              <a:spcAft>
                <a:spcPts val="600"/>
              </a:spcAft>
              <a:defRPr/>
            </a:pPr>
            <a:fld id="{01FB0490-88BC-4D88-9447-A3C84DDBCC5B}" type="datetime1">
              <a:rPr lang="fi-FI">
                <a:solidFill>
                  <a:srgbClr val="FFFFFF"/>
                </a:solidFill>
              </a:rPr>
              <a:pPr>
                <a:spcAft>
                  <a:spcPts val="600"/>
                </a:spcAft>
                <a:defRPr/>
              </a:pPr>
              <a:t>2.11.2022</a:t>
            </a:fld>
            <a:endParaRPr lang="fi-FI">
              <a:solidFill>
                <a:srgbClr val="FFFFFF"/>
              </a:solidFill>
            </a:endParaRPr>
          </a:p>
        </p:txBody>
      </p:sp>
    </p:spTree>
    <p:extLst>
      <p:ext uri="{BB962C8B-B14F-4D97-AF65-F5344CB8AC3E}">
        <p14:creationId xmlns:p14="http://schemas.microsoft.com/office/powerpoint/2010/main" val="209950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015324-98EE-4370-8001-85C1278A1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4E49BFF-40A2-4616-8638-9CBE4EC1F6A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Otsikko 1"/>
          <p:cNvSpPr>
            <a:spLocks noGrp="1"/>
          </p:cNvSpPr>
          <p:nvPr>
            <p:ph type="title"/>
          </p:nvPr>
        </p:nvSpPr>
        <p:spPr>
          <a:xfrm>
            <a:off x="514349" y="764373"/>
            <a:ext cx="2983229" cy="1600200"/>
          </a:xfrm>
        </p:spPr>
        <p:txBody>
          <a:bodyPr vert="horz" lIns="91440" tIns="45720" rIns="91440" bIns="45720" rtlCol="0" anchor="b">
            <a:normAutofit/>
          </a:bodyPr>
          <a:lstStyle/>
          <a:p>
            <a:pPr algn="l"/>
            <a:r>
              <a:rPr lang="en-US" sz="2000"/>
              <a:t>	Vtvt      	TIETOTEKNIIKKA </a:t>
            </a:r>
            <a:br>
              <a:rPr lang="en-US" sz="2000"/>
            </a:br>
            <a:endParaRPr lang="en-US" sz="2000"/>
          </a:p>
        </p:txBody>
      </p:sp>
      <p:sp>
        <p:nvSpPr>
          <p:cNvPr id="5" name="Dian numeron paikkamerkki 4"/>
          <p:cNvSpPr>
            <a:spLocks noGrp="1"/>
          </p:cNvSpPr>
          <p:nvPr>
            <p:ph type="sldNum" sz="quarter" idx="12"/>
          </p:nvPr>
        </p:nvSpPr>
        <p:spPr>
          <a:xfrm>
            <a:off x="6572250" y="381000"/>
            <a:ext cx="2057400" cy="365125"/>
          </a:xfrm>
        </p:spPr>
        <p:txBody>
          <a:bodyPr vert="horz" lIns="91440" tIns="45720" rIns="91440" bIns="45720" rtlCol="0" anchor="ctr">
            <a:normAutofit/>
          </a:bodyPr>
          <a:lstStyle/>
          <a:p>
            <a:pPr>
              <a:spcAft>
                <a:spcPts val="600"/>
              </a:spcAft>
              <a:defRPr/>
            </a:pPr>
            <a:fld id="{E2DD2369-1124-459A-B6A7-85A12C487C82}" type="slidenum">
              <a:rPr lang="en-US" altLang="fi-FI" smtClean="0"/>
              <a:pPr>
                <a:spcAft>
                  <a:spcPts val="600"/>
                </a:spcAft>
                <a:defRPr/>
              </a:pPr>
              <a:t>13</a:t>
            </a:fld>
            <a:endParaRPr lang="en-US" altLang="fi-FI"/>
          </a:p>
        </p:txBody>
      </p:sp>
      <p:sp>
        <p:nvSpPr>
          <p:cNvPr id="3" name="Suorakulmio 2"/>
          <p:cNvSpPr/>
          <p:nvPr/>
        </p:nvSpPr>
        <p:spPr>
          <a:xfrm>
            <a:off x="514350" y="2364573"/>
            <a:ext cx="2983229" cy="385411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400" b="1" dirty="0" err="1"/>
              <a:t>Keskeisimmät</a:t>
            </a:r>
            <a:r>
              <a:rPr lang="en-US" sz="1400" b="1" dirty="0"/>
              <a:t> </a:t>
            </a:r>
            <a:r>
              <a:rPr lang="en-US" sz="1400" b="1" dirty="0" err="1"/>
              <a:t>tavoitteet</a:t>
            </a:r>
          </a:p>
          <a:p>
            <a:pPr marL="285750" indent="-228600" defTabSz="914400">
              <a:lnSpc>
                <a:spcPct val="90000"/>
              </a:lnSpc>
              <a:spcAft>
                <a:spcPts val="600"/>
              </a:spcAft>
              <a:buFont typeface="Arial" panose="020B0604020202020204" pitchFamily="34" charset="0"/>
              <a:buChar char="•"/>
            </a:pPr>
            <a:r>
              <a:rPr lang="en-US" sz="1400" dirty="0" err="1"/>
              <a:t>Tietokoneen</a:t>
            </a:r>
            <a:r>
              <a:rPr lang="en-US" sz="1400" dirty="0"/>
              <a:t> </a:t>
            </a:r>
            <a:r>
              <a:rPr lang="en-US" sz="1400" dirty="0" err="1"/>
              <a:t>peruskäytön</a:t>
            </a:r>
            <a:r>
              <a:rPr lang="en-US" sz="1400" dirty="0"/>
              <a:t> </a:t>
            </a:r>
            <a:r>
              <a:rPr lang="en-US" sz="1400" dirty="0" err="1"/>
              <a:t>taitaminen</a:t>
            </a:r>
          </a:p>
          <a:p>
            <a:pPr marL="285750" indent="-228600" defTabSz="914400">
              <a:lnSpc>
                <a:spcPct val="90000"/>
              </a:lnSpc>
              <a:spcAft>
                <a:spcPts val="600"/>
              </a:spcAft>
              <a:buFont typeface="Arial" panose="020B0604020202020204" pitchFamily="34" charset="0"/>
              <a:buChar char="•"/>
            </a:pPr>
            <a:r>
              <a:rPr lang="en-US" sz="1400" dirty="0" err="1"/>
              <a:t>Yleisimpien</a:t>
            </a:r>
            <a:r>
              <a:rPr lang="en-US" sz="1400" dirty="0"/>
              <a:t> </a:t>
            </a:r>
            <a:r>
              <a:rPr lang="en-US" sz="1400" dirty="0" err="1"/>
              <a:t>toimisto-ohjelmien</a:t>
            </a:r>
            <a:r>
              <a:rPr lang="en-US" sz="1400" dirty="0"/>
              <a:t> </a:t>
            </a:r>
            <a:r>
              <a:rPr lang="en-US" sz="1400" dirty="0" err="1"/>
              <a:t>laaja</a:t>
            </a:r>
            <a:r>
              <a:rPr lang="en-US" sz="1400" dirty="0"/>
              <a:t> </a:t>
            </a:r>
            <a:r>
              <a:rPr lang="en-US" sz="1400" dirty="0" err="1"/>
              <a:t>peruskäyttö</a:t>
            </a:r>
          </a:p>
          <a:p>
            <a:pPr marL="285750" indent="-228600" defTabSz="914400">
              <a:lnSpc>
                <a:spcPct val="90000"/>
              </a:lnSpc>
              <a:spcAft>
                <a:spcPts val="600"/>
              </a:spcAft>
              <a:buFont typeface="Arial" panose="020B0604020202020204" pitchFamily="34" charset="0"/>
              <a:buChar char="•"/>
            </a:pPr>
            <a:r>
              <a:rPr lang="en-US" sz="1400" dirty="0" err="1"/>
              <a:t>Kuvankäsittelyn</a:t>
            </a:r>
            <a:r>
              <a:rPr lang="en-US" sz="1400" dirty="0"/>
              <a:t> </a:t>
            </a:r>
            <a:r>
              <a:rPr lang="en-US" sz="1400" dirty="0" err="1"/>
              <a:t>perusteet</a:t>
            </a:r>
          </a:p>
          <a:p>
            <a:pPr marL="285750" indent="-228600" defTabSz="914400">
              <a:lnSpc>
                <a:spcPct val="90000"/>
              </a:lnSpc>
              <a:spcAft>
                <a:spcPts val="600"/>
              </a:spcAft>
              <a:buFont typeface="Arial" panose="020B0604020202020204" pitchFamily="34" charset="0"/>
              <a:buChar char="•"/>
            </a:pPr>
            <a:r>
              <a:rPr lang="en-US" sz="1400" dirty="0" err="1"/>
              <a:t>Algoritmisen</a:t>
            </a:r>
            <a:r>
              <a:rPr lang="en-US" sz="1400" dirty="0"/>
              <a:t> </a:t>
            </a:r>
            <a:r>
              <a:rPr lang="en-US" sz="1400" dirty="0" err="1"/>
              <a:t>ajattelun</a:t>
            </a:r>
            <a:r>
              <a:rPr lang="en-US" sz="1400" dirty="0"/>
              <a:t> </a:t>
            </a:r>
            <a:r>
              <a:rPr lang="en-US" sz="1400" dirty="0" err="1"/>
              <a:t>kehittäminen</a:t>
            </a:r>
            <a:r>
              <a:rPr lang="en-US" sz="1400" dirty="0"/>
              <a:t> ja </a:t>
            </a:r>
            <a:r>
              <a:rPr lang="en-US" sz="1400" dirty="0" err="1"/>
              <a:t>mielekkään</a:t>
            </a:r>
            <a:r>
              <a:rPr lang="en-US" sz="1400" dirty="0"/>
              <a:t> </a:t>
            </a:r>
            <a:r>
              <a:rPr lang="en-US" sz="1400" dirty="0" err="1"/>
              <a:t>koodin</a:t>
            </a:r>
            <a:r>
              <a:rPr lang="en-US" sz="1400" dirty="0"/>
              <a:t> </a:t>
            </a:r>
            <a:r>
              <a:rPr lang="en-US" sz="1400" dirty="0" err="1"/>
              <a:t>tuottaminen</a:t>
            </a:r>
          </a:p>
          <a:p>
            <a:pPr marL="285750" indent="-228600" defTabSz="914400">
              <a:lnSpc>
                <a:spcPct val="90000"/>
              </a:lnSpc>
              <a:spcAft>
                <a:spcPts val="600"/>
              </a:spcAft>
              <a:buFont typeface="Arial" panose="020B0604020202020204" pitchFamily="34" charset="0"/>
              <a:buChar char="•"/>
            </a:pPr>
            <a:r>
              <a:rPr lang="en-US" sz="1400" dirty="0" err="1"/>
              <a:t>Nettisivujen</a:t>
            </a:r>
            <a:r>
              <a:rPr lang="en-US" sz="1400" dirty="0"/>
              <a:t> front-end -</a:t>
            </a:r>
            <a:r>
              <a:rPr lang="en-US" sz="1400" dirty="0" err="1"/>
              <a:t>kehityksen</a:t>
            </a:r>
            <a:r>
              <a:rPr lang="en-US" sz="1400" dirty="0"/>
              <a:t> </a:t>
            </a:r>
            <a:r>
              <a:rPr lang="en-US" sz="1400" dirty="0" err="1"/>
              <a:t>alkeiden</a:t>
            </a:r>
            <a:r>
              <a:rPr lang="en-US" sz="1400" dirty="0"/>
              <a:t> </a:t>
            </a:r>
            <a:r>
              <a:rPr lang="en-US" sz="1400" dirty="0" err="1"/>
              <a:t>hallinta</a:t>
            </a:r>
            <a:endParaRPr lang="en-US" sz="1400" dirty="0"/>
          </a:p>
          <a:p>
            <a:pPr indent="-228600" defTabSz="914400">
              <a:lnSpc>
                <a:spcPct val="90000"/>
              </a:lnSpc>
              <a:spcAft>
                <a:spcPts val="600"/>
              </a:spcAft>
              <a:buFont typeface="Arial" panose="020B0604020202020204" pitchFamily="34" charset="0"/>
              <a:buChar char="•"/>
            </a:pPr>
            <a:endParaRPr lang="en-US" sz="1400" b="1"/>
          </a:p>
          <a:p>
            <a:pPr indent="-228600" defTabSz="914400">
              <a:lnSpc>
                <a:spcPct val="90000"/>
              </a:lnSpc>
              <a:spcAft>
                <a:spcPts val="600"/>
              </a:spcAft>
              <a:buFont typeface="Arial" panose="020B0604020202020204" pitchFamily="34" charset="0"/>
              <a:buChar char="•"/>
            </a:pPr>
            <a:r>
              <a:rPr lang="en-US" sz="1400" b="1" dirty="0" err="1"/>
              <a:t>Arviointi</a:t>
            </a:r>
          </a:p>
          <a:p>
            <a:pPr marL="285750" indent="-228600" defTabSz="914400">
              <a:lnSpc>
                <a:spcPct val="90000"/>
              </a:lnSpc>
              <a:spcAft>
                <a:spcPts val="600"/>
              </a:spcAft>
              <a:buFont typeface="Arial" panose="020B0604020202020204" pitchFamily="34" charset="0"/>
              <a:buChar char="•"/>
            </a:pPr>
            <a:r>
              <a:rPr lang="en-US" sz="1400" dirty="0" err="1"/>
              <a:t>Numeroarviointi</a:t>
            </a:r>
            <a:endParaRPr lang="en-US" sz="1400" b="1" dirty="0" err="1"/>
          </a:p>
          <a:p>
            <a:pPr marL="285750" indent="-228600" defTabSz="914400">
              <a:lnSpc>
                <a:spcPct val="90000"/>
              </a:lnSpc>
              <a:spcAft>
                <a:spcPts val="600"/>
              </a:spcAft>
              <a:buFont typeface="Arial" panose="020B0604020202020204" pitchFamily="34" charset="0"/>
              <a:buChar char="•"/>
            </a:pPr>
            <a:r>
              <a:rPr lang="en-US" sz="1400" dirty="0" err="1"/>
              <a:t>Jatkuva</a:t>
            </a:r>
            <a:r>
              <a:rPr lang="en-US" sz="1400" dirty="0"/>
              <a:t> </a:t>
            </a:r>
            <a:r>
              <a:rPr lang="en-US" sz="1400" dirty="0" err="1"/>
              <a:t>näyttö</a:t>
            </a:r>
          </a:p>
          <a:p>
            <a:pPr indent="-228600" defTabSz="914400">
              <a:lnSpc>
                <a:spcPct val="90000"/>
              </a:lnSpc>
              <a:spcAft>
                <a:spcPts val="600"/>
              </a:spcAft>
              <a:buFont typeface="Arial" panose="020B0604020202020204" pitchFamily="34" charset="0"/>
              <a:buChar char="•"/>
            </a:pPr>
            <a:endParaRPr lang="en-US" sz="1400"/>
          </a:p>
          <a:p>
            <a:pPr indent="-228600" defTabSz="914400">
              <a:lnSpc>
                <a:spcPct val="90000"/>
              </a:lnSpc>
              <a:spcAft>
                <a:spcPts val="600"/>
              </a:spcAft>
              <a:buFont typeface="Arial" panose="020B0604020202020204" pitchFamily="34" charset="0"/>
              <a:buChar char="•"/>
            </a:pPr>
            <a:endParaRPr lang="en-US" sz="1400" b="1"/>
          </a:p>
          <a:p>
            <a:pPr marL="285750" indent="-228600" defTabSz="914400">
              <a:lnSpc>
                <a:spcPct val="90000"/>
              </a:lnSpc>
              <a:spcAft>
                <a:spcPts val="600"/>
              </a:spcAft>
              <a:buFont typeface="Arial" panose="020B0604020202020204" pitchFamily="34" charset="0"/>
              <a:buChar char="•"/>
            </a:pPr>
            <a:endParaRPr lang="en-US" sz="1400"/>
          </a:p>
          <a:p>
            <a:pPr marL="285750" indent="-228600" defTabSz="914400">
              <a:lnSpc>
                <a:spcPct val="90000"/>
              </a:lnSpc>
              <a:spcAft>
                <a:spcPts val="600"/>
              </a:spcAft>
              <a:buFont typeface="Arial" panose="020B0604020202020204" pitchFamily="34" charset="0"/>
              <a:buChar char="•"/>
            </a:pPr>
            <a:endParaRPr lang="en-US" sz="1400"/>
          </a:p>
          <a:p>
            <a:pPr marL="285750" indent="-228600" defTabSz="914400">
              <a:lnSpc>
                <a:spcPct val="90000"/>
              </a:lnSpc>
              <a:spcBef>
                <a:spcPts val="1000"/>
              </a:spcBef>
              <a:buFont typeface="Arial" panose="020B0604020202020204" pitchFamily="34" charset="0"/>
              <a:buChar char="•"/>
            </a:pPr>
            <a:endParaRPr lang="en-US" sz="1400"/>
          </a:p>
        </p:txBody>
      </p:sp>
      <p:pic>
        <p:nvPicPr>
          <p:cNvPr id="9" name="Graphic 8" descr="Tietokone">
            <a:extLst>
              <a:ext uri="{FF2B5EF4-FFF2-40B4-BE49-F238E27FC236}">
                <a16:creationId xmlns:a16="http://schemas.microsoft.com/office/drawing/2014/main" id="{B1662EB3-FF87-C4B2-C83B-85FE36E9BE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29524" y="1032342"/>
            <a:ext cx="4900126" cy="4900126"/>
          </a:xfrm>
          <a:prstGeom prst="rect">
            <a:avLst/>
          </a:prstGeom>
        </p:spPr>
      </p:pic>
      <p:sp>
        <p:nvSpPr>
          <p:cNvPr id="4" name="Päivämäärän paikkamerkki 3"/>
          <p:cNvSpPr>
            <a:spLocks noGrp="1"/>
          </p:cNvSpPr>
          <p:nvPr>
            <p:ph type="dt" sz="half" idx="10"/>
          </p:nvPr>
        </p:nvSpPr>
        <p:spPr>
          <a:xfrm>
            <a:off x="6446520" y="6356350"/>
            <a:ext cx="2183130" cy="365125"/>
          </a:xfrm>
        </p:spPr>
        <p:txBody>
          <a:bodyPr vert="horz" lIns="91440" tIns="45720" rIns="91440" bIns="45720" rtlCol="0" anchor="ctr">
            <a:normAutofit/>
          </a:bodyPr>
          <a:lstStyle/>
          <a:p>
            <a:pPr>
              <a:spcAft>
                <a:spcPts val="600"/>
              </a:spcAft>
              <a:defRPr/>
            </a:pPr>
            <a:fld id="{01FB0490-88BC-4D88-9447-A3C84DDBCC5B}" type="datetime1">
              <a:rPr lang="en-US" smtClean="0"/>
              <a:pPr>
                <a:spcAft>
                  <a:spcPts val="600"/>
                </a:spcAft>
                <a:defRPr/>
              </a:pPr>
              <a:t>11/2/2022</a:t>
            </a:fld>
            <a:endParaRPr lang="en-US"/>
          </a:p>
        </p:txBody>
      </p:sp>
    </p:spTree>
    <p:extLst>
      <p:ext uri="{BB962C8B-B14F-4D97-AF65-F5344CB8AC3E}">
        <p14:creationId xmlns:p14="http://schemas.microsoft.com/office/powerpoint/2010/main" val="401439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27D4A6-D6D5-4D07-B683-8E2E91AE487B}"/>
              </a:ext>
            </a:extLst>
          </p:cNvPr>
          <p:cNvSpPr>
            <a:spLocks noGrp="1"/>
          </p:cNvSpPr>
          <p:nvPr>
            <p:ph type="title"/>
          </p:nvPr>
        </p:nvSpPr>
        <p:spPr>
          <a:xfrm>
            <a:off x="2171700" y="764373"/>
            <a:ext cx="6457950" cy="1293028"/>
          </a:xfrm>
        </p:spPr>
        <p:txBody>
          <a:bodyPr>
            <a:normAutofit/>
          </a:bodyPr>
          <a:lstStyle/>
          <a:p>
            <a:r>
              <a:rPr lang="fi-FI"/>
              <a:t>VLI  Pallo- ja mailapelit</a:t>
            </a:r>
          </a:p>
        </p:txBody>
      </p:sp>
      <p:sp>
        <p:nvSpPr>
          <p:cNvPr id="5" name="Dian numeron paikkamerkki 4">
            <a:extLst>
              <a:ext uri="{FF2B5EF4-FFF2-40B4-BE49-F238E27FC236}">
                <a16:creationId xmlns:a16="http://schemas.microsoft.com/office/drawing/2014/main" id="{817D20E7-009C-48FD-9C9D-A3A8AFEC5A2B}"/>
              </a:ext>
            </a:extLst>
          </p:cNvPr>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14</a:t>
            </a:fld>
            <a:endParaRPr lang="fi-FI" altLang="fi-FI"/>
          </a:p>
        </p:txBody>
      </p:sp>
      <p:pic>
        <p:nvPicPr>
          <p:cNvPr id="6" name="Kuva 6">
            <a:extLst>
              <a:ext uri="{FF2B5EF4-FFF2-40B4-BE49-F238E27FC236}">
                <a16:creationId xmlns:a16="http://schemas.microsoft.com/office/drawing/2014/main" id="{1CE787FD-9608-4EA5-AAEE-A779D9BF685F}"/>
              </a:ext>
            </a:extLst>
          </p:cNvPr>
          <p:cNvPicPr>
            <a:picLocks noChangeAspect="1"/>
          </p:cNvPicPr>
          <p:nvPr/>
        </p:nvPicPr>
        <p:blipFill rotWithShape="1">
          <a:blip r:embed="rId2"/>
          <a:srcRect l="12096" r="16626" b="-1"/>
          <a:stretch/>
        </p:blipFill>
        <p:spPr>
          <a:xfrm>
            <a:off x="514350" y="2501159"/>
            <a:ext cx="3390900" cy="3410926"/>
          </a:xfrm>
          <a:prstGeom prst="rect">
            <a:avLst/>
          </a:prstGeom>
        </p:spPr>
      </p:pic>
      <p:sp>
        <p:nvSpPr>
          <p:cNvPr id="3" name="Sisällön paikkamerkki 2">
            <a:extLst>
              <a:ext uri="{FF2B5EF4-FFF2-40B4-BE49-F238E27FC236}">
                <a16:creationId xmlns:a16="http://schemas.microsoft.com/office/drawing/2014/main" id="{53916530-D328-4BC4-881A-64A2FC0F7B93}"/>
              </a:ext>
            </a:extLst>
          </p:cNvPr>
          <p:cNvSpPr>
            <a:spLocks noGrp="1"/>
          </p:cNvSpPr>
          <p:nvPr>
            <p:ph idx="1"/>
          </p:nvPr>
        </p:nvSpPr>
        <p:spPr>
          <a:xfrm>
            <a:off x="4120896" y="2130552"/>
            <a:ext cx="4362450" cy="4024125"/>
          </a:xfrm>
        </p:spPr>
        <p:txBody>
          <a:bodyPr vert="horz" lIns="91440" tIns="45720" rIns="91440" bIns="45720" rtlCol="0" anchor="t">
            <a:normAutofit fontScale="92500" lnSpcReduction="10000"/>
          </a:bodyPr>
          <a:lstStyle/>
          <a:p>
            <a:pPr marL="0" indent="0">
              <a:buNone/>
            </a:pPr>
            <a:endParaRPr lang="fi-FI" dirty="0"/>
          </a:p>
          <a:p>
            <a:r>
              <a:rPr lang="fi-FI" dirty="0"/>
              <a:t>Kurssilla tutustutaan monipuolisesti erilaisiin pallo- ja mailapeleihin vuodenaikoja hyödyntäen.</a:t>
            </a:r>
          </a:p>
          <a:p>
            <a:r>
              <a:rPr lang="fi-FI" dirty="0"/>
              <a:t> Tavoitteena oppia eri pallo- ja mailapelien perustaidot, tiedot ja säännöt. </a:t>
            </a:r>
            <a:endParaRPr lang="fi-FI"/>
          </a:p>
          <a:p>
            <a:r>
              <a:rPr lang="fi-FI" dirty="0"/>
              <a:t>Painotetaan peliharjoituksia. Kehittää ja syventää palloilutaitoja pelaamalla yhdessä muiden kanssa.</a:t>
            </a:r>
          </a:p>
          <a:p>
            <a:r>
              <a:rPr lang="en-US" dirty="0" err="1"/>
              <a:t>Numeroarviointi</a:t>
            </a:r>
            <a:endParaRPr lang="fi-FI" dirty="0" err="1"/>
          </a:p>
        </p:txBody>
      </p:sp>
      <p:sp>
        <p:nvSpPr>
          <p:cNvPr id="4" name="Päivämäärän paikkamerkki 3">
            <a:extLst>
              <a:ext uri="{FF2B5EF4-FFF2-40B4-BE49-F238E27FC236}">
                <a16:creationId xmlns:a16="http://schemas.microsoft.com/office/drawing/2014/main" id="{488DAEE5-8CEC-4DF5-860C-0B27D0B6A783}"/>
              </a:ext>
            </a:extLst>
          </p:cNvPr>
          <p:cNvSpPr>
            <a:spLocks noGrp="1"/>
          </p:cNvSpPr>
          <p:nvPr>
            <p:ph type="dt" sz="half" idx="10"/>
          </p:nvPr>
        </p:nvSpPr>
        <p:spPr>
          <a:xfrm>
            <a:off x="6446520" y="6356350"/>
            <a:ext cx="2183130" cy="365125"/>
          </a:xfrm>
        </p:spPr>
        <p:txBody>
          <a:bodyPr>
            <a:normAutofit/>
          </a:bodyPr>
          <a:lstStyle/>
          <a:p>
            <a:pPr>
              <a:spcAft>
                <a:spcPts val="600"/>
              </a:spcAft>
              <a:defRPr/>
            </a:pPr>
            <a:fld id="{01FB0490-88BC-4D88-9447-A3C84DDBCC5B}" type="datetime1">
              <a:rPr lang="fi-FI" smtClean="0"/>
              <a:pPr>
                <a:spcAft>
                  <a:spcPts val="600"/>
                </a:spcAft>
                <a:defRPr/>
              </a:pPr>
              <a:t>2.11.2022</a:t>
            </a:fld>
            <a:endParaRPr lang="fi-FI"/>
          </a:p>
        </p:txBody>
      </p:sp>
    </p:spTree>
    <p:extLst>
      <p:ext uri="{BB962C8B-B14F-4D97-AF65-F5344CB8AC3E}">
        <p14:creationId xmlns:p14="http://schemas.microsoft.com/office/powerpoint/2010/main" val="216574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Otsikko 1"/>
          <p:cNvSpPr>
            <a:spLocks noGrp="1"/>
          </p:cNvSpPr>
          <p:nvPr>
            <p:ph type="title"/>
          </p:nvPr>
        </p:nvSpPr>
        <p:spPr>
          <a:xfrm>
            <a:off x="464819" y="764373"/>
            <a:ext cx="4692968" cy="1293028"/>
          </a:xfrm>
        </p:spPr>
        <p:txBody>
          <a:bodyPr>
            <a:normAutofit/>
          </a:bodyPr>
          <a:lstStyle/>
          <a:p>
            <a:pPr eaLnBrk="1" fontAlgn="auto" hangingPunct="1">
              <a:spcAft>
                <a:spcPts val="0"/>
              </a:spcAft>
              <a:defRPr/>
            </a:pPr>
            <a:r>
              <a:rPr lang="fi-FI" altLang="fi-FI" sz="2800" err="1"/>
              <a:t>vKS</a:t>
            </a:r>
            <a:r>
              <a:rPr lang="fi-FI" altLang="fi-FI" sz="2800"/>
              <a:t>	KÄSITYÖN KURSSI	</a:t>
            </a:r>
            <a:br>
              <a:rPr lang="fi-FI" altLang="fi-FI" sz="2800"/>
            </a:br>
            <a:endParaRPr lang="fi-FI" altLang="fi-FI" sz="2800"/>
          </a:p>
        </p:txBody>
      </p:sp>
      <p:sp>
        <p:nvSpPr>
          <p:cNvPr id="4" name="Dian numeron paikkamerkki 3"/>
          <p:cNvSpPr>
            <a:spLocks noGrp="1"/>
          </p:cNvSpPr>
          <p:nvPr>
            <p:ph type="sldNum" sz="quarter" idx="12"/>
          </p:nvPr>
        </p:nvSpPr>
        <p:spPr>
          <a:xfrm>
            <a:off x="3100387"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15</a:t>
            </a:fld>
            <a:endParaRPr lang="fi-FI" altLang="fi-FI"/>
          </a:p>
        </p:txBody>
      </p:sp>
      <p:sp>
        <p:nvSpPr>
          <p:cNvPr id="3" name="Sisällön paikkamerkki 2"/>
          <p:cNvSpPr>
            <a:spLocks noGrp="1"/>
          </p:cNvSpPr>
          <p:nvPr>
            <p:ph idx="1"/>
          </p:nvPr>
        </p:nvSpPr>
        <p:spPr>
          <a:xfrm>
            <a:off x="464820" y="1556206"/>
            <a:ext cx="4701593" cy="4662479"/>
          </a:xfrm>
        </p:spPr>
        <p:txBody>
          <a:bodyPr vert="horz" lIns="91440" tIns="45720" rIns="91440" bIns="45720" rtlCol="0" anchor="t">
            <a:normAutofit/>
          </a:bodyPr>
          <a:lstStyle/>
          <a:p>
            <a:pPr marL="0" indent="0" eaLnBrk="1" fontAlgn="auto" hangingPunct="1">
              <a:spcAft>
                <a:spcPts val="0"/>
              </a:spcAft>
              <a:buFont typeface="Arial" panose="020B0604020202020204" pitchFamily="34" charset="0"/>
              <a:buNone/>
              <a:defRPr/>
            </a:pPr>
            <a:endParaRPr lang="fi-FI" sz="1500"/>
          </a:p>
          <a:p>
            <a:pPr marL="0" indent="0">
              <a:buNone/>
            </a:pPr>
            <a:r>
              <a:rPr lang="fi-FI" sz="1500"/>
              <a:t>	TEKSTIILITYÖN KURSSI </a:t>
            </a:r>
          </a:p>
          <a:p>
            <a:r>
              <a:rPr lang="fi-FI" sz="1500"/>
              <a:t>Kurssin tavoitteena on aiemmin opittujen taitojen syventäminen ja laajentaminen tekstiilityön eri osa-alueilla.</a:t>
            </a:r>
          </a:p>
          <a:p>
            <a:r>
              <a:rPr lang="fi-FI" sz="1500"/>
              <a:t> Kurssisuunnitelmaa laaditaan yhdessä oppilaiden kanssa. Oppilailla on mahdollisuus suunnitella työnsä oman mielenkiinnon ja erityisosaamisensa mukaan.</a:t>
            </a:r>
          </a:p>
          <a:p>
            <a:r>
              <a:rPr lang="fi-FI" sz="1500"/>
              <a:t> Oppiaineen tehtävänä on vahvistaa kiinnostusta käsillä tekemiseen, löytää omia vahvuuksia ja oma tapa tehdä käsitöitä. </a:t>
            </a:r>
          </a:p>
          <a:p>
            <a:r>
              <a:rPr lang="fi-FI" sz="1500"/>
              <a:t>Kurssi tarjotaan samansisältöisenä vapaasti valittavien kurssien ryhmässä.</a:t>
            </a:r>
          </a:p>
          <a:p>
            <a:pPr>
              <a:defRPr/>
            </a:pPr>
            <a:r>
              <a:rPr lang="fi-FI" sz="1500"/>
              <a:t>Arvioidaan numeerisesti lukuvuositodistuksessa.</a:t>
            </a:r>
          </a:p>
          <a:p>
            <a:pPr marL="0" indent="0">
              <a:buNone/>
              <a:defRPr/>
            </a:pPr>
            <a:endParaRPr lang="fi-FI" sz="1500"/>
          </a:p>
          <a:p>
            <a:pPr marL="0" indent="0">
              <a:buNone/>
              <a:defRPr/>
            </a:pPr>
            <a:endParaRPr lang="fi-FI" sz="1500"/>
          </a:p>
        </p:txBody>
      </p:sp>
      <p:sp>
        <p:nvSpPr>
          <p:cNvPr id="2" name="Päivämäärän paikkamerkki 1"/>
          <p:cNvSpPr>
            <a:spLocks noGrp="1"/>
          </p:cNvSpPr>
          <p:nvPr>
            <p:ph type="dt" sz="half" idx="10"/>
          </p:nvPr>
        </p:nvSpPr>
        <p:spPr>
          <a:xfrm>
            <a:off x="3986212" y="6356350"/>
            <a:ext cx="1171575" cy="365125"/>
          </a:xfrm>
        </p:spPr>
        <p:txBody>
          <a:bodyPr>
            <a:normAutofit/>
          </a:bodyPr>
          <a:lstStyle/>
          <a:p>
            <a:pPr>
              <a:spcAft>
                <a:spcPts val="600"/>
              </a:spcAft>
              <a:defRPr/>
            </a:pPr>
            <a:fld id="{0BD8AF5C-3ACB-446F-ACA5-67C1A15EF283}" type="datetime1">
              <a:rPr lang="fi-FI" smtClean="0"/>
              <a:pPr>
                <a:spcAft>
                  <a:spcPts val="600"/>
                </a:spcAft>
                <a:defRPr/>
              </a:pPr>
              <a:t>2.11.2022</a:t>
            </a:fld>
            <a:endParaRPr lang="fi-FI"/>
          </a:p>
        </p:txBody>
      </p:sp>
      <p:sp useBgFill="1">
        <p:nvSpPr>
          <p:cNvPr id="71" name="Rectangle 70">
            <a:extLst>
              <a:ext uri="{FF2B5EF4-FFF2-40B4-BE49-F238E27FC236}">
                <a16:creationId xmlns:a16="http://schemas.microsoft.com/office/drawing/2014/main" id="{E2E0C929-96C6-41B1-A001-566036DF04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p:cNvPicPr>
            <a:picLocks noChangeAspect="1"/>
          </p:cNvPicPr>
          <p:nvPr/>
        </p:nvPicPr>
        <p:blipFill rotWithShape="1">
          <a:blip r:embed="rId2" cstate="print">
            <a:extLst>
              <a:ext uri="{28A0092B-C50C-407E-A947-70E740481C1C}">
                <a14:useLocalDpi xmlns:a14="http://schemas.microsoft.com/office/drawing/2010/main" val="0"/>
              </a:ext>
            </a:extLst>
          </a:blip>
          <a:srcRect t="2153" r="-1" b="-1"/>
          <a:stretch/>
        </p:blipFill>
        <p:spPr>
          <a:xfrm>
            <a:off x="5639562" y="10"/>
            <a:ext cx="3504438" cy="6857989"/>
          </a:xfrm>
          <a:prstGeom prst="rect">
            <a:avLst/>
          </a:pr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467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Otsikko 1"/>
          <p:cNvSpPr>
            <a:spLocks noGrp="1"/>
          </p:cNvSpPr>
          <p:nvPr>
            <p:ph type="title"/>
          </p:nvPr>
        </p:nvSpPr>
        <p:spPr>
          <a:xfrm>
            <a:off x="514349" y="764373"/>
            <a:ext cx="2983229" cy="1600200"/>
          </a:xfrm>
        </p:spPr>
        <p:txBody>
          <a:bodyPr anchor="b">
            <a:normAutofit/>
          </a:bodyPr>
          <a:lstStyle/>
          <a:p>
            <a:pPr algn="l" eaLnBrk="1" fontAlgn="auto" hangingPunct="1">
              <a:spcAft>
                <a:spcPts val="0"/>
              </a:spcAft>
              <a:defRPr/>
            </a:pPr>
            <a:r>
              <a:rPr lang="fi-FI" altLang="fi-FI" sz="2600"/>
              <a:t>vKSV	TEKNISEN TYÖN PERUSKURSSI</a:t>
            </a:r>
            <a:br>
              <a:rPr lang="fi-FI" altLang="fi-FI" sz="2600"/>
            </a:br>
            <a:endParaRPr lang="fi-FI" altLang="fi-FI" sz="2600"/>
          </a:p>
        </p:txBody>
      </p:sp>
      <p:sp>
        <p:nvSpPr>
          <p:cNvPr id="2" name="Päivämäärän paikkamerkki 1"/>
          <p:cNvSpPr>
            <a:spLocks noGrp="1"/>
          </p:cNvSpPr>
          <p:nvPr>
            <p:ph type="dt" sz="half" idx="10"/>
          </p:nvPr>
        </p:nvSpPr>
        <p:spPr>
          <a:xfrm>
            <a:off x="514349" y="368300"/>
            <a:ext cx="1937021" cy="365125"/>
          </a:xfrm>
        </p:spPr>
        <p:txBody>
          <a:bodyPr>
            <a:normAutofit/>
          </a:bodyPr>
          <a:lstStyle/>
          <a:p>
            <a:pPr algn="l">
              <a:spcAft>
                <a:spcPts val="600"/>
              </a:spcAft>
              <a:defRPr/>
            </a:pPr>
            <a:fld id="{7B239C6D-A43C-49C8-BE99-6E359B7FEE05}" type="datetime1">
              <a:rPr lang="fi-FI">
                <a:solidFill>
                  <a:srgbClr val="FFFFFF"/>
                </a:solidFill>
              </a:rPr>
              <a:pPr algn="l">
                <a:spcAft>
                  <a:spcPts val="600"/>
                </a:spcAft>
                <a:defRPr/>
              </a:pPr>
              <a:t>2.11.2022</a:t>
            </a:fld>
            <a:endParaRPr lang="fi-FI">
              <a:solidFill>
                <a:srgbClr val="FFFFFF"/>
              </a:solidFill>
            </a:endParaRPr>
          </a:p>
        </p:txBody>
      </p:sp>
      <p:sp>
        <p:nvSpPr>
          <p:cNvPr id="13315" name="Sisällön paikkamerkki 2"/>
          <p:cNvSpPr>
            <a:spLocks noGrp="1"/>
          </p:cNvSpPr>
          <p:nvPr>
            <p:ph idx="1"/>
          </p:nvPr>
        </p:nvSpPr>
        <p:spPr>
          <a:xfrm>
            <a:off x="514350" y="2364573"/>
            <a:ext cx="2983229" cy="3854112"/>
          </a:xfrm>
        </p:spPr>
        <p:txBody>
          <a:bodyPr vert="horz" lIns="91440" tIns="45720" rIns="91440" bIns="45720" rtlCol="0" anchor="t">
            <a:normAutofit/>
          </a:bodyPr>
          <a:lstStyle/>
          <a:p>
            <a:pPr marL="0" indent="0" eaLnBrk="1" hangingPunct="1">
              <a:buFont typeface="Arial" charset="0"/>
              <a:buNone/>
            </a:pPr>
            <a:r>
              <a:rPr lang="fi-FI" altLang="fi-FI" sz="1400" dirty="0"/>
              <a:t>Tavoitteena on,</a:t>
            </a:r>
          </a:p>
          <a:p>
            <a:pPr marL="0" indent="0">
              <a:buNone/>
            </a:pPr>
            <a:r>
              <a:rPr lang="fi-FI" altLang="fi-FI" sz="1400" dirty="0"/>
              <a:t> että oppilas</a:t>
            </a:r>
          </a:p>
          <a:p>
            <a:pPr marL="0" indent="0">
              <a:buNone/>
            </a:pPr>
            <a:r>
              <a:rPr lang="fi-FI" altLang="fi-FI" sz="1400" dirty="0"/>
              <a:t> kykenee tekemään</a:t>
            </a:r>
          </a:p>
          <a:p>
            <a:pPr marL="0" indent="0">
              <a:buNone/>
            </a:pPr>
            <a:r>
              <a:rPr lang="fi-FI" altLang="fi-FI" sz="1400" dirty="0"/>
              <a:t> itse suunnittelemiaan</a:t>
            </a:r>
          </a:p>
          <a:p>
            <a:pPr marL="0" indent="0">
              <a:buNone/>
            </a:pPr>
            <a:r>
              <a:rPr lang="fi-FI" altLang="fi-FI" sz="1400" dirty="0"/>
              <a:t> laadukkaita töitä</a:t>
            </a:r>
          </a:p>
          <a:p>
            <a:pPr marL="0" indent="0">
              <a:buNone/>
            </a:pPr>
            <a:r>
              <a:rPr lang="fi-FI" altLang="fi-FI" sz="1400" dirty="0"/>
              <a:t> turvallisesti</a:t>
            </a:r>
          </a:p>
          <a:p>
            <a:pPr marL="0" indent="0">
              <a:buNone/>
            </a:pPr>
            <a:r>
              <a:rPr lang="fi-FI" altLang="fi-FI" sz="1400" dirty="0"/>
              <a:t> käyttäen apunaan </a:t>
            </a:r>
          </a:p>
          <a:p>
            <a:pPr marL="0" indent="0" eaLnBrk="1" hangingPunct="1">
              <a:buFont typeface="Arial" charset="0"/>
              <a:buNone/>
            </a:pPr>
            <a:r>
              <a:rPr lang="fi-FI" altLang="fi-FI" sz="1400" dirty="0"/>
              <a:t>käsityökaluja sekä työkoneita.</a:t>
            </a:r>
          </a:p>
          <a:p>
            <a:pPr marL="0" indent="0" eaLnBrk="1" hangingPunct="1">
              <a:buFont typeface="Arial" charset="0"/>
              <a:buNone/>
            </a:pPr>
            <a:endParaRPr lang="fi-FI" altLang="fi-FI" sz="1400"/>
          </a:p>
          <a:p>
            <a:pPr marL="0" indent="0">
              <a:buNone/>
            </a:pPr>
            <a:r>
              <a:rPr lang="fi-FI" altLang="fi-FI" sz="1400" dirty="0"/>
              <a:t>Numeroarviointi</a:t>
            </a:r>
            <a:endParaRPr lang="fi-FI" dirty="0"/>
          </a:p>
          <a:p>
            <a:pPr marL="0" indent="0" eaLnBrk="1" hangingPunct="1">
              <a:buFont typeface="Arial" charset="0"/>
              <a:buNone/>
            </a:pPr>
            <a:endParaRPr lang="fi-FI" altLang="fi-FI" sz="1400"/>
          </a:p>
        </p:txBody>
      </p:sp>
      <p:sp useBgFill="1">
        <p:nvSpPr>
          <p:cNvPr id="136" name="Rectangle 135">
            <a:extLst>
              <a:ext uri="{FF2B5EF4-FFF2-40B4-BE49-F238E27FC236}">
                <a16:creationId xmlns:a16="http://schemas.microsoft.com/office/drawing/2014/main" id="{8D25211A-4CA0-4B53-82BB-1EE7C7F3C7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3534" y="0"/>
            <a:ext cx="54304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n numeron paikkamerkki 2"/>
          <p:cNvSpPr>
            <a:spLocks noGrp="1"/>
          </p:cNvSpPr>
          <p:nvPr>
            <p:ph type="sldNum" sz="quarter" idx="12"/>
          </p:nvPr>
        </p:nvSpPr>
        <p:spPr>
          <a:xfrm>
            <a:off x="2931897" y="368300"/>
            <a:ext cx="781632" cy="365125"/>
          </a:xfrm>
        </p:spPr>
        <p:txBody>
          <a:bodyPr>
            <a:normAutofit/>
          </a:bodyPr>
          <a:lstStyle/>
          <a:p>
            <a:pPr>
              <a:spcAft>
                <a:spcPts val="600"/>
              </a:spcAft>
              <a:defRPr/>
            </a:pPr>
            <a:fld id="{E2DD2369-1124-459A-B6A7-85A12C487C82}" type="slidenum">
              <a:rPr lang="fi-FI" altLang="fi-FI" smtClean="0"/>
              <a:pPr>
                <a:spcAft>
                  <a:spcPts val="600"/>
                </a:spcAft>
                <a:defRPr/>
              </a:pPr>
              <a:t>16</a:t>
            </a:fld>
            <a:endParaRPr lang="fi-FI" altLang="fi-FI"/>
          </a:p>
        </p:txBody>
      </p:sp>
      <p:sp>
        <p:nvSpPr>
          <p:cNvPr id="5" name="Tekstiruutu 4">
            <a:extLst>
              <a:ext uri="{FF2B5EF4-FFF2-40B4-BE49-F238E27FC236}">
                <a16:creationId xmlns:a16="http://schemas.microsoft.com/office/drawing/2014/main" id="{BC861643-4750-4BD9-9A67-A1E1660FD1B9}"/>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a:p>
        </p:txBody>
      </p:sp>
      <p:sp>
        <p:nvSpPr>
          <p:cNvPr id="6" name="Tekstiruutu 5">
            <a:extLst>
              <a:ext uri="{FF2B5EF4-FFF2-40B4-BE49-F238E27FC236}">
                <a16:creationId xmlns:a16="http://schemas.microsoft.com/office/drawing/2014/main" id="{D577D4A2-6226-4597-AEF0-D8A14B1BA61D}"/>
              </a:ext>
            </a:extLst>
          </p:cNvPr>
          <p:cNvSpPr txBox="1"/>
          <p:nvPr/>
        </p:nvSpPr>
        <p:spPr>
          <a:xfrm>
            <a:off x="3329077" y="3655647"/>
            <a:ext cx="4390255" cy="1931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a:p>
        </p:txBody>
      </p:sp>
      <p:pic>
        <p:nvPicPr>
          <p:cNvPr id="7" name="Kuva 6" descr="Kuva, joka sisältää kohteen sisä, lattia, pöytä, puinen&#10;&#10;Kuvaus luotu automaattisesti">
            <a:extLst>
              <a:ext uri="{FF2B5EF4-FFF2-40B4-BE49-F238E27FC236}">
                <a16:creationId xmlns:a16="http://schemas.microsoft.com/office/drawing/2014/main" id="{CADAB667-6934-D17F-D344-2EC30552315B}"/>
              </a:ext>
            </a:extLst>
          </p:cNvPr>
          <p:cNvPicPr>
            <a:picLocks noChangeAspect="1"/>
          </p:cNvPicPr>
          <p:nvPr/>
        </p:nvPicPr>
        <p:blipFill>
          <a:blip r:embed="rId2"/>
          <a:stretch>
            <a:fillRect/>
          </a:stretch>
        </p:blipFill>
        <p:spPr>
          <a:xfrm>
            <a:off x="3713529" y="2014537"/>
            <a:ext cx="4391379" cy="2828925"/>
          </a:xfrm>
          <a:prstGeom prst="rect">
            <a:avLst/>
          </a:prstGeom>
        </p:spPr>
      </p:pic>
    </p:spTree>
    <p:extLst>
      <p:ext uri="{BB962C8B-B14F-4D97-AF65-F5344CB8AC3E}">
        <p14:creationId xmlns:p14="http://schemas.microsoft.com/office/powerpoint/2010/main" val="275917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64819" y="764373"/>
            <a:ext cx="4692968" cy="1293028"/>
          </a:xfrm>
        </p:spPr>
        <p:txBody>
          <a:bodyPr rtlCol="0">
            <a:normAutofit/>
          </a:bodyPr>
          <a:lstStyle/>
          <a:p>
            <a:pPr eaLnBrk="1" fontAlgn="auto" hangingPunct="1">
              <a:spcAft>
                <a:spcPts val="0"/>
              </a:spcAft>
              <a:defRPr/>
            </a:pPr>
            <a:r>
              <a:rPr lang="fi-FI" sz="2800" err="1"/>
              <a:t>vmu</a:t>
            </a:r>
            <a:r>
              <a:rPr lang="fi-FI" sz="2800"/>
              <a:t>	Musiikki		MUSIIKKI	</a:t>
            </a:r>
            <a:br>
              <a:rPr lang="fi-FI" sz="2800"/>
            </a:br>
            <a:endParaRPr lang="fi-FI" sz="2800"/>
          </a:p>
        </p:txBody>
      </p:sp>
      <p:sp>
        <p:nvSpPr>
          <p:cNvPr id="4" name="Dian numeron paikkamerkki 3"/>
          <p:cNvSpPr>
            <a:spLocks noGrp="1"/>
          </p:cNvSpPr>
          <p:nvPr>
            <p:ph type="sldNum" sz="quarter" idx="12"/>
          </p:nvPr>
        </p:nvSpPr>
        <p:spPr>
          <a:xfrm>
            <a:off x="3100387"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17</a:t>
            </a:fld>
            <a:endParaRPr lang="fi-FI" altLang="fi-FI"/>
          </a:p>
        </p:txBody>
      </p:sp>
      <p:sp>
        <p:nvSpPr>
          <p:cNvPr id="17411" name="Sisällön paikkamerkki 2"/>
          <p:cNvSpPr>
            <a:spLocks noGrp="1"/>
          </p:cNvSpPr>
          <p:nvPr>
            <p:ph idx="1"/>
          </p:nvPr>
        </p:nvSpPr>
        <p:spPr>
          <a:xfrm>
            <a:off x="464820" y="2194560"/>
            <a:ext cx="4692967" cy="4024125"/>
          </a:xfrm>
        </p:spPr>
        <p:txBody>
          <a:bodyPr vert="horz" lIns="91440" tIns="45720" rIns="91440" bIns="45720" rtlCol="0" anchor="t">
            <a:normAutofit fontScale="55000" lnSpcReduction="20000"/>
          </a:bodyPr>
          <a:lstStyle/>
          <a:p>
            <a:pPr marL="0" indent="0">
              <a:buNone/>
            </a:pPr>
            <a:r>
              <a:rPr lang="fi-FI" altLang="fi-FI"/>
              <a:t>Tavoitteet</a:t>
            </a:r>
          </a:p>
          <a:p>
            <a:r>
              <a:rPr lang="fi-FI" altLang="fi-FI">
                <a:solidFill>
                  <a:srgbClr val="000000"/>
                </a:solidFill>
                <a:ea typeface="+mn-lt"/>
                <a:cs typeface="+mn-lt"/>
              </a:rPr>
              <a:t>Kehittää ja laajentaa omaa musiikillista ilmaisua, soittamista, laulamista ja omien ideoiden toteuttamista</a:t>
            </a:r>
          </a:p>
          <a:p>
            <a:r>
              <a:rPr lang="fi-FI" altLang="fi-FI">
                <a:solidFill>
                  <a:srgbClr val="000000"/>
                </a:solidFill>
                <a:ea typeface="+mn-lt"/>
                <a:cs typeface="+mn-lt"/>
              </a:rPr>
              <a:t>Saada kokemuksia ja elämyksiä</a:t>
            </a:r>
          </a:p>
          <a:p>
            <a:r>
              <a:rPr lang="fi-FI" altLang="fi-FI">
                <a:solidFill>
                  <a:srgbClr val="000000"/>
                </a:solidFill>
                <a:ea typeface="+mn-lt"/>
                <a:cs typeface="+mn-lt"/>
              </a:rPr>
              <a:t>Vahvistaa oppilaan itsetuntemusta ja itsetuntoa, ja toisaalta kehittää hänen sosiaalisia taitojaan</a:t>
            </a:r>
          </a:p>
          <a:p>
            <a:pPr marL="0" indent="0">
              <a:buNone/>
            </a:pPr>
            <a:r>
              <a:rPr lang="fi-FI" altLang="fi-FI">
                <a:solidFill>
                  <a:srgbClr val="000000"/>
                </a:solidFill>
                <a:ea typeface="+mn-lt"/>
                <a:cs typeface="+mn-lt"/>
              </a:rPr>
              <a:t>Sisältö</a:t>
            </a:r>
          </a:p>
          <a:p>
            <a:r>
              <a:rPr lang="fi-FI" altLang="fi-FI">
                <a:solidFill>
                  <a:srgbClr val="000000"/>
                </a:solidFill>
                <a:ea typeface="+mn-lt"/>
                <a:cs typeface="+mn-lt"/>
              </a:rPr>
              <a:t>Tehdään musiikkia yhdessä; soitetaan, lauletaan, kuunnellaan, keskustellaan</a:t>
            </a:r>
          </a:p>
          <a:p>
            <a:r>
              <a:rPr lang="fi-FI" altLang="fi-FI">
                <a:solidFill>
                  <a:srgbClr val="000000"/>
                </a:solidFill>
                <a:ea typeface="+mn-lt"/>
                <a:cs typeface="+mn-lt"/>
              </a:rPr>
              <a:t>Materiaalina musiikkia laidasta laitaan</a:t>
            </a:r>
          </a:p>
          <a:p>
            <a:r>
              <a:rPr lang="fi-FI" altLang="fi-FI">
                <a:solidFill>
                  <a:srgbClr val="000000"/>
                </a:solidFill>
                <a:ea typeface="+mn-lt"/>
                <a:cs typeface="+mn-lt"/>
              </a:rPr>
              <a:t>Mahdollisuus myös esiintymiseen</a:t>
            </a:r>
          </a:p>
          <a:p>
            <a:pPr marL="0" indent="0">
              <a:buNone/>
            </a:pPr>
            <a:r>
              <a:rPr lang="fi-FI" altLang="fi-FI">
                <a:solidFill>
                  <a:srgbClr val="000000"/>
                </a:solidFill>
                <a:ea typeface="+mn-lt"/>
                <a:cs typeface="+mn-lt"/>
              </a:rPr>
              <a:t>Työtavat</a:t>
            </a:r>
          </a:p>
          <a:p>
            <a:r>
              <a:rPr lang="fi-FI" altLang="fi-FI">
                <a:solidFill>
                  <a:srgbClr val="000000"/>
                </a:solidFill>
                <a:ea typeface="+mn-lt"/>
                <a:cs typeface="+mn-lt"/>
              </a:rPr>
              <a:t>Työskennellään yksin tai yhdessä</a:t>
            </a:r>
          </a:p>
          <a:p>
            <a:pPr marL="0" indent="0">
              <a:buNone/>
            </a:pPr>
            <a:r>
              <a:rPr lang="fi-FI" altLang="fi-FI">
                <a:solidFill>
                  <a:srgbClr val="000000"/>
                </a:solidFill>
                <a:ea typeface="+mn-lt"/>
                <a:cs typeface="+mn-lt"/>
              </a:rPr>
              <a:t>Arviointi</a:t>
            </a:r>
          </a:p>
          <a:p>
            <a:r>
              <a:rPr lang="fi-FI" altLang="fi-FI">
                <a:solidFill>
                  <a:srgbClr val="000000"/>
                </a:solidFill>
                <a:ea typeface="+mn-lt"/>
                <a:cs typeface="+mn-lt"/>
              </a:rPr>
              <a:t>Numeroarviointi, joka perustuu tuntiaktiivisuuteen, omien taitojen kehittymiseen, itsearviointiin sekä opettajan arviointiin</a:t>
            </a:r>
          </a:p>
          <a:p>
            <a:endParaRPr lang="fi-FI" altLang="fi-FI">
              <a:solidFill>
                <a:srgbClr val="000000"/>
              </a:solidFill>
              <a:ea typeface="+mn-lt"/>
              <a:cs typeface="+mn-lt"/>
            </a:endParaRPr>
          </a:p>
          <a:p>
            <a:pPr marL="0" indent="0">
              <a:buNone/>
            </a:pPr>
            <a:endParaRPr lang="fi-FI">
              <a:solidFill>
                <a:srgbClr val="FF0000"/>
              </a:solidFill>
            </a:endParaRPr>
          </a:p>
        </p:txBody>
      </p:sp>
      <p:sp>
        <p:nvSpPr>
          <p:cNvPr id="3" name="Päivämäärän paikkamerkki 2"/>
          <p:cNvSpPr>
            <a:spLocks noGrp="1"/>
          </p:cNvSpPr>
          <p:nvPr>
            <p:ph type="dt" sz="half" idx="10"/>
          </p:nvPr>
        </p:nvSpPr>
        <p:spPr>
          <a:xfrm>
            <a:off x="3986212" y="6356350"/>
            <a:ext cx="1171575" cy="365125"/>
          </a:xfrm>
        </p:spPr>
        <p:txBody>
          <a:bodyPr>
            <a:normAutofit/>
          </a:bodyPr>
          <a:lstStyle/>
          <a:p>
            <a:pPr>
              <a:spcAft>
                <a:spcPts val="600"/>
              </a:spcAft>
              <a:defRPr/>
            </a:pPr>
            <a:fld id="{F530E386-D6BF-4187-9BD0-2F3F31D3C704}" type="datetime1">
              <a:rPr lang="fi-FI" smtClean="0"/>
              <a:pPr>
                <a:spcAft>
                  <a:spcPts val="600"/>
                </a:spcAft>
                <a:defRPr/>
              </a:pPr>
              <a:t>2.11.2022</a:t>
            </a:fld>
            <a:endParaRPr lang="fi-FI"/>
          </a:p>
        </p:txBody>
      </p:sp>
      <p:sp useBgFill="1">
        <p:nvSpPr>
          <p:cNvPr id="136" name="Rectangle 135">
            <a:extLst>
              <a:ext uri="{FF2B5EF4-FFF2-40B4-BE49-F238E27FC236}">
                <a16:creationId xmlns:a16="http://schemas.microsoft.com/office/drawing/2014/main" id="{E2E0C929-96C6-41B1-A001-566036DF04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a\Pictures\dance-108915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23" r="25723" b="-1"/>
          <a:stretch/>
        </p:blipFill>
        <p:spPr bwMode="auto">
          <a:xfrm rot="21600000">
            <a:off x="5639562" y="10"/>
            <a:ext cx="3504438"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08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64820" y="764373"/>
            <a:ext cx="5124450" cy="1293028"/>
          </a:xfrm>
        </p:spPr>
        <p:txBody>
          <a:bodyPr rtlCol="0">
            <a:normAutofit/>
          </a:bodyPr>
          <a:lstStyle/>
          <a:p>
            <a:pPr eaLnBrk="1" fontAlgn="auto" hangingPunct="1">
              <a:spcAft>
                <a:spcPts val="0"/>
              </a:spcAft>
              <a:defRPr/>
            </a:pPr>
            <a:r>
              <a:rPr lang="fi-FI" sz="3100"/>
              <a:t>vko		KOTITALOUS</a:t>
            </a:r>
            <a:br>
              <a:rPr lang="fi-FI" sz="3100"/>
            </a:br>
            <a:endParaRPr lang="fi-FI" sz="3100"/>
          </a:p>
        </p:txBody>
      </p:sp>
      <p:sp>
        <p:nvSpPr>
          <p:cNvPr id="6" name="Dian numeron paikkamerkki 5"/>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18</a:t>
            </a:fld>
            <a:endParaRPr lang="fi-FI" altLang="fi-FI"/>
          </a:p>
        </p:txBody>
      </p:sp>
      <p:sp>
        <p:nvSpPr>
          <p:cNvPr id="3" name="Sisällön paikkamerkki 2"/>
          <p:cNvSpPr>
            <a:spLocks noGrp="1"/>
          </p:cNvSpPr>
          <p:nvPr>
            <p:ph idx="1"/>
          </p:nvPr>
        </p:nvSpPr>
        <p:spPr>
          <a:xfrm>
            <a:off x="464820" y="2194560"/>
            <a:ext cx="5124450" cy="4024125"/>
          </a:xfrm>
        </p:spPr>
        <p:txBody>
          <a:bodyPr vert="horz" lIns="91440" tIns="45720" rIns="91440" bIns="45720" rtlCol="0" anchor="t">
            <a:normAutofit fontScale="92500" lnSpcReduction="20000"/>
          </a:bodyPr>
          <a:lstStyle/>
          <a:p>
            <a:r>
              <a:rPr lang="fi-FI" sz="1500" b="1">
                <a:ea typeface="+mn-lt"/>
                <a:cs typeface="+mn-lt"/>
              </a:rPr>
              <a:t>Kotitalouden tunneilla opiskelemme ruoanvalmistusta ja ruokakulttuuria, kodinhoitoa ja ympäristöasioita sekä järkevää kuluttamista.</a:t>
            </a:r>
            <a:endParaRPr lang="fi-FI" sz="1500" b="1"/>
          </a:p>
          <a:p>
            <a:r>
              <a:rPr lang="fi-FI" sz="1500" b="1">
                <a:ea typeface="+mn-lt"/>
                <a:cs typeface="+mn-lt"/>
              </a:rPr>
              <a:t>Tunneilla muun muassa kokkaamme, leivomme, maistelemme, siivoamme ja autamme kaveria. Opetus tapahtuu sekä teoria-  että käytännön opiskeluna, painottaen käytännön tekemistä.</a:t>
            </a:r>
            <a:endParaRPr lang="fi-FI" b="1"/>
          </a:p>
          <a:p>
            <a:endParaRPr lang="fi-FI" sz="1500" b="1">
              <a:ea typeface="+mn-lt"/>
              <a:cs typeface="+mn-lt"/>
            </a:endParaRPr>
          </a:p>
          <a:p>
            <a:endParaRPr lang="fi-FI" sz="1500" b="1">
              <a:ea typeface="+mn-lt"/>
              <a:cs typeface="+mn-lt"/>
            </a:endParaRPr>
          </a:p>
          <a:p>
            <a:pPr marL="0" indent="0">
              <a:buNone/>
            </a:pPr>
            <a:r>
              <a:rPr lang="fi-FI" sz="1500" b="1">
                <a:ea typeface="+mn-lt"/>
                <a:cs typeface="+mn-lt"/>
              </a:rPr>
              <a:t>Valinnaisen kotitalouden sisältöä esimerkiksi:</a:t>
            </a:r>
            <a:endParaRPr lang="fi-FI" b="1"/>
          </a:p>
          <a:p>
            <a:r>
              <a:rPr lang="fi-FI" sz="1500" b="1">
                <a:ea typeface="+mn-lt"/>
                <a:cs typeface="+mn-lt"/>
              </a:rPr>
              <a:t>Tutustumista uusiin raaka-aineisiin</a:t>
            </a:r>
            <a:endParaRPr lang="fi-FI" b="1"/>
          </a:p>
          <a:p>
            <a:r>
              <a:rPr lang="fi-FI" sz="1500" b="1">
                <a:ea typeface="+mn-lt"/>
                <a:cs typeface="+mn-lt"/>
              </a:rPr>
              <a:t>Ruokakulttuurit</a:t>
            </a:r>
            <a:endParaRPr lang="fi-FI" b="1"/>
          </a:p>
          <a:p>
            <a:r>
              <a:rPr lang="fi-FI" sz="1500" b="1">
                <a:ea typeface="+mn-lt"/>
                <a:cs typeface="+mn-lt"/>
              </a:rPr>
              <a:t>Erilaiset ruoanvalmistustavat</a:t>
            </a:r>
            <a:endParaRPr lang="fi-FI" b="1"/>
          </a:p>
          <a:p>
            <a:r>
              <a:rPr lang="fi-FI" sz="1500" b="1">
                <a:ea typeface="+mn-lt"/>
                <a:cs typeface="+mn-lt"/>
              </a:rPr>
              <a:t>Itsenäiseen elämään harjoittelua </a:t>
            </a:r>
            <a:endParaRPr lang="fi-FI" b="1"/>
          </a:p>
          <a:p>
            <a:pPr marL="0" indent="0">
              <a:buNone/>
            </a:pPr>
            <a:endParaRPr lang="fi-FI" sz="1500" b="1"/>
          </a:p>
          <a:p>
            <a:pPr marL="0" indent="0">
              <a:buNone/>
            </a:pPr>
            <a:r>
              <a:rPr lang="fi-FI" sz="1500">
                <a:solidFill>
                  <a:srgbClr val="FF0000"/>
                </a:solidFill>
                <a:ea typeface="+mn-lt"/>
                <a:cs typeface="+mn-lt"/>
              </a:rPr>
              <a:t>LISÄTÄÄN TAVOITTEET JA ARVIOINTI</a:t>
            </a:r>
            <a:endParaRPr lang="fi-FI"/>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5895928" y="1659923"/>
            <a:ext cx="2733722" cy="3644962"/>
          </a:xfrm>
          <a:prstGeom prst="rect">
            <a:avLst/>
          </a:pr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sp>
        <p:nvSpPr>
          <p:cNvPr id="5" name="Päivämäärän paikkamerkki 4"/>
          <p:cNvSpPr>
            <a:spLocks noGrp="1"/>
          </p:cNvSpPr>
          <p:nvPr>
            <p:ph type="dt" sz="half" idx="10"/>
          </p:nvPr>
        </p:nvSpPr>
        <p:spPr>
          <a:xfrm>
            <a:off x="6446520" y="6356350"/>
            <a:ext cx="2183130" cy="365125"/>
          </a:xfrm>
        </p:spPr>
        <p:txBody>
          <a:bodyPr>
            <a:normAutofit/>
          </a:bodyPr>
          <a:lstStyle/>
          <a:p>
            <a:pPr>
              <a:spcAft>
                <a:spcPts val="600"/>
              </a:spcAft>
              <a:defRPr/>
            </a:pPr>
            <a:fld id="{3280E601-E62A-42CE-B785-B2439F15F001}" type="datetime1">
              <a:rPr lang="fi-FI" smtClean="0"/>
              <a:pPr>
                <a:spcAft>
                  <a:spcPts val="600"/>
                </a:spcAft>
                <a:defRPr/>
              </a:pPr>
              <a:t>2.11.2022</a:t>
            </a:fld>
            <a:endParaRPr lang="fi-FI"/>
          </a:p>
        </p:txBody>
      </p:sp>
    </p:spTree>
    <p:extLst>
      <p:ext uri="{BB962C8B-B14F-4D97-AF65-F5344CB8AC3E}">
        <p14:creationId xmlns:p14="http://schemas.microsoft.com/office/powerpoint/2010/main" val="93668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8E7131-63C1-4BBC-B3D8-5798A1CB5CF5}"/>
              </a:ext>
            </a:extLst>
          </p:cNvPr>
          <p:cNvSpPr>
            <a:spLocks noGrp="1"/>
          </p:cNvSpPr>
          <p:nvPr>
            <p:ph type="title"/>
          </p:nvPr>
        </p:nvSpPr>
        <p:spPr>
          <a:xfrm>
            <a:off x="594360" y="740764"/>
            <a:ext cx="7968050" cy="1026773"/>
          </a:xfrm>
        </p:spPr>
        <p:txBody>
          <a:bodyPr/>
          <a:lstStyle/>
          <a:p>
            <a:r>
              <a:rPr lang="fi-FI" err="1"/>
              <a:t>vku</a:t>
            </a:r>
            <a:r>
              <a:rPr lang="fi-FI"/>
              <a:t>  kuvataide</a:t>
            </a:r>
          </a:p>
        </p:txBody>
      </p:sp>
      <p:sp>
        <p:nvSpPr>
          <p:cNvPr id="3" name="Tekstin paikkamerkki 2">
            <a:extLst>
              <a:ext uri="{FF2B5EF4-FFF2-40B4-BE49-F238E27FC236}">
                <a16:creationId xmlns:a16="http://schemas.microsoft.com/office/drawing/2014/main" id="{C77EAC14-0AEB-46DC-A33E-39720FEFAD91}"/>
              </a:ext>
            </a:extLst>
          </p:cNvPr>
          <p:cNvSpPr>
            <a:spLocks noGrp="1"/>
          </p:cNvSpPr>
          <p:nvPr>
            <p:ph type="body" idx="1"/>
          </p:nvPr>
        </p:nvSpPr>
        <p:spPr>
          <a:xfrm>
            <a:off x="990259" y="1764397"/>
            <a:ext cx="7968051" cy="4189283"/>
          </a:xfrm>
        </p:spPr>
        <p:txBody>
          <a:bodyPr vert="horz" lIns="91440" tIns="45720" rIns="91440" bIns="45720" rtlCol="0" anchor="t">
            <a:noAutofit/>
          </a:bodyPr>
          <a:lstStyle/>
          <a:p>
            <a:pPr algn="l">
              <a:lnSpc>
                <a:spcPct val="100000"/>
              </a:lnSpc>
            </a:pPr>
            <a:r>
              <a:rPr lang="fi-FI" sz="1800">
                <a:solidFill>
                  <a:schemeClr val="tx2">
                    <a:lumMod val="60000"/>
                    <a:lumOff val="40000"/>
                  </a:schemeClr>
                </a:solidFill>
                <a:ea typeface="+mn-lt"/>
                <a:cs typeface="+mn-lt"/>
              </a:rPr>
              <a:t>Kurssilla tehdään taidetta rennolla mielellä, jokaisen omien tavoitteiden mukaan, erilaisin tekniikoin, oppilaiden toiveita kunnioittaen. Ydinajatuksena on oppilaiden omien ideoiden ja omien mielenkiinnonkohteiden nostaminen sisällöiksi. </a:t>
            </a:r>
          </a:p>
          <a:p>
            <a:pPr algn="l">
              <a:lnSpc>
                <a:spcPct val="100000"/>
              </a:lnSpc>
            </a:pPr>
            <a:r>
              <a:rPr lang="fi-FI" sz="1800">
                <a:solidFill>
                  <a:schemeClr val="tx2">
                    <a:lumMod val="60000"/>
                    <a:lumOff val="40000"/>
                  </a:schemeClr>
                </a:solidFill>
                <a:ea typeface="+mn-lt"/>
                <a:cs typeface="+mn-lt"/>
              </a:rPr>
              <a:t>Tutustumme esimerkiksi arkkitehtuuriin, keramiikkaan, grafiikkaan, muotoiluun ja graafiseen suunnitteluun kuten kuvitukseen ja kirjankansiin.</a:t>
            </a:r>
            <a:endParaRPr lang="fi-FI" sz="1800">
              <a:solidFill>
                <a:schemeClr val="tx2">
                  <a:lumMod val="60000"/>
                  <a:lumOff val="40000"/>
                </a:schemeClr>
              </a:solidFill>
            </a:endParaRPr>
          </a:p>
          <a:p>
            <a:pPr algn="l">
              <a:lnSpc>
                <a:spcPct val="100000"/>
              </a:lnSpc>
            </a:pPr>
            <a:r>
              <a:rPr lang="fi-FI" sz="1800">
                <a:solidFill>
                  <a:schemeClr val="tx2">
                    <a:lumMod val="60000"/>
                    <a:lumOff val="40000"/>
                  </a:schemeClr>
                </a:solidFill>
              </a:rPr>
              <a:t>Tavoitteet: Oman kuvallisen äänen löytäminen, tutustuminen taiteeseen ja kuviin meillä ja muualla sekä erilaisten tekniikoiden harjoittelu.</a:t>
            </a:r>
            <a:endParaRPr lang="en-US" sz="1800">
              <a:solidFill>
                <a:schemeClr val="tx2">
                  <a:lumMod val="60000"/>
                  <a:lumOff val="40000"/>
                </a:schemeClr>
              </a:solidFill>
              <a:ea typeface="+mn-lt"/>
              <a:cs typeface="+mn-lt"/>
            </a:endParaRPr>
          </a:p>
          <a:p>
            <a:pPr algn="l">
              <a:lnSpc>
                <a:spcPct val="100000"/>
              </a:lnSpc>
            </a:pPr>
            <a:r>
              <a:rPr lang="fi-FI" sz="1800">
                <a:solidFill>
                  <a:schemeClr val="tx2">
                    <a:lumMod val="60000"/>
                    <a:lumOff val="40000"/>
                  </a:schemeClr>
                </a:solidFill>
                <a:ea typeface="+mn-lt"/>
                <a:cs typeface="+mn-lt"/>
              </a:rPr>
              <a:t>Arviointi perustuu jatkuvaan näyttöön oppitunneilla ja tehtävissä. Oppilas arvioi omaa työskentelyään ja teoksiaan. Harjoittelemme myös vertaisarviointia. Numeroarviointi.</a:t>
            </a:r>
            <a:endParaRPr lang="en-US" sz="1800">
              <a:solidFill>
                <a:schemeClr val="tx2">
                  <a:lumMod val="60000"/>
                  <a:lumOff val="40000"/>
                </a:schemeClr>
              </a:solidFill>
              <a:ea typeface="+mn-lt"/>
              <a:cs typeface="+mn-lt"/>
            </a:endParaRPr>
          </a:p>
          <a:p>
            <a:pPr algn="l"/>
            <a:endParaRPr lang="fi-FI">
              <a:ea typeface="+mn-lt"/>
              <a:cs typeface="+mn-lt"/>
            </a:endParaRPr>
          </a:p>
          <a:p>
            <a:endParaRPr lang="fi-FI"/>
          </a:p>
          <a:p>
            <a:endParaRPr lang="fi-FI"/>
          </a:p>
          <a:p>
            <a:endParaRPr lang="fi-FI"/>
          </a:p>
        </p:txBody>
      </p:sp>
      <p:sp>
        <p:nvSpPr>
          <p:cNvPr id="4" name="Päivämäärän paikkamerkki 3">
            <a:extLst>
              <a:ext uri="{FF2B5EF4-FFF2-40B4-BE49-F238E27FC236}">
                <a16:creationId xmlns:a16="http://schemas.microsoft.com/office/drawing/2014/main" id="{AE5BFE2E-D14C-405A-8432-82887C026ED2}"/>
              </a:ext>
            </a:extLst>
          </p:cNvPr>
          <p:cNvSpPr>
            <a:spLocks noGrp="1"/>
          </p:cNvSpPr>
          <p:nvPr>
            <p:ph type="dt" sz="half" idx="10"/>
          </p:nvPr>
        </p:nvSpPr>
        <p:spPr/>
        <p:txBody>
          <a:bodyPr/>
          <a:lstStyle/>
          <a:p>
            <a:pPr>
              <a:defRPr/>
            </a:pPr>
            <a:fld id="{4EBBF43F-A98A-44E4-A941-A85E482B70A5}" type="datetime1">
              <a:rPr lang="fi-FI" smtClean="0"/>
              <a:t>2.11.2022</a:t>
            </a:fld>
            <a:endParaRPr lang="fi-FI"/>
          </a:p>
        </p:txBody>
      </p:sp>
      <p:sp>
        <p:nvSpPr>
          <p:cNvPr id="5" name="Dian numeron paikkamerkki 4">
            <a:extLst>
              <a:ext uri="{FF2B5EF4-FFF2-40B4-BE49-F238E27FC236}">
                <a16:creationId xmlns:a16="http://schemas.microsoft.com/office/drawing/2014/main" id="{C7EA8EFF-04A6-42DB-B97A-C50BE91D3621}"/>
              </a:ext>
            </a:extLst>
          </p:cNvPr>
          <p:cNvSpPr>
            <a:spLocks noGrp="1"/>
          </p:cNvSpPr>
          <p:nvPr>
            <p:ph type="sldNum" sz="quarter" idx="12"/>
          </p:nvPr>
        </p:nvSpPr>
        <p:spPr/>
        <p:txBody>
          <a:bodyPr/>
          <a:lstStyle/>
          <a:p>
            <a:pPr>
              <a:defRPr/>
            </a:pPr>
            <a:fld id="{402252B3-A0E9-4BAC-AACE-CC230421E269}" type="slidenum">
              <a:rPr lang="fi-FI" altLang="fi-FI" smtClean="0"/>
              <a:pPr>
                <a:defRPr/>
              </a:pPr>
              <a:t>19</a:t>
            </a:fld>
            <a:endParaRPr lang="fi-FI" altLang="fi-FI"/>
          </a:p>
        </p:txBody>
      </p:sp>
    </p:spTree>
    <p:extLst>
      <p:ext uri="{BB962C8B-B14F-4D97-AF65-F5344CB8AC3E}">
        <p14:creationId xmlns:p14="http://schemas.microsoft.com/office/powerpoint/2010/main" val="52912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28E7A4-FA94-44DE-985E-6A554F616C0F}"/>
              </a:ext>
            </a:extLst>
          </p:cNvPr>
          <p:cNvSpPr>
            <a:spLocks noGrp="1"/>
          </p:cNvSpPr>
          <p:nvPr>
            <p:ph type="title"/>
          </p:nvPr>
        </p:nvSpPr>
        <p:spPr/>
        <p:txBody>
          <a:bodyPr/>
          <a:lstStyle/>
          <a:p>
            <a:r>
              <a:rPr lang="fi-FI"/>
              <a:t>Yleistä valinnaisista aineista</a:t>
            </a:r>
          </a:p>
        </p:txBody>
      </p:sp>
      <p:sp>
        <p:nvSpPr>
          <p:cNvPr id="3" name="Sisällön paikkamerkki 2">
            <a:extLst>
              <a:ext uri="{FF2B5EF4-FFF2-40B4-BE49-F238E27FC236}">
                <a16:creationId xmlns:a16="http://schemas.microsoft.com/office/drawing/2014/main" id="{D85C8358-5786-41FF-ACCA-0F9F67E1A045}"/>
              </a:ext>
            </a:extLst>
          </p:cNvPr>
          <p:cNvSpPr>
            <a:spLocks noGrp="1"/>
          </p:cNvSpPr>
          <p:nvPr>
            <p:ph idx="1"/>
          </p:nvPr>
        </p:nvSpPr>
        <p:spPr/>
        <p:txBody>
          <a:bodyPr vert="horz" lIns="91440" tIns="45720" rIns="91440" bIns="45720" rtlCol="0" anchor="t">
            <a:normAutofit fontScale="70000" lnSpcReduction="20000"/>
          </a:bodyPr>
          <a:lstStyle/>
          <a:p>
            <a:r>
              <a:rPr lang="fi-FI" dirty="0"/>
              <a:t>1-ryhmän valinnainen taide- ja taitoaine</a:t>
            </a:r>
          </a:p>
          <a:p>
            <a:pPr lvl="2"/>
            <a:r>
              <a:rPr lang="fi-FI" dirty="0"/>
              <a:t>Taide- ja taitoaineet pois lukien liikunta päättöarvioidaan 7-luokan päätteeksi (KS, KO, MU, KU)</a:t>
            </a:r>
          </a:p>
          <a:p>
            <a:pPr lvl="2"/>
            <a:r>
              <a:rPr lang="fi-FI" dirty="0"/>
              <a:t>1.ryhmän TT-valinnaisen oppiaineen arvosana vaikuttaa 9-luokan keväällä annettavaan päättöarvosanaan</a:t>
            </a:r>
          </a:p>
          <a:p>
            <a:pPr lvl="2"/>
            <a:r>
              <a:rPr lang="fi-FI" b="1" dirty="0"/>
              <a:t>1-ryhmästä kaikki valitsevat yhden TT-aineen, jonka osaamista halutaan syventää.</a:t>
            </a:r>
          </a:p>
          <a:p>
            <a:pPr indent="0"/>
            <a:r>
              <a:rPr lang="fi-FI" dirty="0"/>
              <a:t>2-ryhmän valinnaiset aineet</a:t>
            </a:r>
            <a:endParaRPr lang="fi-FI" b="1" dirty="0"/>
          </a:p>
          <a:p>
            <a:pPr lvl="2"/>
            <a:r>
              <a:rPr lang="fi-FI" dirty="0"/>
              <a:t>Oppilas valitsee yhden valinnaiseen aineen</a:t>
            </a:r>
          </a:p>
          <a:p>
            <a:pPr lvl="3"/>
            <a:r>
              <a:rPr lang="fi-FI" dirty="0"/>
              <a:t>Jos oppilas valitsee taide- ja taitoainevalinnaisen, niin se ei voi olla samasta oppiaineesta kuin 1-ryhmän valinta (esim. 1-ja 2-ryhmästä ei voi valita käsityötä tai kotitaloutta, mutta 1-rymästä voi ottaa kotitalouden ja 2-ryhmästä käsityön)</a:t>
            </a:r>
          </a:p>
          <a:p>
            <a:pPr lvl="2"/>
            <a:r>
              <a:rPr lang="fi-FI" dirty="0"/>
              <a:t>2-ryhmän valinnaiset aineet arvioidaan omana kokonaisuutenaan</a:t>
            </a:r>
          </a:p>
          <a:p>
            <a:pPr lvl="2"/>
            <a:endParaRPr lang="fi-FI"/>
          </a:p>
          <a:p>
            <a:pPr marL="914400" lvl="2" indent="0">
              <a:buNone/>
            </a:pPr>
            <a:r>
              <a:rPr lang="fi-FI" dirty="0"/>
              <a:t>-&gt; 1- ja 2-ryhmän aineita luetaan 8-ja 9-luokilla 2h/vko</a:t>
            </a:r>
          </a:p>
          <a:p>
            <a:pPr marL="914400" lvl="2" indent="0">
              <a:buNone/>
            </a:pPr>
            <a:endParaRPr lang="fi-FI"/>
          </a:p>
          <a:p>
            <a:pPr indent="0"/>
            <a:r>
              <a:rPr lang="fi-FI" dirty="0"/>
              <a:t>3-ryhmän lyhyet valinnaiset</a:t>
            </a:r>
          </a:p>
          <a:p>
            <a:pPr lvl="2"/>
            <a:r>
              <a:rPr lang="fi-FI" dirty="0"/>
              <a:t>Kaikki valitsevat 8-luokalle yhden kurssin</a:t>
            </a:r>
          </a:p>
          <a:p>
            <a:pPr lvl="2"/>
            <a:r>
              <a:rPr lang="fi-FI" dirty="0"/>
              <a:t>Arvioidaan hyväksytty/hylätty</a:t>
            </a:r>
          </a:p>
          <a:p>
            <a:pPr lvl="2"/>
            <a:r>
              <a:rPr lang="fi-FI" dirty="0"/>
              <a:t>Päättyy 8-luokan jälkeen -&gt; 9-luokalle valitaan uusi lyhyt kurssi</a:t>
            </a:r>
          </a:p>
          <a:p>
            <a:pPr lvl="2"/>
            <a:endParaRPr lang="fi-FI"/>
          </a:p>
        </p:txBody>
      </p:sp>
      <p:sp>
        <p:nvSpPr>
          <p:cNvPr id="4" name="Päivämäärän paikkamerkki 3">
            <a:extLst>
              <a:ext uri="{FF2B5EF4-FFF2-40B4-BE49-F238E27FC236}">
                <a16:creationId xmlns:a16="http://schemas.microsoft.com/office/drawing/2014/main" id="{7CFA88BD-422C-4E91-A35F-C28E7268C559}"/>
              </a:ext>
            </a:extLst>
          </p:cNvPr>
          <p:cNvSpPr>
            <a:spLocks noGrp="1"/>
          </p:cNvSpPr>
          <p:nvPr>
            <p:ph type="dt" sz="half" idx="10"/>
          </p:nvPr>
        </p:nvSpPr>
        <p:spPr/>
        <p:txBody>
          <a:bodyPr/>
          <a:lstStyle/>
          <a:p>
            <a:pPr>
              <a:defRPr/>
            </a:pPr>
            <a:fld id="{01FB0490-88BC-4D88-9447-A3C84DDBCC5B}" type="datetime1">
              <a:rPr lang="fi-FI" smtClean="0"/>
              <a:t>2.11.2022</a:t>
            </a:fld>
            <a:endParaRPr lang="fi-FI"/>
          </a:p>
        </p:txBody>
      </p:sp>
      <p:sp>
        <p:nvSpPr>
          <p:cNvPr id="5" name="Dian numeron paikkamerkki 4">
            <a:extLst>
              <a:ext uri="{FF2B5EF4-FFF2-40B4-BE49-F238E27FC236}">
                <a16:creationId xmlns:a16="http://schemas.microsoft.com/office/drawing/2014/main" id="{2E62B3AE-77A1-48C7-8983-5A026C13C643}"/>
              </a:ext>
            </a:extLst>
          </p:cNvPr>
          <p:cNvSpPr>
            <a:spLocks noGrp="1"/>
          </p:cNvSpPr>
          <p:nvPr>
            <p:ph type="sldNum" sz="quarter" idx="12"/>
          </p:nvPr>
        </p:nvSpPr>
        <p:spPr/>
        <p:txBody>
          <a:bodyPr/>
          <a:lstStyle/>
          <a:p>
            <a:pPr>
              <a:defRPr/>
            </a:pPr>
            <a:fld id="{E2DD2369-1124-459A-B6A7-85A12C487C82}" type="slidenum">
              <a:rPr lang="fi-FI" altLang="fi-FI" smtClean="0"/>
              <a:pPr>
                <a:defRPr/>
              </a:pPr>
              <a:t>2</a:t>
            </a:fld>
            <a:endParaRPr lang="fi-FI" altLang="fi-FI"/>
          </a:p>
        </p:txBody>
      </p:sp>
    </p:spTree>
    <p:extLst>
      <p:ext uri="{BB962C8B-B14F-4D97-AF65-F5344CB8AC3E}">
        <p14:creationId xmlns:p14="http://schemas.microsoft.com/office/powerpoint/2010/main" val="248990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56B2EE-BDAA-CF4B-F011-769E01E4E7E8}"/>
              </a:ext>
            </a:extLst>
          </p:cNvPr>
          <p:cNvSpPr>
            <a:spLocks noGrp="1"/>
          </p:cNvSpPr>
          <p:nvPr>
            <p:ph type="title"/>
          </p:nvPr>
        </p:nvSpPr>
        <p:spPr>
          <a:xfrm>
            <a:off x="556031" y="747186"/>
            <a:ext cx="8483466" cy="1310215"/>
          </a:xfrm>
        </p:spPr>
        <p:txBody>
          <a:bodyPr>
            <a:normAutofit/>
          </a:bodyPr>
          <a:lstStyle/>
          <a:p>
            <a:r>
              <a:rPr lang="fi-FI" sz="2800" dirty="0">
                <a:ea typeface="+mj-lt"/>
                <a:cs typeface="+mj-lt"/>
              </a:rPr>
              <a:t>LYHYET VALINNAT</a:t>
            </a:r>
            <a:r>
              <a:rPr lang="fi-FI" sz="2800" dirty="0"/>
              <a:t>(</a:t>
            </a:r>
            <a:r>
              <a:rPr lang="fi-FI" sz="2800" dirty="0">
                <a:ea typeface="+mj-lt"/>
                <a:cs typeface="+mj-lt"/>
              </a:rPr>
              <a:t>1. TUNTI /VKO 8. LUOKALLA) </a:t>
            </a:r>
            <a:r>
              <a:rPr lang="fi-FI" sz="2800" b="1" dirty="0">
                <a:ea typeface="+mj-lt"/>
                <a:cs typeface="+mj-lt"/>
              </a:rPr>
              <a:t>KAIKKI VALITSEVAT YHDEN KURSSIN !</a:t>
            </a:r>
            <a:endParaRPr lang="fi-FI" sz="2800" dirty="0">
              <a:ea typeface="+mj-lt"/>
              <a:cs typeface="+mj-lt"/>
            </a:endParaRPr>
          </a:p>
          <a:p>
            <a:r>
              <a:rPr lang="fi-FI" sz="1600" dirty="0">
                <a:solidFill>
                  <a:srgbClr val="FF0000"/>
                </a:solidFill>
              </a:rPr>
              <a:t>RYHMÄ 3.</a:t>
            </a:r>
          </a:p>
        </p:txBody>
      </p:sp>
      <p:sp>
        <p:nvSpPr>
          <p:cNvPr id="3" name="Sisällön paikkamerkki 2">
            <a:extLst>
              <a:ext uri="{FF2B5EF4-FFF2-40B4-BE49-F238E27FC236}">
                <a16:creationId xmlns:a16="http://schemas.microsoft.com/office/drawing/2014/main" id="{87C56955-0195-F17D-4533-491B886D1621}"/>
              </a:ext>
            </a:extLst>
          </p:cNvPr>
          <p:cNvSpPr>
            <a:spLocks noGrp="1"/>
          </p:cNvSpPr>
          <p:nvPr>
            <p:ph sz="half" idx="1"/>
          </p:nvPr>
        </p:nvSpPr>
        <p:spPr>
          <a:xfrm>
            <a:off x="594360" y="2194560"/>
            <a:ext cx="4099646" cy="4069080"/>
          </a:xfrm>
        </p:spPr>
        <p:txBody>
          <a:bodyPr vert="horz" lIns="91440" tIns="45720" rIns="91440" bIns="45720" rtlCol="0" anchor="t">
            <a:normAutofit/>
          </a:bodyPr>
          <a:lstStyle/>
          <a:p>
            <a:pPr marL="0" indent="0">
              <a:buNone/>
            </a:pPr>
            <a:r>
              <a:rPr lang="fi-FI" dirty="0">
                <a:ea typeface="+mn-lt"/>
                <a:cs typeface="+mn-lt"/>
              </a:rPr>
              <a:t>LRU RUOTSIN TUKIKURSSI</a:t>
            </a:r>
            <a:endParaRPr lang="fi-FI"/>
          </a:p>
          <a:p>
            <a:pPr marL="0" indent="0">
              <a:buNone/>
            </a:pPr>
            <a:r>
              <a:rPr lang="fi-FI" dirty="0">
                <a:ea typeface="+mn-lt"/>
                <a:cs typeface="+mn-lt"/>
              </a:rPr>
              <a:t>LEN ENGLANNIN  TEHOKURSSI</a:t>
            </a:r>
            <a:endParaRPr lang="en-US" dirty="0">
              <a:ea typeface="+mn-lt"/>
              <a:cs typeface="+mn-lt"/>
            </a:endParaRPr>
          </a:p>
          <a:p>
            <a:pPr marL="0" indent="0">
              <a:buNone/>
            </a:pPr>
            <a:r>
              <a:rPr lang="fi-FI" dirty="0">
                <a:ea typeface="+mn-lt"/>
                <a:cs typeface="+mn-lt"/>
              </a:rPr>
              <a:t>LKU MEDIAKUVIS</a:t>
            </a:r>
            <a:endParaRPr lang="en-US" dirty="0">
              <a:ea typeface="+mn-lt"/>
              <a:cs typeface="+mn-lt"/>
            </a:endParaRPr>
          </a:p>
          <a:p>
            <a:pPr marL="0" indent="0">
              <a:buNone/>
            </a:pPr>
            <a:r>
              <a:rPr lang="fi-FI" dirty="0">
                <a:ea typeface="+mn-lt"/>
                <a:cs typeface="+mn-lt"/>
              </a:rPr>
              <a:t>LMU BÄNDIPAJA </a:t>
            </a:r>
            <a:endParaRPr lang="en-US" dirty="0">
              <a:ea typeface="+mn-lt"/>
              <a:cs typeface="+mn-lt"/>
            </a:endParaRPr>
          </a:p>
          <a:p>
            <a:pPr marL="0" indent="0">
              <a:buNone/>
            </a:pPr>
            <a:r>
              <a:rPr lang="fi-FI" dirty="0">
                <a:ea typeface="+mn-lt"/>
                <a:cs typeface="+mn-lt"/>
              </a:rPr>
              <a:t>LTT TUKARIKURSSI</a:t>
            </a:r>
            <a:endParaRPr lang="en-US" dirty="0">
              <a:ea typeface="+mn-lt"/>
              <a:cs typeface="+mn-lt"/>
            </a:endParaRPr>
          </a:p>
          <a:p>
            <a:pPr marL="0" indent="0">
              <a:buNone/>
            </a:pPr>
            <a:r>
              <a:rPr lang="fi-FI" dirty="0">
                <a:ea typeface="+mn-lt"/>
                <a:cs typeface="+mn-lt"/>
              </a:rPr>
              <a:t>LLI LIIKUNNAN ILOA KURSSI </a:t>
            </a:r>
            <a:endParaRPr lang="en-US" dirty="0">
              <a:ea typeface="+mn-lt"/>
              <a:cs typeface="+mn-lt"/>
            </a:endParaRPr>
          </a:p>
          <a:p>
            <a:pPr marL="0" indent="0">
              <a:buNone/>
            </a:pPr>
            <a:r>
              <a:rPr lang="fi-FI" dirty="0">
                <a:ea typeface="+mn-lt"/>
                <a:cs typeface="+mn-lt"/>
              </a:rPr>
              <a:t>LLI MUSIIKKILIIKUNTAKURSSI</a:t>
            </a:r>
            <a:endParaRPr lang="en-US" dirty="0">
              <a:ea typeface="+mn-lt"/>
              <a:cs typeface="+mn-lt"/>
            </a:endParaRPr>
          </a:p>
          <a:p>
            <a:endParaRPr lang="fi-FI" dirty="0"/>
          </a:p>
        </p:txBody>
      </p:sp>
      <p:sp>
        <p:nvSpPr>
          <p:cNvPr id="4" name="Sisällön paikkamerkki 3">
            <a:extLst>
              <a:ext uri="{FF2B5EF4-FFF2-40B4-BE49-F238E27FC236}">
                <a16:creationId xmlns:a16="http://schemas.microsoft.com/office/drawing/2014/main" id="{CF39A569-6982-6C8B-71AA-AC1D0F912BEF}"/>
              </a:ext>
            </a:extLst>
          </p:cNvPr>
          <p:cNvSpPr>
            <a:spLocks noGrp="1"/>
          </p:cNvSpPr>
          <p:nvPr>
            <p:ph sz="half" idx="2"/>
          </p:nvPr>
        </p:nvSpPr>
        <p:spPr/>
        <p:txBody>
          <a:bodyPr vert="horz" lIns="91440" tIns="45720" rIns="91440" bIns="45720" rtlCol="0" anchor="t">
            <a:normAutofit/>
          </a:bodyPr>
          <a:lstStyle/>
          <a:p>
            <a:pPr marL="0" indent="0">
              <a:buNone/>
            </a:pPr>
            <a:r>
              <a:rPr lang="fi-FI" dirty="0">
                <a:ea typeface="+mn-lt"/>
                <a:cs typeface="+mn-lt"/>
              </a:rPr>
              <a:t>LKO JUHLAKURSSI</a:t>
            </a:r>
            <a:endParaRPr lang="en-US" dirty="0">
              <a:ea typeface="+mn-lt"/>
              <a:cs typeface="+mn-lt"/>
            </a:endParaRPr>
          </a:p>
          <a:p>
            <a:pPr marL="0" indent="0">
              <a:buNone/>
            </a:pPr>
            <a:r>
              <a:rPr lang="fi-FI" dirty="0">
                <a:ea typeface="+mn-lt"/>
                <a:cs typeface="+mn-lt"/>
              </a:rPr>
              <a:t>LSU LUOVA ILMAISU</a:t>
            </a:r>
            <a:endParaRPr lang="en-US" dirty="0">
              <a:ea typeface="+mn-lt"/>
              <a:cs typeface="+mn-lt"/>
            </a:endParaRPr>
          </a:p>
          <a:p>
            <a:pPr marL="0" indent="0">
              <a:buNone/>
            </a:pPr>
            <a:r>
              <a:rPr lang="fi-FI" dirty="0">
                <a:ea typeface="+mn-lt"/>
                <a:cs typeface="+mn-lt"/>
              </a:rPr>
              <a:t>LKS VAATETUS</a:t>
            </a:r>
            <a:endParaRPr lang="en-US" dirty="0">
              <a:ea typeface="+mn-lt"/>
              <a:cs typeface="+mn-lt"/>
            </a:endParaRPr>
          </a:p>
          <a:p>
            <a:pPr marL="0" indent="0">
              <a:buNone/>
            </a:pPr>
            <a:r>
              <a:rPr lang="fi-FI" dirty="0">
                <a:ea typeface="+mn-lt"/>
                <a:cs typeface="+mn-lt"/>
              </a:rPr>
              <a:t>LSUK LUKUDIPLOMI</a:t>
            </a:r>
          </a:p>
          <a:p>
            <a:pPr marL="0" indent="0">
              <a:buNone/>
            </a:pPr>
            <a:r>
              <a:rPr lang="fi-FI" dirty="0">
                <a:ea typeface="+mn-lt"/>
                <a:cs typeface="+mn-lt"/>
              </a:rPr>
              <a:t>LSTK SUOMENKIELI TUTUKSI</a:t>
            </a:r>
          </a:p>
          <a:p>
            <a:pPr marL="0" indent="0">
              <a:buNone/>
            </a:pPr>
            <a:r>
              <a:rPr lang="fi-FI" dirty="0">
                <a:ea typeface="+mn-lt"/>
                <a:cs typeface="+mn-lt"/>
              </a:rPr>
              <a:t> LBI - BIOLOGINEN TUTKIMUS</a:t>
            </a:r>
            <a:br>
              <a:rPr lang="fi-FI" dirty="0">
                <a:ea typeface="+mn-lt"/>
                <a:cs typeface="+mn-lt"/>
              </a:rPr>
            </a:br>
            <a:r>
              <a:rPr lang="fi-FI" dirty="0">
                <a:ea typeface="+mn-lt"/>
                <a:cs typeface="+mn-lt"/>
              </a:rPr>
              <a:t>                  </a:t>
            </a:r>
            <a:endParaRPr lang="fi-FI"/>
          </a:p>
        </p:txBody>
      </p:sp>
      <p:sp>
        <p:nvSpPr>
          <p:cNvPr id="5" name="Päivämäärän paikkamerkki 4">
            <a:extLst>
              <a:ext uri="{FF2B5EF4-FFF2-40B4-BE49-F238E27FC236}">
                <a16:creationId xmlns:a16="http://schemas.microsoft.com/office/drawing/2014/main" id="{BEFF6500-86BE-C001-68E0-7F163F7FE9A9}"/>
              </a:ext>
            </a:extLst>
          </p:cNvPr>
          <p:cNvSpPr>
            <a:spLocks noGrp="1"/>
          </p:cNvSpPr>
          <p:nvPr>
            <p:ph type="dt" sz="half" idx="10"/>
          </p:nvPr>
        </p:nvSpPr>
        <p:spPr/>
        <p:txBody>
          <a:bodyPr/>
          <a:lstStyle/>
          <a:p>
            <a:pPr>
              <a:defRPr/>
            </a:pPr>
            <a:fld id="{7874564F-9B6F-4DC0-BB14-9F1F673F1449}" type="datetime1">
              <a:rPr lang="fi-FI" smtClean="0"/>
              <a:t>2.11.2022</a:t>
            </a:fld>
            <a:endParaRPr lang="fi-FI"/>
          </a:p>
        </p:txBody>
      </p:sp>
      <p:sp>
        <p:nvSpPr>
          <p:cNvPr id="6" name="Dian numeron paikkamerkki 5">
            <a:extLst>
              <a:ext uri="{FF2B5EF4-FFF2-40B4-BE49-F238E27FC236}">
                <a16:creationId xmlns:a16="http://schemas.microsoft.com/office/drawing/2014/main" id="{DC7448B2-CD71-26A6-C9B4-5C123E0B4380}"/>
              </a:ext>
            </a:extLst>
          </p:cNvPr>
          <p:cNvSpPr>
            <a:spLocks noGrp="1"/>
          </p:cNvSpPr>
          <p:nvPr>
            <p:ph type="sldNum" sz="quarter" idx="12"/>
          </p:nvPr>
        </p:nvSpPr>
        <p:spPr/>
        <p:txBody>
          <a:bodyPr/>
          <a:lstStyle/>
          <a:p>
            <a:pPr>
              <a:defRPr/>
            </a:pPr>
            <a:fld id="{0A47628A-7A93-48B0-A955-E19943358141}" type="slidenum">
              <a:rPr lang="fi-FI" altLang="fi-FI" smtClean="0"/>
              <a:pPr>
                <a:defRPr/>
              </a:pPr>
              <a:t>20</a:t>
            </a:fld>
            <a:endParaRPr lang="fi-FI" altLang="fi-FI"/>
          </a:p>
        </p:txBody>
      </p:sp>
    </p:spTree>
    <p:extLst>
      <p:ext uri="{BB962C8B-B14F-4D97-AF65-F5344CB8AC3E}">
        <p14:creationId xmlns:p14="http://schemas.microsoft.com/office/powerpoint/2010/main" val="74989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84FA60-56E6-4C39-B1D1-F8DA36DE1F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4C130-74CE-48EE-A50F-2ADD6E53B1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b="12276"/>
          <a:stretch/>
        </p:blipFill>
        <p:spPr>
          <a:xfrm rot="16200000">
            <a:off x="4898231" y="2612229"/>
            <a:ext cx="6857999" cy="1633540"/>
          </a:xfrm>
          <a:prstGeom prst="rect">
            <a:avLst/>
          </a:prstGeom>
        </p:spPr>
      </p:pic>
      <p:sp>
        <p:nvSpPr>
          <p:cNvPr id="2" name="Otsikko 1"/>
          <p:cNvSpPr>
            <a:spLocks noGrp="1"/>
          </p:cNvSpPr>
          <p:nvPr>
            <p:ph type="title"/>
          </p:nvPr>
        </p:nvSpPr>
        <p:spPr>
          <a:xfrm>
            <a:off x="751114" y="4771908"/>
            <a:ext cx="7383893" cy="1293028"/>
          </a:xfrm>
        </p:spPr>
        <p:txBody>
          <a:bodyPr>
            <a:normAutofit/>
          </a:bodyPr>
          <a:lstStyle/>
          <a:p>
            <a:pPr algn="l"/>
            <a:r>
              <a:rPr lang="fi-FI" sz="3400" u="sng" err="1"/>
              <a:t>lRU</a:t>
            </a:r>
            <a:r>
              <a:rPr lang="fi-FI" sz="3400" u="sng"/>
              <a:t>		Ruotsin TUKIKURSSI</a:t>
            </a:r>
            <a:endParaRPr lang="fi-FI" sz="3400"/>
          </a:p>
        </p:txBody>
      </p:sp>
      <p:sp>
        <p:nvSpPr>
          <p:cNvPr id="5" name="Dian numeron paikkamerkki 4"/>
          <p:cNvSpPr>
            <a:spLocks noGrp="1"/>
          </p:cNvSpPr>
          <p:nvPr>
            <p:ph type="sldNum" sz="quarter" idx="12"/>
          </p:nvPr>
        </p:nvSpPr>
        <p:spPr>
          <a:xfrm>
            <a:off x="6172013" y="111125"/>
            <a:ext cx="2057400" cy="365125"/>
          </a:xfrm>
        </p:spPr>
        <p:txBody>
          <a:bodyPr>
            <a:normAutofit/>
          </a:bodyPr>
          <a:lstStyle/>
          <a:p>
            <a:pPr>
              <a:spcAft>
                <a:spcPts val="600"/>
              </a:spcAft>
              <a:defRPr/>
            </a:pPr>
            <a:fld id="{E2DD2369-1124-459A-B6A7-85A12C487C82}" type="slidenum">
              <a:rPr lang="fi-FI" altLang="fi-FI">
                <a:solidFill>
                  <a:schemeClr val="tx1"/>
                </a:solidFill>
              </a:rPr>
              <a:pPr>
                <a:spcAft>
                  <a:spcPts val="600"/>
                </a:spcAft>
                <a:defRPr/>
              </a:pPr>
              <a:t>21</a:t>
            </a:fld>
            <a:endParaRPr lang="fi-FI" altLang="fi-FI">
              <a:solidFill>
                <a:schemeClr val="tx1"/>
              </a:solidFill>
            </a:endParaRPr>
          </a:p>
        </p:txBody>
      </p:sp>
      <p:sp>
        <p:nvSpPr>
          <p:cNvPr id="3" name="Sisällön paikkamerkki 2"/>
          <p:cNvSpPr>
            <a:spLocks noGrp="1"/>
          </p:cNvSpPr>
          <p:nvPr>
            <p:ph idx="1"/>
          </p:nvPr>
        </p:nvSpPr>
        <p:spPr>
          <a:xfrm>
            <a:off x="1120835" y="515808"/>
            <a:ext cx="6916901" cy="3845311"/>
          </a:xfrm>
        </p:spPr>
        <p:txBody>
          <a:bodyPr anchor="ctr">
            <a:normAutofit/>
          </a:bodyPr>
          <a:lstStyle/>
          <a:p>
            <a:r>
              <a:rPr lang="fi-FI" sz="1700"/>
              <a:t>KERTAAMME JA SYVENNÄMME RUOTSIN KESKEISIÄ RAKENTEITA JA SANASTOA.</a:t>
            </a:r>
            <a:endParaRPr lang="fi-FI"/>
          </a:p>
          <a:p>
            <a:r>
              <a:rPr lang="fi-FI" sz="1700"/>
              <a:t>KURSSILLA TEHDÄÄN SEKÄ KIRJALLISIA ETTÄ SUULLISIA TEHTÄVIÄ.</a:t>
            </a:r>
          </a:p>
          <a:p>
            <a:r>
              <a:rPr lang="fi-FI" sz="1700"/>
              <a:t>KURSSI ARVIOIDAAN HYVÄKSYTTY/HYLÄTTY.</a:t>
            </a:r>
          </a:p>
          <a:p>
            <a:r>
              <a:rPr lang="fi-FI" sz="1700">
                <a:ea typeface="+mn-lt"/>
                <a:cs typeface="+mn-lt"/>
              </a:rPr>
              <a:t>Hyväksytyn arvosanan saa osallistumalla aktiivisesti tuntityöskentelyyn.</a:t>
            </a:r>
          </a:p>
          <a:p>
            <a:endParaRPr lang="fi-FI" sz="1700"/>
          </a:p>
        </p:txBody>
      </p:sp>
      <p:sp>
        <p:nvSpPr>
          <p:cNvPr id="4" name="Päivämäärän paikkamerkki 3"/>
          <p:cNvSpPr>
            <a:spLocks noGrp="1"/>
          </p:cNvSpPr>
          <p:nvPr>
            <p:ph type="dt" sz="half" idx="10"/>
          </p:nvPr>
        </p:nvSpPr>
        <p:spPr>
          <a:xfrm>
            <a:off x="5565226" y="6356350"/>
            <a:ext cx="2010937" cy="365125"/>
          </a:xfrm>
        </p:spPr>
        <p:txBody>
          <a:bodyPr>
            <a:normAutofit/>
          </a:bodyPr>
          <a:lstStyle/>
          <a:p>
            <a:pPr>
              <a:spcAft>
                <a:spcPts val="600"/>
              </a:spcAft>
              <a:defRPr/>
            </a:pPr>
            <a:fld id="{01FB0490-88BC-4D88-9447-A3C84DDBCC5B}" type="datetime1">
              <a:rPr lang="fi-FI">
                <a:solidFill>
                  <a:schemeClr val="tx1"/>
                </a:solidFill>
              </a:rPr>
              <a:pPr>
                <a:spcAft>
                  <a:spcPts val="600"/>
                </a:spcAft>
                <a:defRPr/>
              </a:pPr>
              <a:t>2.11.2022</a:t>
            </a:fld>
            <a:endParaRPr lang="fi-FI">
              <a:solidFill>
                <a:schemeClr val="tx1"/>
              </a:solidFill>
            </a:endParaRPr>
          </a:p>
        </p:txBody>
      </p:sp>
    </p:spTree>
    <p:extLst>
      <p:ext uri="{BB962C8B-B14F-4D97-AF65-F5344CB8AC3E}">
        <p14:creationId xmlns:p14="http://schemas.microsoft.com/office/powerpoint/2010/main" val="178082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ounded Rectangle 14">
            <a:extLst>
              <a:ext uri="{FF2B5EF4-FFF2-40B4-BE49-F238E27FC236}">
                <a16:creationId xmlns:a16="http://schemas.microsoft.com/office/drawing/2014/main" id="{637BD688-14A6-4B96-B8A2-3CD81C054F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2" name="Rectangle 11">
            <a:extLst>
              <a:ext uri="{FF2B5EF4-FFF2-40B4-BE49-F238E27FC236}">
                <a16:creationId xmlns:a16="http://schemas.microsoft.com/office/drawing/2014/main" id="{B7B2544F-CA5E-40F6-9525-716A90C8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7A771FBF-1693-4446-977C-DBF8387D197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3481651" cy="2755232"/>
          </a:xfrm>
          <a:prstGeom prst="rect">
            <a:avLst/>
          </a:prstGeom>
        </p:spPr>
      </p:pic>
      <p:sp>
        <p:nvSpPr>
          <p:cNvPr id="2" name="Otsikko 1"/>
          <p:cNvSpPr>
            <a:spLocks noGrp="1"/>
          </p:cNvSpPr>
          <p:nvPr>
            <p:ph type="title"/>
          </p:nvPr>
        </p:nvSpPr>
        <p:spPr>
          <a:xfrm>
            <a:off x="499441" y="987287"/>
            <a:ext cx="2661202" cy="4697896"/>
          </a:xfrm>
        </p:spPr>
        <p:txBody>
          <a:bodyPr>
            <a:normAutofit/>
          </a:bodyPr>
          <a:lstStyle/>
          <a:p>
            <a:r>
              <a:rPr lang="fi-FI" sz="1900" u="sng" err="1"/>
              <a:t>len</a:t>
            </a:r>
            <a:r>
              <a:rPr lang="fi-FI" sz="1900" u="sng"/>
              <a:t>	Englannin syventävä kurssi</a:t>
            </a:r>
            <a:r>
              <a:rPr lang="fi-FI" sz="1900"/>
              <a:t/>
            </a:r>
            <a:br>
              <a:rPr lang="fi-FI" sz="1900"/>
            </a:br>
            <a:endParaRPr lang="fi-FI" sz="1900"/>
          </a:p>
        </p:txBody>
      </p:sp>
      <p:sp>
        <p:nvSpPr>
          <p:cNvPr id="5" name="Dian numeron paikkamerkki 4"/>
          <p:cNvSpPr>
            <a:spLocks noGrp="1"/>
          </p:cNvSpPr>
          <p:nvPr>
            <p:ph type="sldNum" sz="quarter" idx="12"/>
          </p:nvPr>
        </p:nvSpPr>
        <p:spPr>
          <a:xfrm>
            <a:off x="6597096" y="159049"/>
            <a:ext cx="2064303" cy="365125"/>
          </a:xfrm>
        </p:spPr>
        <p:txBody>
          <a:bodyPr>
            <a:normAutofit/>
          </a:bodyPr>
          <a:lstStyle/>
          <a:p>
            <a:pPr>
              <a:spcAft>
                <a:spcPts val="600"/>
              </a:spcAft>
              <a:defRPr/>
            </a:pPr>
            <a:fld id="{E2DD2369-1124-459A-B6A7-85A12C487C82}" type="slidenum">
              <a:rPr lang="fi-FI" altLang="fi-FI">
                <a:solidFill>
                  <a:schemeClr val="tx1"/>
                </a:solidFill>
              </a:rPr>
              <a:pPr>
                <a:spcAft>
                  <a:spcPts val="600"/>
                </a:spcAft>
                <a:defRPr/>
              </a:pPr>
              <a:t>22</a:t>
            </a:fld>
            <a:endParaRPr lang="fi-FI" altLang="fi-FI">
              <a:solidFill>
                <a:schemeClr val="tx1"/>
              </a:solidFill>
            </a:endParaRPr>
          </a:p>
        </p:txBody>
      </p:sp>
      <p:sp>
        <p:nvSpPr>
          <p:cNvPr id="3" name="Sisällön paikkamerkki 2"/>
          <p:cNvSpPr>
            <a:spLocks noGrp="1"/>
          </p:cNvSpPr>
          <p:nvPr>
            <p:ph idx="1"/>
          </p:nvPr>
        </p:nvSpPr>
        <p:spPr>
          <a:xfrm>
            <a:off x="3793368" y="987287"/>
            <a:ext cx="4316962" cy="4697895"/>
          </a:xfrm>
        </p:spPr>
        <p:txBody>
          <a:bodyPr anchor="ctr">
            <a:normAutofit/>
          </a:bodyPr>
          <a:lstStyle/>
          <a:p>
            <a:r>
              <a:rPr lang="fi-FI" sz="1600"/>
              <a:t>Kurssilla lisätään tietämystä englanninkielisestä maailmasta ja kulttuurista. </a:t>
            </a:r>
            <a:endParaRPr lang="fi-FI"/>
          </a:p>
          <a:p>
            <a:r>
              <a:rPr lang="fi-FI" sz="1600"/>
              <a:t>Kurssilla kehitetään kielen eri osa-alueita: kirjoittamista, luetun ymmärtämistä, kuullun ymmärtämistä sekä suullisia taitoja. Pääpaino on suullisissa taidoissa.</a:t>
            </a:r>
            <a:endParaRPr lang="fi-FI"/>
          </a:p>
          <a:p>
            <a:r>
              <a:rPr lang="fi-FI" sz="1600"/>
              <a:t> Kurssi ei ole kielen tukikurssi. </a:t>
            </a:r>
            <a:endParaRPr lang="fi-FI"/>
          </a:p>
          <a:p>
            <a:r>
              <a:rPr lang="fi-FI" sz="1600"/>
              <a:t>Videot, internet ja erilaiset ilmiöt ovat luonteva osa kurssia. Oppilaiden toiveet kurssin sisällöstä otetaan huomioon. </a:t>
            </a:r>
            <a:endParaRPr lang="fi-FI"/>
          </a:p>
          <a:p>
            <a:r>
              <a:rPr lang="fi-FI" sz="1600"/>
              <a:t>Kurssi arvioidaan hyväksytty/hylätty. </a:t>
            </a:r>
            <a:endParaRPr lang="fi-FI" sz="1600">
              <a:ea typeface="+mn-lt"/>
              <a:cs typeface="+mn-lt"/>
            </a:endParaRPr>
          </a:p>
          <a:p>
            <a:r>
              <a:rPr lang="fi-FI" sz="1600">
                <a:ea typeface="+mn-lt"/>
                <a:cs typeface="+mn-lt"/>
              </a:rPr>
              <a:t>Hyväksytyn arvosanan saa osallistumalla aktiivisesti tuntityöskentelyyn.</a:t>
            </a:r>
            <a:endParaRPr lang="fi-FI"/>
          </a:p>
          <a:p>
            <a:endParaRPr lang="fi-FI" sz="1600"/>
          </a:p>
        </p:txBody>
      </p:sp>
      <p:sp>
        <p:nvSpPr>
          <p:cNvPr id="4" name="Päivämäärän paikkamerkki 3"/>
          <p:cNvSpPr>
            <a:spLocks noGrp="1"/>
          </p:cNvSpPr>
          <p:nvPr>
            <p:ph type="dt" sz="half" idx="10"/>
          </p:nvPr>
        </p:nvSpPr>
        <p:spPr>
          <a:xfrm>
            <a:off x="6954012" y="6356350"/>
            <a:ext cx="1707387" cy="365125"/>
          </a:xfrm>
        </p:spPr>
        <p:txBody>
          <a:bodyPr>
            <a:normAutofit/>
          </a:bodyPr>
          <a:lstStyle/>
          <a:p>
            <a:pPr>
              <a:spcAft>
                <a:spcPts val="600"/>
              </a:spcAft>
              <a:defRPr/>
            </a:pPr>
            <a:fld id="{01FB0490-88BC-4D88-9447-A3C84DDBCC5B}" type="datetime1">
              <a:rPr lang="fi-FI">
                <a:solidFill>
                  <a:schemeClr val="tx1"/>
                </a:solidFill>
              </a:rPr>
              <a:pPr>
                <a:spcAft>
                  <a:spcPts val="600"/>
                </a:spcAft>
                <a:defRPr/>
              </a:pPr>
              <a:t>2.11.2022</a:t>
            </a:fld>
            <a:endParaRPr lang="fi-FI">
              <a:solidFill>
                <a:schemeClr val="tx1"/>
              </a:solidFill>
            </a:endParaRPr>
          </a:p>
        </p:txBody>
      </p:sp>
    </p:spTree>
    <p:extLst>
      <p:ext uri="{BB962C8B-B14F-4D97-AF65-F5344CB8AC3E}">
        <p14:creationId xmlns:p14="http://schemas.microsoft.com/office/powerpoint/2010/main" val="173758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473A22-A4B8-4BB1-9794-94F2E2F7372F}"/>
              </a:ext>
            </a:extLst>
          </p:cNvPr>
          <p:cNvSpPr>
            <a:spLocks noGrp="1"/>
          </p:cNvSpPr>
          <p:nvPr>
            <p:ph type="ctrTitle"/>
          </p:nvPr>
        </p:nvSpPr>
        <p:spPr>
          <a:xfrm>
            <a:off x="850545" y="360288"/>
            <a:ext cx="7315200" cy="1825096"/>
          </a:xfrm>
        </p:spPr>
        <p:txBody>
          <a:bodyPr/>
          <a:lstStyle/>
          <a:p>
            <a:r>
              <a:rPr lang="fi-FI"/>
              <a:t>LKU  </a:t>
            </a:r>
            <a:r>
              <a:rPr lang="fi-FI" err="1"/>
              <a:t>Mediakuvis</a:t>
            </a:r>
          </a:p>
        </p:txBody>
      </p:sp>
      <p:sp>
        <p:nvSpPr>
          <p:cNvPr id="3" name="Alaotsikko 2">
            <a:extLst>
              <a:ext uri="{FF2B5EF4-FFF2-40B4-BE49-F238E27FC236}">
                <a16:creationId xmlns:a16="http://schemas.microsoft.com/office/drawing/2014/main" id="{718EACAF-1E00-4EB0-8D9D-DF5B23AEEAB1}"/>
              </a:ext>
            </a:extLst>
          </p:cNvPr>
          <p:cNvSpPr>
            <a:spLocks noGrp="1"/>
          </p:cNvSpPr>
          <p:nvPr>
            <p:ph type="subTitle" idx="1"/>
          </p:nvPr>
        </p:nvSpPr>
        <p:spPr>
          <a:xfrm>
            <a:off x="684523" y="2610525"/>
            <a:ext cx="7327970" cy="2256626"/>
          </a:xfrm>
        </p:spPr>
        <p:txBody>
          <a:bodyPr vert="horz" lIns="91440" tIns="45720" rIns="91440" bIns="45720" rtlCol="0" anchor="t">
            <a:normAutofit fontScale="85000" lnSpcReduction="10000"/>
          </a:bodyPr>
          <a:lstStyle/>
          <a:p>
            <a:r>
              <a:rPr lang="fi-FI"/>
              <a:t>Kurssilla tutustutaan median kuviin ja pohditaan niitä kriittisesti. Valokuvaamme, teemme lyhytelokuvia ja kuvankäsittelyä sekä muita mediaan ja taiteeseen liittyviä tehtäviä</a:t>
            </a:r>
          </a:p>
          <a:p>
            <a:r>
              <a:rPr lang="fi-FI"/>
              <a:t>Tavoitteina on oppia pohtimaan median kuvia kielellisesti ja kuvallisesti sekä tutustumaan median kuvantekotapoihin.</a:t>
            </a:r>
          </a:p>
          <a:p>
            <a:r>
              <a:rPr lang="fi-FI"/>
              <a:t>Arviointi perustuu jatkuvaan näyttöön oppitunneilla ja tehtävissä. Oppilas arvioi omaa työskentelyään ja teoksiaan. Harjoittelemme myös vertaisarviointia. Numeroarviointi.</a:t>
            </a:r>
          </a:p>
        </p:txBody>
      </p:sp>
      <p:sp>
        <p:nvSpPr>
          <p:cNvPr id="4" name="Päivämäärän paikkamerkki 3">
            <a:extLst>
              <a:ext uri="{FF2B5EF4-FFF2-40B4-BE49-F238E27FC236}">
                <a16:creationId xmlns:a16="http://schemas.microsoft.com/office/drawing/2014/main" id="{111710D7-E651-437F-97FE-B1F93BAF91F2}"/>
              </a:ext>
            </a:extLst>
          </p:cNvPr>
          <p:cNvSpPr>
            <a:spLocks noGrp="1"/>
          </p:cNvSpPr>
          <p:nvPr>
            <p:ph type="dt" sz="half" idx="10"/>
          </p:nvPr>
        </p:nvSpPr>
        <p:spPr/>
        <p:txBody>
          <a:bodyPr/>
          <a:lstStyle/>
          <a:p>
            <a:pPr>
              <a:defRPr/>
            </a:pPr>
            <a:fld id="{1C6770EE-ABB1-4A79-B9C7-9F04B5C6A7F4}" type="datetime1">
              <a:rPr lang="fi-FI" smtClean="0"/>
              <a:t>2.11.2022</a:t>
            </a:fld>
            <a:endParaRPr lang="fi-FI"/>
          </a:p>
        </p:txBody>
      </p:sp>
      <p:sp>
        <p:nvSpPr>
          <p:cNvPr id="5" name="Dian numeron paikkamerkki 4">
            <a:extLst>
              <a:ext uri="{FF2B5EF4-FFF2-40B4-BE49-F238E27FC236}">
                <a16:creationId xmlns:a16="http://schemas.microsoft.com/office/drawing/2014/main" id="{5C9549F8-D300-4166-A4F9-7D8B594627A5}"/>
              </a:ext>
            </a:extLst>
          </p:cNvPr>
          <p:cNvSpPr>
            <a:spLocks noGrp="1"/>
          </p:cNvSpPr>
          <p:nvPr>
            <p:ph type="sldNum" sz="quarter" idx="12"/>
          </p:nvPr>
        </p:nvSpPr>
        <p:spPr/>
        <p:txBody>
          <a:bodyPr/>
          <a:lstStyle/>
          <a:p>
            <a:pPr>
              <a:defRPr/>
            </a:pPr>
            <a:fld id="{D99374D4-CCF0-4E0B-9E7C-E1CB922ED3FA}" type="slidenum">
              <a:rPr lang="fi-FI" altLang="fi-FI" smtClean="0"/>
              <a:pPr>
                <a:defRPr/>
              </a:pPr>
              <a:t>23</a:t>
            </a:fld>
            <a:endParaRPr lang="fi-FI" altLang="fi-FI"/>
          </a:p>
        </p:txBody>
      </p:sp>
    </p:spTree>
    <p:extLst>
      <p:ext uri="{BB962C8B-B14F-4D97-AF65-F5344CB8AC3E}">
        <p14:creationId xmlns:p14="http://schemas.microsoft.com/office/powerpoint/2010/main" val="239475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7">
            <a:extLst>
              <a:ext uri="{FF2B5EF4-FFF2-40B4-BE49-F238E27FC236}">
                <a16:creationId xmlns:a16="http://schemas.microsoft.com/office/drawing/2014/main" id="{5B015324-98EE-4370-8001-85C1278A1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9">
            <a:extLst>
              <a:ext uri="{FF2B5EF4-FFF2-40B4-BE49-F238E27FC236}">
                <a16:creationId xmlns:a16="http://schemas.microsoft.com/office/drawing/2014/main" id="{14E49BFF-40A2-4616-8638-9CBE4EC1F6A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Otsikko 1"/>
          <p:cNvSpPr>
            <a:spLocks noGrp="1"/>
          </p:cNvSpPr>
          <p:nvPr>
            <p:ph type="title"/>
          </p:nvPr>
        </p:nvSpPr>
        <p:spPr>
          <a:xfrm>
            <a:off x="514349" y="764373"/>
            <a:ext cx="2983229" cy="1600200"/>
          </a:xfrm>
        </p:spPr>
        <p:txBody>
          <a:bodyPr anchor="b">
            <a:normAutofit/>
          </a:bodyPr>
          <a:lstStyle/>
          <a:p>
            <a:pPr algn="l"/>
            <a:r>
              <a:rPr lang="fi-FI" sz="2800"/>
              <a:t>lMU BÄNDIPAJA</a:t>
            </a:r>
          </a:p>
        </p:txBody>
      </p:sp>
      <p:sp>
        <p:nvSpPr>
          <p:cNvPr id="5" name="Dian numeron paikkamerkki 4"/>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24</a:t>
            </a:fld>
            <a:endParaRPr lang="fi-FI" altLang="fi-FI"/>
          </a:p>
        </p:txBody>
      </p:sp>
      <p:sp>
        <p:nvSpPr>
          <p:cNvPr id="3" name="Sisällön paikkamerkki 2"/>
          <p:cNvSpPr>
            <a:spLocks noGrp="1"/>
          </p:cNvSpPr>
          <p:nvPr>
            <p:ph idx="1"/>
          </p:nvPr>
        </p:nvSpPr>
        <p:spPr>
          <a:xfrm>
            <a:off x="514350" y="2376296"/>
            <a:ext cx="2983229" cy="4158912"/>
          </a:xfrm>
        </p:spPr>
        <p:txBody>
          <a:bodyPr vert="horz" lIns="91440" tIns="45720" rIns="91440" bIns="45720" rtlCol="0" anchor="t">
            <a:normAutofit fontScale="92500" lnSpcReduction="20000"/>
          </a:bodyPr>
          <a:lstStyle/>
          <a:p>
            <a:pPr marL="0" indent="0">
              <a:buNone/>
              <a:defRPr/>
            </a:pPr>
            <a:r>
              <a:rPr lang="fi-FI" sz="1400"/>
              <a:t>Tavoitteet</a:t>
            </a:r>
            <a:endParaRPr lang="fi-FI"/>
          </a:p>
          <a:p>
            <a:pPr>
              <a:defRPr/>
            </a:pPr>
            <a:r>
              <a:rPr lang="fi-FI" sz="1400"/>
              <a:t>Kehittää omia musiikillisia taitoja omien lähtökohtien pohjalta sekä oivaltaa musiikin rakenteita ja elementtejä soittamisen ja laulamisen kautta. Näin tavoitteena on kokea onnistumisen elämyksiä.</a:t>
            </a:r>
          </a:p>
          <a:p>
            <a:pPr marL="0" indent="0">
              <a:buNone/>
              <a:defRPr/>
            </a:pPr>
            <a:r>
              <a:rPr lang="fi-FI" sz="1400"/>
              <a:t>Sisältö</a:t>
            </a:r>
          </a:p>
          <a:p>
            <a:pPr>
              <a:defRPr/>
            </a:pPr>
            <a:r>
              <a:rPr lang="fi-FI" sz="1400"/>
              <a:t>Keskitytään musiikin tuottamiseen: soitetaan, lauletaan ja kuunnellaan. Pyritään valmistamaan ohjelmaa koulun yhteisiin tilaisuuksiin.</a:t>
            </a:r>
          </a:p>
          <a:p>
            <a:pPr marL="0" indent="0">
              <a:buNone/>
              <a:defRPr/>
            </a:pPr>
            <a:r>
              <a:rPr lang="fi-FI" sz="1400"/>
              <a:t>Työtavat</a:t>
            </a:r>
          </a:p>
          <a:p>
            <a:pPr>
              <a:defRPr/>
            </a:pPr>
            <a:r>
              <a:rPr lang="fi-FI" sz="1400"/>
              <a:t>Opitaan tekemällä ja työskennellään yksin ja yhdessä toisten kanssa.</a:t>
            </a:r>
          </a:p>
          <a:p>
            <a:pPr marL="0" indent="0">
              <a:buNone/>
              <a:defRPr/>
            </a:pPr>
            <a:r>
              <a:rPr lang="fi-FI" sz="1400"/>
              <a:t>Arviointi</a:t>
            </a:r>
          </a:p>
          <a:p>
            <a:pPr>
              <a:defRPr/>
            </a:pPr>
            <a:r>
              <a:rPr lang="fi-FI" sz="1400"/>
              <a:t>Hyväksytty/hylätty</a:t>
            </a:r>
          </a:p>
          <a:p>
            <a:pPr marL="0" indent="0">
              <a:buNone/>
              <a:defRPr/>
            </a:pPr>
            <a:endParaRPr lang="fi-FI" sz="1400"/>
          </a:p>
          <a:p>
            <a:pPr marL="0" indent="0">
              <a:buNone/>
              <a:defRPr/>
            </a:pPr>
            <a:endParaRPr lang="fi-FI" sz="1400"/>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524" y="2104245"/>
            <a:ext cx="4900126" cy="2756320"/>
          </a:xfrm>
          <a:prstGeom prst="rect">
            <a:avLst/>
          </a:prstGeom>
          <a:scene3d>
            <a:camera prst="perspectiveRelaxed">
              <a:rot lat="19800000" lon="1200000" rev="20820000"/>
            </a:camera>
            <a:lightRig rig="threePt" dir="t"/>
          </a:scene3d>
          <a:sp3d contourW="6350" prstMaterial="matte">
            <a:bevelT w="101600" h="101600"/>
            <a:contourClr>
              <a:srgbClr val="969696"/>
            </a:contourClr>
          </a:sp3d>
        </p:spPr>
      </p:pic>
      <p:sp>
        <p:nvSpPr>
          <p:cNvPr id="4" name="Päivämäärän paikkamerkki 3"/>
          <p:cNvSpPr>
            <a:spLocks noGrp="1"/>
          </p:cNvSpPr>
          <p:nvPr>
            <p:ph type="dt" sz="half" idx="10"/>
          </p:nvPr>
        </p:nvSpPr>
        <p:spPr>
          <a:xfrm>
            <a:off x="6446520" y="6356350"/>
            <a:ext cx="2183130" cy="365125"/>
          </a:xfrm>
        </p:spPr>
        <p:txBody>
          <a:bodyPr>
            <a:normAutofit/>
          </a:bodyPr>
          <a:lstStyle/>
          <a:p>
            <a:pPr>
              <a:spcAft>
                <a:spcPts val="600"/>
              </a:spcAft>
              <a:defRPr/>
            </a:pPr>
            <a:fld id="{01FB0490-88BC-4D88-9447-A3C84DDBCC5B}" type="datetime1">
              <a:rPr lang="fi-FI" smtClean="0"/>
              <a:pPr>
                <a:spcAft>
                  <a:spcPts val="600"/>
                </a:spcAft>
                <a:defRPr/>
              </a:pPr>
              <a:t>2.11.2022</a:t>
            </a:fld>
            <a:endParaRPr lang="fi-FI"/>
          </a:p>
        </p:txBody>
      </p:sp>
    </p:spTree>
    <p:extLst>
      <p:ext uri="{BB962C8B-B14F-4D97-AF65-F5344CB8AC3E}">
        <p14:creationId xmlns:p14="http://schemas.microsoft.com/office/powerpoint/2010/main" val="359411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53922" y="58817"/>
            <a:ext cx="6377940" cy="1293028"/>
          </a:xfrm>
        </p:spPr>
        <p:txBody>
          <a:bodyPr/>
          <a:lstStyle/>
          <a:p>
            <a:r>
              <a:rPr lang="fi-FI" err="1"/>
              <a:t>lTT</a:t>
            </a:r>
            <a:r>
              <a:rPr lang="fi-FI"/>
              <a:t>		TUKARIKURSSI</a:t>
            </a:r>
          </a:p>
        </p:txBody>
      </p:sp>
      <p:graphicFrame>
        <p:nvGraphicFramePr>
          <p:cNvPr id="1028" name="Sisällön paikkamerkki 2">
            <a:extLst>
              <a:ext uri="{FF2B5EF4-FFF2-40B4-BE49-F238E27FC236}">
                <a16:creationId xmlns:a16="http://schemas.microsoft.com/office/drawing/2014/main" id="{7854C7CF-EE9C-4239-8B22-CEE401C1C145}"/>
              </a:ext>
            </a:extLst>
          </p:cNvPr>
          <p:cNvGraphicFramePr>
            <a:graphicFrameLocks noGrp="1"/>
          </p:cNvGraphicFramePr>
          <p:nvPr>
            <p:ph idx="1"/>
            <p:extLst>
              <p:ext uri="{D42A27DB-BD31-4B8C-83A1-F6EECF244321}">
                <p14:modId xmlns:p14="http://schemas.microsoft.com/office/powerpoint/2010/main" val="2030670215"/>
              </p:ext>
            </p:extLst>
          </p:nvPr>
        </p:nvGraphicFramePr>
        <p:xfrm>
          <a:off x="-492194" y="1418450"/>
          <a:ext cx="10128389" cy="5169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äivämäärän paikkamerkki 3"/>
          <p:cNvSpPr>
            <a:spLocks noGrp="1"/>
          </p:cNvSpPr>
          <p:nvPr>
            <p:ph type="dt" sz="half" idx="10"/>
          </p:nvPr>
        </p:nvSpPr>
        <p:spPr/>
        <p:txBody>
          <a:bodyPr/>
          <a:lstStyle/>
          <a:p>
            <a:pPr>
              <a:defRPr/>
            </a:pPr>
            <a:fld id="{1FB8FCCF-0EF3-483F-8E58-246AC817B3D8}" type="datetime1">
              <a:rPr lang="fi-FI" smtClean="0"/>
              <a:t>2.11.2022</a:t>
            </a:fld>
            <a:endParaRPr lang="fi-FI"/>
          </a:p>
        </p:txBody>
      </p:sp>
      <p:sp>
        <p:nvSpPr>
          <p:cNvPr id="5" name="Dian numeron paikkamerkki 4"/>
          <p:cNvSpPr>
            <a:spLocks noGrp="1"/>
          </p:cNvSpPr>
          <p:nvPr>
            <p:ph type="sldNum" sz="quarter" idx="12"/>
          </p:nvPr>
        </p:nvSpPr>
        <p:spPr>
          <a:xfrm>
            <a:off x="8534400" y="5734050"/>
            <a:ext cx="609600" cy="520700"/>
          </a:xfrm>
        </p:spPr>
        <p:txBody>
          <a:bodyPr/>
          <a:lstStyle/>
          <a:p>
            <a:pPr>
              <a:defRPr/>
            </a:pPr>
            <a:fld id="{E2DD2369-1124-459A-B6A7-85A12C487C82}" type="slidenum">
              <a:rPr lang="fi-FI" altLang="fi-FI" smtClean="0"/>
              <a:pPr>
                <a:defRPr/>
              </a:pPr>
              <a:t>25</a:t>
            </a:fld>
            <a:endParaRPr lang="fi-FI" altLang="fi-FI"/>
          </a:p>
        </p:txBody>
      </p:sp>
    </p:spTree>
    <p:extLst>
      <p:ext uri="{BB962C8B-B14F-4D97-AF65-F5344CB8AC3E}">
        <p14:creationId xmlns:p14="http://schemas.microsoft.com/office/powerpoint/2010/main" val="3092749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505200" y="764373"/>
            <a:ext cx="5124450" cy="1293028"/>
          </a:xfrm>
        </p:spPr>
        <p:txBody>
          <a:bodyPr vert="horz" lIns="91440" tIns="45720" rIns="91440" bIns="45720" rtlCol="0" anchor="ctr">
            <a:normAutofit/>
          </a:bodyPr>
          <a:lstStyle/>
          <a:p>
            <a:r>
              <a:rPr lang="en-US" err="1"/>
              <a:t>lli</a:t>
            </a:r>
            <a:r>
              <a:rPr lang="en-US"/>
              <a:t> </a:t>
            </a:r>
            <a:r>
              <a:rPr lang="en-US" err="1"/>
              <a:t>liikunnan</a:t>
            </a:r>
            <a:r>
              <a:rPr lang="en-US"/>
              <a:t> </a:t>
            </a:r>
            <a:r>
              <a:rPr lang="en-US" err="1"/>
              <a:t>iloa</a:t>
            </a:r>
            <a:r>
              <a:rPr lang="en-US"/>
              <a:t> </a:t>
            </a:r>
            <a:br>
              <a:rPr lang="en-US"/>
            </a:br>
            <a:r>
              <a:rPr lang="en-US" err="1"/>
              <a:t>kurssi</a:t>
            </a:r>
          </a:p>
        </p:txBody>
      </p:sp>
      <p:pic>
        <p:nvPicPr>
          <p:cNvPr id="13" name="Kuva 13" descr="Kuva, joka sisältää kohteen ulko, ryhmä, kävely, henkilöt&#10;&#10;Kuvaus luotu automaattisesti">
            <a:extLst>
              <a:ext uri="{FF2B5EF4-FFF2-40B4-BE49-F238E27FC236}">
                <a16:creationId xmlns:a16="http://schemas.microsoft.com/office/drawing/2014/main" id="{00742932-2843-4973-9BE0-37C2095DF340}"/>
              </a:ext>
            </a:extLst>
          </p:cNvPr>
          <p:cNvPicPr>
            <a:picLocks noGrp="1" noChangeAspect="1"/>
          </p:cNvPicPr>
          <p:nvPr>
            <p:ph idx="1"/>
          </p:nvPr>
        </p:nvPicPr>
        <p:blipFill>
          <a:blip r:embed="rId2"/>
          <a:stretch>
            <a:fillRect/>
          </a:stretch>
        </p:blipFill>
        <p:spPr>
          <a:xfrm>
            <a:off x="473028" y="2458577"/>
            <a:ext cx="2733722" cy="2047652"/>
          </a:xfrm>
          <a:prstGeom prst="rect">
            <a:avLst/>
          </a:prstGeom>
        </p:spPr>
      </p:pic>
      <p:sp>
        <p:nvSpPr>
          <p:cNvPr id="5" name="Dian numeron paikkamerkki 4"/>
          <p:cNvSpPr>
            <a:spLocks noGrp="1"/>
          </p:cNvSpPr>
          <p:nvPr>
            <p:ph type="sldNum" sz="quarter" idx="12"/>
          </p:nvPr>
        </p:nvSpPr>
        <p:spPr>
          <a:xfrm>
            <a:off x="6572250" y="381000"/>
            <a:ext cx="2057400" cy="365125"/>
          </a:xfrm>
        </p:spPr>
        <p:txBody>
          <a:bodyPr vert="horz" lIns="91440" tIns="45720" rIns="91440" bIns="45720" rtlCol="0" anchor="ctr">
            <a:normAutofit/>
          </a:bodyPr>
          <a:lstStyle/>
          <a:p>
            <a:pPr>
              <a:spcAft>
                <a:spcPts val="600"/>
              </a:spcAft>
              <a:defRPr/>
            </a:pPr>
            <a:fld id="{E2DD2369-1124-459A-B6A7-85A12C487C82}" type="slidenum">
              <a:rPr lang="en-US" altLang="fi-FI" smtClean="0"/>
              <a:pPr>
                <a:spcAft>
                  <a:spcPts val="600"/>
                </a:spcAft>
                <a:defRPr/>
              </a:pPr>
              <a:t>26</a:t>
            </a:fld>
            <a:endParaRPr lang="en-US" altLang="fi-FI"/>
          </a:p>
        </p:txBody>
      </p:sp>
      <p:sp>
        <p:nvSpPr>
          <p:cNvPr id="6" name="Suorakulmio 5"/>
          <p:cNvSpPr/>
          <p:nvPr/>
        </p:nvSpPr>
        <p:spPr>
          <a:xfrm>
            <a:off x="3505200" y="2194560"/>
            <a:ext cx="5124450" cy="4024125"/>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2400" dirty="0"/>
          </a:p>
          <a:p>
            <a:pPr indent="-228600" defTabSz="914400">
              <a:lnSpc>
                <a:spcPct val="90000"/>
              </a:lnSpc>
              <a:spcAft>
                <a:spcPts val="600"/>
              </a:spcAft>
              <a:buFont typeface="Arial" panose="020B0604020202020204" pitchFamily="34" charset="0"/>
              <a:buChar char="•"/>
            </a:pPr>
            <a:r>
              <a:rPr lang="en-US" sz="2400" dirty="0">
                <a:ea typeface="+mn-lt"/>
                <a:cs typeface="+mn-lt"/>
              </a:rPr>
              <a:t>Iloa ja </a:t>
            </a:r>
            <a:r>
              <a:rPr lang="en-US" sz="2400" dirty="0" err="1">
                <a:ea typeface="+mn-lt"/>
                <a:cs typeface="+mn-lt"/>
              </a:rPr>
              <a:t>energiaa</a:t>
            </a:r>
            <a:r>
              <a:rPr lang="en-US" sz="2400" dirty="0">
                <a:ea typeface="+mn-lt"/>
                <a:cs typeface="+mn-lt"/>
              </a:rPr>
              <a:t> </a:t>
            </a:r>
            <a:r>
              <a:rPr lang="en-US" sz="2400" dirty="0" err="1">
                <a:ea typeface="+mn-lt"/>
                <a:cs typeface="+mn-lt"/>
              </a:rPr>
              <a:t>liikunnasta</a:t>
            </a:r>
            <a:r>
              <a:rPr lang="en-US" sz="2400" dirty="0">
                <a:ea typeface="+mn-lt"/>
                <a:cs typeface="+mn-lt"/>
              </a:rPr>
              <a:t>!</a:t>
            </a:r>
          </a:p>
          <a:p>
            <a:pPr indent="-228600" defTabSz="914400">
              <a:lnSpc>
                <a:spcPct val="90000"/>
              </a:lnSpc>
              <a:spcAft>
                <a:spcPts val="600"/>
              </a:spcAft>
              <a:buFont typeface="Arial" panose="020B0604020202020204" pitchFamily="34" charset="0"/>
              <a:buChar char="•"/>
            </a:pPr>
            <a:r>
              <a:rPr lang="fi-FI" sz="2400" dirty="0">
                <a:ea typeface="+mn-lt"/>
                <a:cs typeface="+mn-lt"/>
              </a:rPr>
              <a:t>Kurssi koostuu monipuolisesti erilaisista liikuntamuodoista, jotka suunnitellaan yhdessä ryhmän kanssa.</a:t>
            </a:r>
            <a:endParaRPr lang="fi-FI" sz="2400"/>
          </a:p>
          <a:p>
            <a:pPr indent="-228600" defTabSz="914400">
              <a:lnSpc>
                <a:spcPct val="90000"/>
              </a:lnSpc>
              <a:spcAft>
                <a:spcPts val="600"/>
              </a:spcAft>
              <a:buFont typeface="Arial" panose="020B0604020202020204" pitchFamily="34" charset="0"/>
              <a:buChar char="•"/>
            </a:pPr>
            <a:r>
              <a:rPr lang="en-US" sz="2400" err="1"/>
              <a:t>Tavoitteena</a:t>
            </a:r>
            <a:r>
              <a:rPr lang="en-US" sz="2400" dirty="0"/>
              <a:t> </a:t>
            </a:r>
            <a:r>
              <a:rPr lang="en-US" sz="2400" err="1"/>
              <a:t>fyysisen</a:t>
            </a:r>
            <a:r>
              <a:rPr lang="en-US" sz="2400" dirty="0"/>
              <a:t> </a:t>
            </a:r>
            <a:r>
              <a:rPr lang="en-US" sz="2400" err="1"/>
              <a:t>aktiivisuuden</a:t>
            </a:r>
            <a:r>
              <a:rPr lang="en-US" sz="2400" dirty="0"/>
              <a:t> </a:t>
            </a:r>
            <a:r>
              <a:rPr lang="en-US" sz="2400" err="1"/>
              <a:t>lisääminen</a:t>
            </a:r>
            <a:r>
              <a:rPr lang="en-US" sz="2400" dirty="0"/>
              <a:t> ja </a:t>
            </a:r>
            <a:r>
              <a:rPr lang="en-US" sz="2400" err="1"/>
              <a:t>yhteistyötaitojen</a:t>
            </a:r>
            <a:r>
              <a:rPr lang="en-US" sz="2400" dirty="0"/>
              <a:t> </a:t>
            </a:r>
            <a:r>
              <a:rPr lang="en-US" sz="2400" err="1"/>
              <a:t>kehittäminen</a:t>
            </a:r>
            <a:r>
              <a:rPr lang="en-US" sz="2400" dirty="0"/>
              <a:t>. </a:t>
            </a:r>
          </a:p>
          <a:p>
            <a:pPr indent="-228600" defTabSz="914400">
              <a:lnSpc>
                <a:spcPct val="90000"/>
              </a:lnSpc>
              <a:spcAft>
                <a:spcPts val="600"/>
              </a:spcAft>
              <a:buFont typeface="Arial" panose="020B0604020202020204" pitchFamily="34" charset="0"/>
              <a:buChar char="•"/>
            </a:pPr>
            <a:r>
              <a:rPr lang="en-US" sz="2400" dirty="0" err="1"/>
              <a:t>Arviointi</a:t>
            </a:r>
            <a:r>
              <a:rPr lang="en-US" sz="2400" dirty="0"/>
              <a:t> </a:t>
            </a:r>
            <a:r>
              <a:rPr lang="en-US" sz="2400" dirty="0" err="1"/>
              <a:t>Hyväksytty</a:t>
            </a:r>
            <a:r>
              <a:rPr lang="en-US" sz="2400" dirty="0"/>
              <a:t>/</a:t>
            </a:r>
            <a:r>
              <a:rPr lang="en-US" sz="2400" dirty="0" err="1"/>
              <a:t>Hylätty</a:t>
            </a:r>
          </a:p>
          <a:p>
            <a:pPr indent="-228600" defTabSz="914400">
              <a:lnSpc>
                <a:spcPct val="90000"/>
              </a:lnSpc>
              <a:spcAft>
                <a:spcPts val="600"/>
              </a:spcAft>
              <a:buFont typeface="Arial" panose="020B0604020202020204" pitchFamily="34" charset="0"/>
              <a:buChar char="•"/>
            </a:pPr>
            <a:endParaRPr lang="en-US"/>
          </a:p>
        </p:txBody>
      </p:sp>
      <p:sp>
        <p:nvSpPr>
          <p:cNvPr id="4" name="Päivämäärän paikkamerkki 3"/>
          <p:cNvSpPr>
            <a:spLocks noGrp="1"/>
          </p:cNvSpPr>
          <p:nvPr>
            <p:ph type="dt" sz="half" idx="10"/>
          </p:nvPr>
        </p:nvSpPr>
        <p:spPr>
          <a:xfrm>
            <a:off x="6446520" y="6356350"/>
            <a:ext cx="2183130" cy="365125"/>
          </a:xfrm>
        </p:spPr>
        <p:txBody>
          <a:bodyPr vert="horz" lIns="91440" tIns="45720" rIns="91440" bIns="45720" rtlCol="0" anchor="ctr">
            <a:normAutofit/>
          </a:bodyPr>
          <a:lstStyle/>
          <a:p>
            <a:pPr>
              <a:spcAft>
                <a:spcPts val="600"/>
              </a:spcAft>
              <a:defRPr/>
            </a:pPr>
            <a:fld id="{01FB0490-88BC-4D88-9447-A3C84DDBCC5B}" type="datetime1">
              <a:rPr lang="en-US" smtClean="0"/>
              <a:pPr>
                <a:spcAft>
                  <a:spcPts val="600"/>
                </a:spcAft>
                <a:defRPr/>
              </a:pPr>
              <a:t>11/2/2022</a:t>
            </a:fld>
            <a:endParaRPr lang="en-US"/>
          </a:p>
        </p:txBody>
      </p:sp>
    </p:spTree>
    <p:extLst>
      <p:ext uri="{BB962C8B-B14F-4D97-AF65-F5344CB8AC3E}">
        <p14:creationId xmlns:p14="http://schemas.microsoft.com/office/powerpoint/2010/main" val="225706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7AD581-D6CE-4282-A39D-7B930201B71D}"/>
              </a:ext>
            </a:extLst>
          </p:cNvPr>
          <p:cNvSpPr>
            <a:spLocks noGrp="1"/>
          </p:cNvSpPr>
          <p:nvPr>
            <p:ph type="title"/>
          </p:nvPr>
        </p:nvSpPr>
        <p:spPr/>
        <p:txBody>
          <a:bodyPr/>
          <a:lstStyle/>
          <a:p>
            <a:r>
              <a:rPr lang="fi-FI" err="1"/>
              <a:t>Llim</a:t>
            </a:r>
            <a:r>
              <a:rPr lang="fi-FI"/>
              <a:t>  </a:t>
            </a:r>
            <a:r>
              <a:rPr lang="fi-FI" err="1"/>
              <a:t>mUSIIKKILIIKUNNANKURSSI</a:t>
            </a:r>
          </a:p>
        </p:txBody>
      </p:sp>
      <p:sp>
        <p:nvSpPr>
          <p:cNvPr id="3" name="Sisällön paikkamerkki 2">
            <a:extLst>
              <a:ext uri="{FF2B5EF4-FFF2-40B4-BE49-F238E27FC236}">
                <a16:creationId xmlns:a16="http://schemas.microsoft.com/office/drawing/2014/main" id="{67AA72BC-551D-4AA8-8A53-7CF0FCFE50ED}"/>
              </a:ext>
            </a:extLst>
          </p:cNvPr>
          <p:cNvSpPr>
            <a:spLocks noGrp="1"/>
          </p:cNvSpPr>
          <p:nvPr>
            <p:ph idx="1"/>
          </p:nvPr>
        </p:nvSpPr>
        <p:spPr/>
        <p:txBody>
          <a:bodyPr vert="horz" lIns="91440" tIns="45720" rIns="91440" bIns="45720" rtlCol="0" anchor="t">
            <a:normAutofit/>
          </a:bodyPr>
          <a:lstStyle/>
          <a:p>
            <a:r>
              <a:rPr lang="fi-FI" dirty="0"/>
              <a:t>Kurssi sisältää erilaisia tapoja liikkua musiikkia hyödyntäen ja liikkeeseen sitoen. </a:t>
            </a:r>
          </a:p>
          <a:p>
            <a:r>
              <a:rPr lang="fi-FI" dirty="0"/>
              <a:t>Mahdollisuuksien mukaan kurssilla tehtyjä tuotoksia voidaan esittää koulun juhlissa/tapahtumissa.</a:t>
            </a:r>
          </a:p>
          <a:p>
            <a:r>
              <a:rPr lang="fi-FI" dirty="0"/>
              <a:t>Osallistujat saavat itse osallistua kurssin suunnitteluun ja sisältöön.</a:t>
            </a:r>
          </a:p>
          <a:p>
            <a:r>
              <a:rPr lang="fi-FI" dirty="0"/>
              <a:t>Mahdollisia sisältöjä kurssilla ovat erilaiset tanssityylit, voimistelu, koreografian luominen, jooga, aerobic yms.</a:t>
            </a:r>
          </a:p>
          <a:p>
            <a:r>
              <a:rPr lang="fi-FI" dirty="0"/>
              <a:t>Arviointi hyväksytty/hylätty.</a:t>
            </a:r>
          </a:p>
        </p:txBody>
      </p:sp>
      <p:sp>
        <p:nvSpPr>
          <p:cNvPr id="4" name="Päivämäärän paikkamerkki 3">
            <a:extLst>
              <a:ext uri="{FF2B5EF4-FFF2-40B4-BE49-F238E27FC236}">
                <a16:creationId xmlns:a16="http://schemas.microsoft.com/office/drawing/2014/main" id="{FFA8B9F9-A210-4A7E-A159-496BE84D6D9B}"/>
              </a:ext>
            </a:extLst>
          </p:cNvPr>
          <p:cNvSpPr>
            <a:spLocks noGrp="1"/>
          </p:cNvSpPr>
          <p:nvPr>
            <p:ph type="dt" sz="half" idx="10"/>
          </p:nvPr>
        </p:nvSpPr>
        <p:spPr/>
        <p:txBody>
          <a:bodyPr/>
          <a:lstStyle/>
          <a:p>
            <a:pPr>
              <a:defRPr/>
            </a:pPr>
            <a:fld id="{01FB0490-88BC-4D88-9447-A3C84DDBCC5B}" type="datetime1">
              <a:rPr lang="fi-FI" smtClean="0"/>
              <a:t>2.11.2022</a:t>
            </a:fld>
            <a:endParaRPr lang="fi-FI"/>
          </a:p>
        </p:txBody>
      </p:sp>
      <p:sp>
        <p:nvSpPr>
          <p:cNvPr id="5" name="Dian numeron paikkamerkki 4">
            <a:extLst>
              <a:ext uri="{FF2B5EF4-FFF2-40B4-BE49-F238E27FC236}">
                <a16:creationId xmlns:a16="http://schemas.microsoft.com/office/drawing/2014/main" id="{B2056C0C-B9AF-4174-AE18-A390279ADADA}"/>
              </a:ext>
            </a:extLst>
          </p:cNvPr>
          <p:cNvSpPr>
            <a:spLocks noGrp="1"/>
          </p:cNvSpPr>
          <p:nvPr>
            <p:ph type="sldNum" sz="quarter" idx="12"/>
          </p:nvPr>
        </p:nvSpPr>
        <p:spPr/>
        <p:txBody>
          <a:bodyPr/>
          <a:lstStyle/>
          <a:p>
            <a:pPr>
              <a:defRPr/>
            </a:pPr>
            <a:fld id="{E2DD2369-1124-459A-B6A7-85A12C487C82}" type="slidenum">
              <a:rPr lang="fi-FI" altLang="fi-FI" smtClean="0"/>
              <a:pPr>
                <a:defRPr/>
              </a:pPr>
              <a:t>27</a:t>
            </a:fld>
            <a:endParaRPr lang="fi-FI" altLang="fi-FI"/>
          </a:p>
        </p:txBody>
      </p:sp>
    </p:spTree>
    <p:extLst>
      <p:ext uri="{BB962C8B-B14F-4D97-AF65-F5344CB8AC3E}">
        <p14:creationId xmlns:p14="http://schemas.microsoft.com/office/powerpoint/2010/main" val="470932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71700" y="764373"/>
            <a:ext cx="6457950" cy="1293028"/>
          </a:xfrm>
        </p:spPr>
        <p:txBody>
          <a:bodyPr>
            <a:normAutofit/>
          </a:bodyPr>
          <a:lstStyle/>
          <a:p>
            <a:r>
              <a:rPr lang="fi-FI" err="1"/>
              <a:t>lKO</a:t>
            </a:r>
            <a:r>
              <a:rPr lang="fi-FI"/>
              <a:t>  juhlakurssi</a:t>
            </a:r>
          </a:p>
        </p:txBody>
      </p:sp>
      <p:sp>
        <p:nvSpPr>
          <p:cNvPr id="5" name="Dian numeron paikkamerkki 4"/>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28</a:t>
            </a:fld>
            <a:endParaRPr lang="fi-FI" altLang="fi-FI"/>
          </a:p>
        </p:txBody>
      </p:sp>
      <p:pic>
        <p:nvPicPr>
          <p:cNvPr id="7" name="Kuva 7" descr="Kuva, joka sisältää kohteen kukka, sisä, pöytä, häät&#10;&#10;Kuvaus luotu automaattisesti">
            <a:extLst>
              <a:ext uri="{FF2B5EF4-FFF2-40B4-BE49-F238E27FC236}">
                <a16:creationId xmlns:a16="http://schemas.microsoft.com/office/drawing/2014/main" id="{1AA4D7BA-0569-4162-85DB-186DB5B66908}"/>
              </a:ext>
            </a:extLst>
          </p:cNvPr>
          <p:cNvPicPr>
            <a:picLocks noChangeAspect="1"/>
          </p:cNvPicPr>
          <p:nvPr/>
        </p:nvPicPr>
        <p:blipFill rotWithShape="1">
          <a:blip r:embed="rId2"/>
          <a:srcRect l="60846"/>
          <a:stretch/>
        </p:blipFill>
        <p:spPr>
          <a:xfrm>
            <a:off x="514350" y="2501159"/>
            <a:ext cx="3390900" cy="3410926"/>
          </a:xfrm>
          <a:prstGeom prst="rect">
            <a:avLst/>
          </a:prstGeom>
        </p:spPr>
      </p:pic>
      <p:sp>
        <p:nvSpPr>
          <p:cNvPr id="3" name="Sisällön paikkamerkki 2"/>
          <p:cNvSpPr>
            <a:spLocks noGrp="1"/>
          </p:cNvSpPr>
          <p:nvPr>
            <p:ph idx="1"/>
          </p:nvPr>
        </p:nvSpPr>
        <p:spPr>
          <a:xfrm>
            <a:off x="4267200" y="2194560"/>
            <a:ext cx="4362450" cy="4024125"/>
          </a:xfrm>
        </p:spPr>
        <p:txBody>
          <a:bodyPr vert="horz" lIns="91440" tIns="45720" rIns="91440" bIns="45720" rtlCol="0" anchor="t">
            <a:normAutofit/>
          </a:bodyPr>
          <a:lstStyle/>
          <a:p>
            <a:r>
              <a:rPr lang="fi-FI"/>
              <a:t>Harjoitellaan teoriassa ja käytännössä juhlien järjestämiseen ja toteuttamiseen tarvittavia tietoja ja taitoja.</a:t>
            </a:r>
          </a:p>
          <a:p>
            <a:r>
              <a:rPr lang="fi-FI"/>
              <a:t>Tutustutaan erilaisiin juhliin ja niihin liittyviin asioihin.</a:t>
            </a:r>
          </a:p>
          <a:p>
            <a:endParaRPr lang="fi-FI"/>
          </a:p>
          <a:p>
            <a:r>
              <a:rPr lang="en-US">
                <a:solidFill>
                  <a:srgbClr val="FF0000"/>
                </a:solidFill>
              </a:rPr>
              <a:t>LISÄTÄÄN TAVOITTEET JA ARVIOINTI</a:t>
            </a:r>
            <a:endParaRPr lang="fi-FI"/>
          </a:p>
          <a:p>
            <a:endParaRPr lang="fi-FI"/>
          </a:p>
          <a:p>
            <a:endParaRPr lang="fi-FI"/>
          </a:p>
        </p:txBody>
      </p:sp>
      <p:sp>
        <p:nvSpPr>
          <p:cNvPr id="4" name="Päivämäärän paikkamerkki 3"/>
          <p:cNvSpPr>
            <a:spLocks noGrp="1"/>
          </p:cNvSpPr>
          <p:nvPr>
            <p:ph type="dt" sz="half" idx="10"/>
          </p:nvPr>
        </p:nvSpPr>
        <p:spPr>
          <a:xfrm>
            <a:off x="6446520" y="6356350"/>
            <a:ext cx="2183130" cy="365125"/>
          </a:xfrm>
        </p:spPr>
        <p:txBody>
          <a:bodyPr>
            <a:normAutofit/>
          </a:bodyPr>
          <a:lstStyle/>
          <a:p>
            <a:pPr>
              <a:spcAft>
                <a:spcPts val="600"/>
              </a:spcAft>
              <a:defRPr/>
            </a:pPr>
            <a:fld id="{01FB0490-88BC-4D88-9447-A3C84DDBCC5B}" type="datetime1">
              <a:rPr lang="fi-FI" smtClean="0"/>
              <a:pPr>
                <a:spcAft>
                  <a:spcPts val="600"/>
                </a:spcAft>
                <a:defRPr/>
              </a:pPr>
              <a:t>2.11.2022</a:t>
            </a:fld>
            <a:endParaRPr lang="fi-FI"/>
          </a:p>
        </p:txBody>
      </p:sp>
    </p:spTree>
    <p:extLst>
      <p:ext uri="{BB962C8B-B14F-4D97-AF65-F5344CB8AC3E}">
        <p14:creationId xmlns:p14="http://schemas.microsoft.com/office/powerpoint/2010/main" val="3176434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84FA60-56E6-4C39-B1D1-F8DA36DE1F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4C130-74CE-48EE-A50F-2ADD6E53B1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b="12276"/>
          <a:stretch/>
        </p:blipFill>
        <p:spPr>
          <a:xfrm rot="16200000">
            <a:off x="4898231" y="2612229"/>
            <a:ext cx="6857999" cy="1633540"/>
          </a:xfrm>
          <a:prstGeom prst="rect">
            <a:avLst/>
          </a:prstGeom>
        </p:spPr>
      </p:pic>
      <p:sp>
        <p:nvSpPr>
          <p:cNvPr id="2" name="Otsikko 1"/>
          <p:cNvSpPr>
            <a:spLocks noGrp="1"/>
          </p:cNvSpPr>
          <p:nvPr>
            <p:ph type="title"/>
          </p:nvPr>
        </p:nvSpPr>
        <p:spPr>
          <a:xfrm>
            <a:off x="751114" y="4771908"/>
            <a:ext cx="7383893" cy="1293028"/>
          </a:xfrm>
        </p:spPr>
        <p:txBody>
          <a:bodyPr>
            <a:normAutofit/>
          </a:bodyPr>
          <a:lstStyle/>
          <a:p>
            <a:pPr algn="l"/>
            <a:r>
              <a:rPr lang="fi-FI" altLang="fi-FI"/>
              <a:t>LSU		LUOVA ILMAISU</a:t>
            </a:r>
          </a:p>
        </p:txBody>
      </p:sp>
      <p:sp>
        <p:nvSpPr>
          <p:cNvPr id="5" name="Dian numeron paikkamerkki 4"/>
          <p:cNvSpPr>
            <a:spLocks noGrp="1"/>
          </p:cNvSpPr>
          <p:nvPr>
            <p:ph type="sldNum" sz="quarter" idx="12"/>
          </p:nvPr>
        </p:nvSpPr>
        <p:spPr>
          <a:xfrm>
            <a:off x="6172013" y="111125"/>
            <a:ext cx="2057400" cy="365125"/>
          </a:xfrm>
        </p:spPr>
        <p:txBody>
          <a:bodyPr>
            <a:normAutofit/>
          </a:bodyPr>
          <a:lstStyle/>
          <a:p>
            <a:pPr>
              <a:spcAft>
                <a:spcPts val="600"/>
              </a:spcAft>
              <a:defRPr/>
            </a:pPr>
            <a:fld id="{E2DD2369-1124-459A-B6A7-85A12C487C82}" type="slidenum">
              <a:rPr lang="fi-FI" altLang="fi-FI">
                <a:solidFill>
                  <a:schemeClr val="tx1"/>
                </a:solidFill>
              </a:rPr>
              <a:pPr>
                <a:spcAft>
                  <a:spcPts val="600"/>
                </a:spcAft>
                <a:defRPr/>
              </a:pPr>
              <a:t>29</a:t>
            </a:fld>
            <a:endParaRPr lang="fi-FI" altLang="fi-FI">
              <a:solidFill>
                <a:schemeClr val="tx1"/>
              </a:solidFill>
            </a:endParaRPr>
          </a:p>
        </p:txBody>
      </p:sp>
      <p:sp>
        <p:nvSpPr>
          <p:cNvPr id="3" name="Sisällön paikkamerkki 2"/>
          <p:cNvSpPr>
            <a:spLocks noGrp="1"/>
          </p:cNvSpPr>
          <p:nvPr>
            <p:ph idx="1"/>
          </p:nvPr>
        </p:nvSpPr>
        <p:spPr>
          <a:xfrm>
            <a:off x="603250" y="630827"/>
            <a:ext cx="6902524" cy="4060971"/>
          </a:xfrm>
        </p:spPr>
        <p:txBody>
          <a:bodyPr vert="horz" lIns="91440" tIns="45720" rIns="91440" bIns="45720" rtlCol="0" anchor="ctr">
            <a:noAutofit/>
          </a:bodyPr>
          <a:lstStyle/>
          <a:p>
            <a:r>
              <a:rPr lang="fi-FI" sz="2000"/>
              <a:t>Rakastatko sanoilla tai kehon kielellä hurjastelua? Haluatko heittäytyä sanavirran tai ryhmäprojektin vietäväksi? Palatko halusta loistaa näyttämöllä, kirjoittaa hauskoja tai liikuttavia juttuja tai touhuta näytelmien taustajoukoissa? Kaipaatko lisää rohkeutta puhumiseen, eläytymiseen tai kirjoittamiseen? </a:t>
            </a:r>
          </a:p>
          <a:p>
            <a:r>
              <a:rPr lang="fi-FI" sz="2000"/>
              <a:t>Kurssin tärkein tavoite on löytää rohkeutta, varmuutta, luovuutta ja intoa itseilmaisuun erilaisten sanataide- ja draamaharjoitusten avulla. Samalla kehität sekä sanallisia että sanattomia ilmaisutaitojasi sekä ryhmässä toimimisen taitoja.</a:t>
            </a:r>
          </a:p>
          <a:p>
            <a:r>
              <a:rPr lang="fi-FI" sz="2000"/>
              <a:t>Arviointi: hyväksytty/hylätty</a:t>
            </a:r>
          </a:p>
          <a:p>
            <a:endParaRPr lang="fi-FI" sz="1700"/>
          </a:p>
        </p:txBody>
      </p:sp>
      <p:sp>
        <p:nvSpPr>
          <p:cNvPr id="4" name="Päivämäärän paikkamerkki 3"/>
          <p:cNvSpPr>
            <a:spLocks noGrp="1"/>
          </p:cNvSpPr>
          <p:nvPr>
            <p:ph type="dt" sz="half" idx="10"/>
          </p:nvPr>
        </p:nvSpPr>
        <p:spPr>
          <a:xfrm>
            <a:off x="5565226" y="6356350"/>
            <a:ext cx="2010937" cy="365125"/>
          </a:xfrm>
        </p:spPr>
        <p:txBody>
          <a:bodyPr>
            <a:normAutofit/>
          </a:bodyPr>
          <a:lstStyle/>
          <a:p>
            <a:pPr>
              <a:spcAft>
                <a:spcPts val="600"/>
              </a:spcAft>
              <a:defRPr/>
            </a:pPr>
            <a:fld id="{01FB0490-88BC-4D88-9447-A3C84DDBCC5B}" type="datetime1">
              <a:rPr lang="fi-FI">
                <a:solidFill>
                  <a:schemeClr val="tx1"/>
                </a:solidFill>
              </a:rPr>
              <a:pPr>
                <a:spcAft>
                  <a:spcPts val="600"/>
                </a:spcAft>
                <a:defRPr/>
              </a:pPr>
              <a:t>2.11.2022</a:t>
            </a:fld>
            <a:endParaRPr lang="fi-FI">
              <a:solidFill>
                <a:schemeClr val="tx1"/>
              </a:solidFill>
            </a:endParaRPr>
          </a:p>
        </p:txBody>
      </p:sp>
    </p:spTree>
    <p:extLst>
      <p:ext uri="{BB962C8B-B14F-4D97-AF65-F5344CB8AC3E}">
        <p14:creationId xmlns:p14="http://schemas.microsoft.com/office/powerpoint/2010/main" val="254631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1" name="Rounded Rectangle 14">
            <a:extLst>
              <a:ext uri="{FF2B5EF4-FFF2-40B4-BE49-F238E27FC236}">
                <a16:creationId xmlns:a16="http://schemas.microsoft.com/office/drawing/2014/main" id="{934B872D-6FE9-472A-9E92-342E41DA7C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222" name="Rectangle 73">
            <a:extLst>
              <a:ext uri="{FF2B5EF4-FFF2-40B4-BE49-F238E27FC236}">
                <a16:creationId xmlns:a16="http://schemas.microsoft.com/office/drawing/2014/main" id="{488DEBA6-2ED2-4FED-8AAB-2F855348DD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223" name="Picture 75">
            <a:extLst>
              <a:ext uri="{FF2B5EF4-FFF2-40B4-BE49-F238E27FC236}">
                <a16:creationId xmlns:a16="http://schemas.microsoft.com/office/drawing/2014/main" id="{B370FEC3-7536-4FD5-8238-89CFDC7A31C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3481651" cy="2755232"/>
          </a:xfrm>
          <a:prstGeom prst="rect">
            <a:avLst/>
          </a:prstGeom>
        </p:spPr>
      </p:pic>
      <p:sp>
        <p:nvSpPr>
          <p:cNvPr id="2" name="Otsikko 1"/>
          <p:cNvSpPr>
            <a:spLocks noGrp="1"/>
          </p:cNvSpPr>
          <p:nvPr>
            <p:ph type="title"/>
          </p:nvPr>
        </p:nvSpPr>
        <p:spPr>
          <a:xfrm>
            <a:off x="482599" y="804334"/>
            <a:ext cx="2603500" cy="5249333"/>
          </a:xfrm>
        </p:spPr>
        <p:txBody>
          <a:bodyPr rtlCol="0">
            <a:normAutofit/>
          </a:bodyPr>
          <a:lstStyle/>
          <a:p>
            <a:pPr>
              <a:defRPr/>
            </a:pPr>
            <a:r>
              <a:rPr lang="fi-FI" sz="3400" b="1">
                <a:solidFill>
                  <a:srgbClr val="FFFFFF"/>
                </a:solidFill>
              </a:rPr>
              <a:t>PITKÄT VALINNAT:</a:t>
            </a:r>
            <a:r>
              <a:rPr lang="fi-FI" sz="3400">
                <a:solidFill>
                  <a:srgbClr val="FFFFFF"/>
                </a:solidFill>
              </a:rPr>
              <a:t>/VALITAAN</a:t>
            </a:r>
            <a:r>
              <a:rPr lang="fi-FI" sz="3400" u="sng">
                <a:solidFill>
                  <a:srgbClr val="FFFFFF"/>
                </a:solidFill>
              </a:rPr>
              <a:t> 1 </a:t>
            </a:r>
            <a:r>
              <a:rPr lang="fi-FI" sz="3400" b="1" u="sng">
                <a:solidFill>
                  <a:srgbClr val="FFFFFF"/>
                </a:solidFill>
              </a:rPr>
              <a:t> 8. ja 9. luokalle. TAITO JA TAIDEAINEET. </a:t>
            </a:r>
            <a:r>
              <a:rPr lang="fi-FI" sz="3400" b="1">
                <a:solidFill>
                  <a:srgbClr val="FFFFFF"/>
                </a:solidFill>
              </a:rPr>
              <a:t>Kaikki valitsevat tästä ryhmästä</a:t>
            </a:r>
          </a:p>
        </p:txBody>
      </p:sp>
      <p:sp>
        <p:nvSpPr>
          <p:cNvPr id="4" name="Dian numeron paikkamerkki 3"/>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a:solidFill>
                  <a:schemeClr val="tx2"/>
                </a:solidFill>
              </a:rPr>
              <a:pPr>
                <a:spcAft>
                  <a:spcPts val="600"/>
                </a:spcAft>
                <a:defRPr/>
              </a:pPr>
              <a:t>3</a:t>
            </a:fld>
            <a:endParaRPr lang="fi-FI" altLang="fi-FI">
              <a:solidFill>
                <a:schemeClr val="tx2"/>
              </a:solidFill>
            </a:endParaRPr>
          </a:p>
        </p:txBody>
      </p:sp>
      <p:sp>
        <p:nvSpPr>
          <p:cNvPr id="9219" name="Sisällön paikkamerkki 2"/>
          <p:cNvSpPr>
            <a:spLocks noGrp="1"/>
          </p:cNvSpPr>
          <p:nvPr>
            <p:ph idx="1"/>
          </p:nvPr>
        </p:nvSpPr>
        <p:spPr>
          <a:xfrm>
            <a:off x="3926041" y="804334"/>
            <a:ext cx="4077492" cy="5348365"/>
          </a:xfrm>
        </p:spPr>
        <p:txBody>
          <a:bodyPr vert="horz" lIns="91440" tIns="45720" rIns="91440" bIns="45720" rtlCol="0" anchor="ctr">
            <a:normAutofit/>
          </a:bodyPr>
          <a:lstStyle/>
          <a:p>
            <a:pPr marL="0" indent="0">
              <a:buNone/>
            </a:pPr>
            <a:r>
              <a:rPr lang="fi-FI" altLang="fi-FI" dirty="0">
                <a:solidFill>
                  <a:schemeClr val="tx2"/>
                </a:solidFill>
              </a:rPr>
              <a:t>Kaikille pakollinen taide- ja taitoainevalinnainen, joka vaikuttaa oppiaineen päättöarviointiin.</a:t>
            </a:r>
          </a:p>
          <a:p>
            <a:pPr marL="0" indent="0">
              <a:buNone/>
            </a:pPr>
            <a:r>
              <a:rPr lang="fi-FI" altLang="fi-FI" dirty="0">
                <a:solidFill>
                  <a:schemeClr val="tx2"/>
                </a:solidFill>
              </a:rPr>
              <a:t>Ryhmä 1:</a:t>
            </a:r>
            <a:endParaRPr lang="fi-FI" dirty="0">
              <a:solidFill>
                <a:schemeClr val="tx2"/>
              </a:solidFill>
            </a:endParaRPr>
          </a:p>
          <a:p>
            <a:pPr marL="0" indent="0">
              <a:buNone/>
            </a:pPr>
            <a:r>
              <a:rPr lang="fi-FI" altLang="fi-FI" dirty="0">
                <a:solidFill>
                  <a:schemeClr val="tx2"/>
                </a:solidFill>
              </a:rPr>
              <a:t>VKS  	TEKSTIILITYÖ</a:t>
            </a:r>
            <a:endParaRPr lang="fi-FI" dirty="0">
              <a:solidFill>
                <a:schemeClr val="tx2"/>
              </a:solidFill>
            </a:endParaRPr>
          </a:p>
          <a:p>
            <a:pPr marL="0" indent="0">
              <a:buNone/>
            </a:pPr>
            <a:r>
              <a:rPr lang="fi-FI" altLang="fi-FI" dirty="0" err="1">
                <a:solidFill>
                  <a:schemeClr val="tx2"/>
                </a:solidFill>
              </a:rPr>
              <a:t>vKS</a:t>
            </a:r>
            <a:r>
              <a:rPr lang="fi-FI" altLang="fi-FI" dirty="0">
                <a:solidFill>
                  <a:schemeClr val="tx2"/>
                </a:solidFill>
              </a:rPr>
              <a:t>   	TEKNINENTYÖ </a:t>
            </a:r>
            <a:endParaRPr lang="fi-FI" dirty="0">
              <a:solidFill>
                <a:schemeClr val="tx2"/>
              </a:solidFill>
            </a:endParaRPr>
          </a:p>
          <a:p>
            <a:pPr marL="0" indent="0">
              <a:buNone/>
            </a:pPr>
            <a:r>
              <a:rPr lang="fi-FI" altLang="fi-FI" dirty="0" err="1">
                <a:solidFill>
                  <a:schemeClr val="tx2"/>
                </a:solidFill>
              </a:rPr>
              <a:t>vMU</a:t>
            </a:r>
            <a:r>
              <a:rPr lang="fi-FI" altLang="fi-FI" dirty="0">
                <a:solidFill>
                  <a:schemeClr val="tx2"/>
                </a:solidFill>
              </a:rPr>
              <a:t>  	MUSIIKKI</a:t>
            </a:r>
          </a:p>
          <a:p>
            <a:pPr marL="0" indent="0">
              <a:buFont typeface="Arial" charset="0"/>
              <a:buNone/>
            </a:pPr>
            <a:r>
              <a:rPr lang="fi-FI" altLang="fi-FI" dirty="0">
                <a:solidFill>
                  <a:schemeClr val="tx2"/>
                </a:solidFill>
              </a:rPr>
              <a:t>VKO 	KOTITALOUS</a:t>
            </a:r>
          </a:p>
          <a:p>
            <a:pPr marL="0" indent="0">
              <a:buNone/>
            </a:pPr>
            <a:r>
              <a:rPr lang="fi-FI" altLang="fi-FI" dirty="0" err="1">
                <a:solidFill>
                  <a:schemeClr val="tx2"/>
                </a:solidFill>
              </a:rPr>
              <a:t>vKU</a:t>
            </a:r>
            <a:r>
              <a:rPr lang="fi-FI" altLang="fi-FI" dirty="0">
                <a:solidFill>
                  <a:schemeClr val="tx2"/>
                </a:solidFill>
              </a:rPr>
              <a:t>  	KUVATAIDE</a:t>
            </a:r>
          </a:p>
          <a:p>
            <a:pPr marL="0" indent="0">
              <a:buNone/>
            </a:pPr>
            <a:r>
              <a:rPr lang="fi-FI" altLang="fi-FI" b="1" dirty="0">
                <a:solidFill>
                  <a:schemeClr val="tx2"/>
                </a:solidFill>
              </a:rPr>
              <a:t>Valintoja ei voi muuttaa. Ole tarkka kun teet valintoja!</a:t>
            </a:r>
          </a:p>
          <a:p>
            <a:pPr marL="0" indent="0">
              <a:buNone/>
            </a:pPr>
            <a:r>
              <a:rPr lang="fi-FI" altLang="fi-FI" b="1" dirty="0">
                <a:solidFill>
                  <a:schemeClr val="tx2"/>
                </a:solidFill>
              </a:rPr>
              <a:t>Opiskellaan 8. ja 9. luokilla 2h/viikossa.</a:t>
            </a:r>
          </a:p>
        </p:txBody>
      </p:sp>
      <p:sp>
        <p:nvSpPr>
          <p:cNvPr id="3" name="Päivämäärän paikkamerkki 2"/>
          <p:cNvSpPr>
            <a:spLocks noGrp="1"/>
          </p:cNvSpPr>
          <p:nvPr>
            <p:ph type="dt" sz="half" idx="10"/>
          </p:nvPr>
        </p:nvSpPr>
        <p:spPr>
          <a:xfrm>
            <a:off x="482599" y="6199632"/>
            <a:ext cx="2495896" cy="365125"/>
          </a:xfrm>
        </p:spPr>
        <p:txBody>
          <a:bodyPr>
            <a:normAutofit/>
          </a:bodyPr>
          <a:lstStyle/>
          <a:p>
            <a:pPr>
              <a:spcAft>
                <a:spcPts val="600"/>
              </a:spcAft>
              <a:defRPr/>
            </a:pPr>
            <a:fld id="{10E8FAED-4855-4C3F-92E2-220B13436DDC}" type="datetime1">
              <a:rPr lang="fi-FI">
                <a:solidFill>
                  <a:srgbClr val="FFFFFF"/>
                </a:solidFill>
              </a:rPr>
              <a:pPr>
                <a:spcAft>
                  <a:spcPts val="600"/>
                </a:spcAft>
                <a:defRPr/>
              </a:pPr>
              <a:t>2.11.2022</a:t>
            </a:fld>
            <a:endParaRPr lang="fi-FI">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64819" y="764373"/>
            <a:ext cx="4692968" cy="1293028"/>
          </a:xfrm>
        </p:spPr>
        <p:txBody>
          <a:bodyPr>
            <a:normAutofit/>
          </a:bodyPr>
          <a:lstStyle/>
          <a:p>
            <a:r>
              <a:rPr lang="fi-FI"/>
              <a:t>LKS VAATETUS</a:t>
            </a:r>
          </a:p>
        </p:txBody>
      </p:sp>
      <p:sp>
        <p:nvSpPr>
          <p:cNvPr id="5" name="Dian numeron paikkamerkki 4"/>
          <p:cNvSpPr>
            <a:spLocks noGrp="1"/>
          </p:cNvSpPr>
          <p:nvPr>
            <p:ph type="sldNum" sz="quarter" idx="12"/>
          </p:nvPr>
        </p:nvSpPr>
        <p:spPr>
          <a:xfrm>
            <a:off x="3100387"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30</a:t>
            </a:fld>
            <a:endParaRPr lang="fi-FI" altLang="fi-FI"/>
          </a:p>
        </p:txBody>
      </p:sp>
      <p:sp>
        <p:nvSpPr>
          <p:cNvPr id="3" name="Sisällön paikkamerkki 2"/>
          <p:cNvSpPr>
            <a:spLocks noGrp="1"/>
          </p:cNvSpPr>
          <p:nvPr>
            <p:ph idx="1"/>
          </p:nvPr>
        </p:nvSpPr>
        <p:spPr>
          <a:xfrm>
            <a:off x="464820" y="2194560"/>
            <a:ext cx="4692967" cy="4024125"/>
          </a:xfrm>
        </p:spPr>
        <p:txBody>
          <a:bodyPr vert="horz" lIns="91440" tIns="45720" rIns="91440" bIns="45720" rtlCol="0" anchor="t">
            <a:normAutofit/>
          </a:bodyPr>
          <a:lstStyle/>
          <a:p>
            <a:r>
              <a:rPr lang="fi-FI" sz="1700" dirty="0"/>
              <a:t>VAATETUS</a:t>
            </a:r>
          </a:p>
          <a:p>
            <a:r>
              <a:rPr lang="fi-FI" sz="1700" dirty="0"/>
              <a:t>Kurssilla valmistetaan vaatteita ja/tai asusteita. Tavoitteena on oppia vaatteen kaavoituksen perusasioita, suunnitella omannäköisiä tuotteita sekä oppia lisää ompelusta ja vaatteen valmistuksesta.</a:t>
            </a:r>
          </a:p>
          <a:p>
            <a:r>
              <a:rPr lang="fi-FI" sz="1700" dirty="0"/>
              <a:t>Lisäksi kurssilla tutustutaan vaatteiden alkuperään ja elinkaareen sekä </a:t>
            </a:r>
            <a:r>
              <a:rPr lang="fi-FI" sz="1700" dirty="0" err="1"/>
              <a:t>Fashion</a:t>
            </a:r>
            <a:r>
              <a:rPr lang="fi-FI" sz="1700" dirty="0"/>
              <a:t> </a:t>
            </a:r>
            <a:r>
              <a:rPr lang="fi-FI" sz="1700" dirty="0" err="1"/>
              <a:t>revolution</a:t>
            </a:r>
            <a:r>
              <a:rPr lang="fi-FI" sz="1700" dirty="0"/>
              <a:t> - kampanjaan.</a:t>
            </a:r>
          </a:p>
          <a:p>
            <a:r>
              <a:rPr lang="fi-FI" sz="1700" u="sng" dirty="0"/>
              <a:t>Arviointikriteerit:</a:t>
            </a:r>
            <a:r>
              <a:rPr lang="fi-FI" sz="1700" dirty="0"/>
              <a:t> Kurssi arvioidaan </a:t>
            </a:r>
            <a:r>
              <a:rPr lang="fi-FI" sz="1700" i="1" dirty="0"/>
              <a:t>hyväksytty/hylätty</a:t>
            </a:r>
            <a:r>
              <a:rPr lang="fi-FI" sz="1700" dirty="0"/>
              <a:t>. Hyväksytyn arvosanaan edellytyksenä on aktiivinen osallistuminen tuntityöskentelyyn. </a:t>
            </a:r>
          </a:p>
          <a:p>
            <a:endParaRPr lang="fi-FI" sz="1700"/>
          </a:p>
          <a:p>
            <a:endParaRPr lang="fi-FI" sz="1700"/>
          </a:p>
        </p:txBody>
      </p:sp>
      <p:sp>
        <p:nvSpPr>
          <p:cNvPr id="4" name="Päivämäärän paikkamerkki 3"/>
          <p:cNvSpPr>
            <a:spLocks noGrp="1"/>
          </p:cNvSpPr>
          <p:nvPr>
            <p:ph type="dt" sz="half" idx="10"/>
          </p:nvPr>
        </p:nvSpPr>
        <p:spPr>
          <a:xfrm>
            <a:off x="3986212" y="6356350"/>
            <a:ext cx="1171575" cy="365125"/>
          </a:xfrm>
        </p:spPr>
        <p:txBody>
          <a:bodyPr>
            <a:normAutofit/>
          </a:bodyPr>
          <a:lstStyle/>
          <a:p>
            <a:pPr>
              <a:spcAft>
                <a:spcPts val="600"/>
              </a:spcAft>
              <a:defRPr/>
            </a:pPr>
            <a:fld id="{01FB0490-88BC-4D88-9447-A3C84DDBCC5B}" type="datetime1">
              <a:rPr lang="fi-FI" smtClean="0"/>
              <a:pPr>
                <a:spcAft>
                  <a:spcPts val="600"/>
                </a:spcAft>
                <a:defRPr/>
              </a:pPr>
              <a:t>2.11.2022</a:t>
            </a:fld>
            <a:endParaRPr lang="fi-FI"/>
          </a:p>
        </p:txBody>
      </p:sp>
      <p:sp useBgFill="1">
        <p:nvSpPr>
          <p:cNvPr id="11" name="Rectangle 10">
            <a:extLst>
              <a:ext uri="{FF2B5EF4-FFF2-40B4-BE49-F238E27FC236}">
                <a16:creationId xmlns:a16="http://schemas.microsoft.com/office/drawing/2014/main" id="{E2E0C929-96C6-41B1-A001-566036DF04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p:cNvPicPr>
            <a:picLocks noChangeAspect="1"/>
          </p:cNvPicPr>
          <p:nvPr/>
        </p:nvPicPr>
        <p:blipFill rotWithShape="1">
          <a:blip r:embed="rId3">
            <a:extLst>
              <a:ext uri="{28A0092B-C50C-407E-A947-70E740481C1C}">
                <a14:useLocalDpi xmlns:a14="http://schemas.microsoft.com/office/drawing/2010/main" val="0"/>
              </a:ext>
            </a:extLst>
          </a:blip>
          <a:srcRect l="23377" r="25522" b="-2"/>
          <a:stretch/>
        </p:blipFill>
        <p:spPr>
          <a:xfrm>
            <a:off x="5639562" y="10"/>
            <a:ext cx="3504438" cy="6857989"/>
          </a:xfrm>
          <a:prstGeom prst="rect">
            <a:avLst/>
          </a:prstGeom>
        </p:spPr>
      </p:pic>
    </p:spTree>
    <p:extLst>
      <p:ext uri="{BB962C8B-B14F-4D97-AF65-F5344CB8AC3E}">
        <p14:creationId xmlns:p14="http://schemas.microsoft.com/office/powerpoint/2010/main" val="251794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5CC8773-0E3F-4D1C-A409-0353003E65C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99D1C4A1-6648-458E-A213-E22DE3F69507}"/>
              </a:ext>
            </a:extLst>
          </p:cNvPr>
          <p:cNvSpPr>
            <a:spLocks noGrp="1"/>
          </p:cNvSpPr>
          <p:nvPr>
            <p:ph type="title"/>
          </p:nvPr>
        </p:nvSpPr>
        <p:spPr>
          <a:xfrm>
            <a:off x="464819" y="764373"/>
            <a:ext cx="4692968" cy="1293028"/>
          </a:xfrm>
        </p:spPr>
        <p:txBody>
          <a:bodyPr vert="horz" lIns="91440" tIns="45720" rIns="91440" bIns="45720" rtlCol="0" anchor="ctr">
            <a:normAutofit/>
          </a:bodyPr>
          <a:lstStyle/>
          <a:p>
            <a:r>
              <a:rPr lang="en-US" sz="3400"/>
              <a:t>   </a:t>
            </a:r>
            <a:r>
              <a:rPr lang="en-US" sz="3400" err="1"/>
              <a:t>Lsuk</a:t>
            </a:r>
            <a:r>
              <a:rPr lang="en-US" sz="3400"/>
              <a:t> </a:t>
            </a:r>
            <a:r>
              <a:rPr lang="en-US" sz="3400" err="1"/>
              <a:t>Lukudiplomi</a:t>
            </a:r>
            <a:r>
              <a:rPr lang="en-US" sz="3400"/>
              <a:t>           </a:t>
            </a:r>
          </a:p>
        </p:txBody>
      </p:sp>
      <p:sp>
        <p:nvSpPr>
          <p:cNvPr id="6" name="Slide Number Placeholder 5">
            <a:extLst>
              <a:ext uri="{FF2B5EF4-FFF2-40B4-BE49-F238E27FC236}">
                <a16:creationId xmlns:a16="http://schemas.microsoft.com/office/drawing/2014/main" id="{D3A3053D-A477-4C73-8098-9DA0A96B78B0}"/>
              </a:ext>
            </a:extLst>
          </p:cNvPr>
          <p:cNvSpPr>
            <a:spLocks noGrp="1"/>
          </p:cNvSpPr>
          <p:nvPr>
            <p:ph type="sldNum" sz="quarter" idx="12"/>
          </p:nvPr>
        </p:nvSpPr>
        <p:spPr>
          <a:xfrm>
            <a:off x="3100387" y="381000"/>
            <a:ext cx="2057400" cy="365125"/>
          </a:xfrm>
        </p:spPr>
        <p:txBody>
          <a:bodyPr vert="horz" lIns="91440" tIns="45720" rIns="91440" bIns="45720" rtlCol="0" anchor="ctr">
            <a:normAutofit/>
          </a:bodyPr>
          <a:lstStyle/>
          <a:p>
            <a:pPr>
              <a:spcAft>
                <a:spcPts val="600"/>
              </a:spcAft>
              <a:defRPr/>
            </a:pPr>
            <a:fld id="{0A47628A-7A93-48B0-A955-E19943358141}" type="slidenum">
              <a:rPr lang="en-US" altLang="fi-FI" smtClean="0"/>
              <a:pPr>
                <a:spcAft>
                  <a:spcPts val="600"/>
                </a:spcAft>
                <a:defRPr/>
              </a:pPr>
              <a:t>31</a:t>
            </a:fld>
            <a:endParaRPr lang="en-US" altLang="fi-FI"/>
          </a:p>
        </p:txBody>
      </p:sp>
      <p:sp>
        <p:nvSpPr>
          <p:cNvPr id="3" name="Content Placeholder 2">
            <a:extLst>
              <a:ext uri="{FF2B5EF4-FFF2-40B4-BE49-F238E27FC236}">
                <a16:creationId xmlns:a16="http://schemas.microsoft.com/office/drawing/2014/main" id="{82885D6B-667D-4379-A8F0-C448FC9A857E}"/>
              </a:ext>
            </a:extLst>
          </p:cNvPr>
          <p:cNvSpPr>
            <a:spLocks noGrp="1"/>
          </p:cNvSpPr>
          <p:nvPr>
            <p:ph sz="half" idx="1"/>
          </p:nvPr>
        </p:nvSpPr>
        <p:spPr>
          <a:xfrm>
            <a:off x="464820" y="1907013"/>
            <a:ext cx="4678590" cy="4570464"/>
          </a:xfrm>
        </p:spPr>
        <p:txBody>
          <a:bodyPr vert="horz" lIns="91440" tIns="45720" rIns="91440" bIns="45720" rtlCol="0" anchor="t">
            <a:normAutofit lnSpcReduction="10000"/>
          </a:bodyPr>
          <a:lstStyle/>
          <a:p>
            <a:pPr marL="0"/>
            <a:endParaRPr lang="en-US" sz="1400"/>
          </a:p>
          <a:p>
            <a:pPr marL="285750" indent="-285750"/>
            <a:r>
              <a:rPr lang="en-US" sz="1900" err="1"/>
              <a:t>Haluaisitko</a:t>
            </a:r>
            <a:r>
              <a:rPr lang="en-US" sz="1900"/>
              <a:t> </a:t>
            </a:r>
            <a:r>
              <a:rPr lang="en-US" sz="1900" err="1"/>
              <a:t>löytää</a:t>
            </a:r>
            <a:r>
              <a:rPr lang="en-US" sz="1900"/>
              <a:t> </a:t>
            </a:r>
            <a:r>
              <a:rPr lang="en-US" sz="1900" err="1"/>
              <a:t>mielenkiintoista</a:t>
            </a:r>
            <a:r>
              <a:rPr lang="en-US" sz="1900"/>
              <a:t> </a:t>
            </a:r>
            <a:r>
              <a:rPr lang="en-US" sz="1900" err="1"/>
              <a:t>lukemista</a:t>
            </a:r>
            <a:r>
              <a:rPr lang="en-US" sz="1900"/>
              <a:t> ja </a:t>
            </a:r>
            <a:r>
              <a:rPr lang="en-US" sz="1900" err="1"/>
              <a:t>aikaa</a:t>
            </a:r>
            <a:r>
              <a:rPr lang="en-US" sz="1900"/>
              <a:t> </a:t>
            </a:r>
            <a:r>
              <a:rPr lang="en-US" sz="1900" err="1"/>
              <a:t>lukemiselle</a:t>
            </a:r>
            <a:r>
              <a:rPr lang="en-US" sz="1900"/>
              <a:t>? </a:t>
            </a:r>
          </a:p>
          <a:p>
            <a:r>
              <a:rPr lang="en-US" sz="1900" err="1"/>
              <a:t>Tämä</a:t>
            </a:r>
            <a:r>
              <a:rPr lang="en-US" sz="1900"/>
              <a:t> </a:t>
            </a:r>
            <a:r>
              <a:rPr lang="en-US" sz="1900" err="1"/>
              <a:t>kurssi</a:t>
            </a:r>
            <a:r>
              <a:rPr lang="en-US" sz="1900"/>
              <a:t> </a:t>
            </a:r>
            <a:r>
              <a:rPr lang="en-US" sz="1900" err="1"/>
              <a:t>sopii</a:t>
            </a:r>
            <a:r>
              <a:rPr lang="en-US" sz="1900"/>
              <a:t> </a:t>
            </a:r>
            <a:r>
              <a:rPr lang="en-US" sz="1900" err="1"/>
              <a:t>sinulle</a:t>
            </a:r>
            <a:r>
              <a:rPr lang="en-US" sz="1900"/>
              <a:t>, </a:t>
            </a:r>
            <a:r>
              <a:rPr lang="en-US" sz="1900" err="1"/>
              <a:t>joka</a:t>
            </a:r>
            <a:r>
              <a:rPr lang="en-US" sz="1900"/>
              <a:t> </a:t>
            </a:r>
            <a:r>
              <a:rPr lang="en-US" sz="1900" err="1"/>
              <a:t>haluat</a:t>
            </a:r>
            <a:r>
              <a:rPr lang="en-US" sz="1900"/>
              <a:t> </a:t>
            </a:r>
            <a:r>
              <a:rPr lang="en-US" sz="1900" err="1"/>
              <a:t>lukea</a:t>
            </a:r>
            <a:r>
              <a:rPr lang="en-US" sz="1900"/>
              <a:t> </a:t>
            </a:r>
            <a:r>
              <a:rPr lang="en-US" sz="1900" err="1"/>
              <a:t>lisää</a:t>
            </a:r>
            <a:r>
              <a:rPr lang="en-US" sz="1900"/>
              <a:t> ja </a:t>
            </a:r>
            <a:r>
              <a:rPr lang="en-US" sz="1900" err="1"/>
              <a:t>löytää</a:t>
            </a:r>
            <a:r>
              <a:rPr lang="en-US" sz="1900"/>
              <a:t> </a:t>
            </a:r>
            <a:r>
              <a:rPr lang="en-US" sz="1900" err="1"/>
              <a:t>lukemisen</a:t>
            </a:r>
            <a:r>
              <a:rPr lang="en-US" sz="1900"/>
              <a:t> </a:t>
            </a:r>
            <a:r>
              <a:rPr lang="en-US" sz="1900" err="1"/>
              <a:t>ilon</a:t>
            </a:r>
            <a:r>
              <a:rPr lang="en-US" sz="1900"/>
              <a:t>.  </a:t>
            </a:r>
          </a:p>
          <a:p>
            <a:endParaRPr lang="en-US" sz="1900"/>
          </a:p>
          <a:p>
            <a:r>
              <a:rPr lang="en-US" sz="1900" err="1"/>
              <a:t>Kurssilla</a:t>
            </a:r>
            <a:r>
              <a:rPr lang="en-US" sz="1900"/>
              <a:t> </a:t>
            </a:r>
            <a:r>
              <a:rPr lang="en-US" sz="1900" err="1"/>
              <a:t>luetaan</a:t>
            </a:r>
            <a:r>
              <a:rPr lang="en-US" sz="1900"/>
              <a:t> </a:t>
            </a:r>
            <a:r>
              <a:rPr lang="en-US" sz="1900" err="1"/>
              <a:t>erilaisia</a:t>
            </a:r>
            <a:r>
              <a:rPr lang="en-US" sz="1900"/>
              <a:t> </a:t>
            </a:r>
            <a:r>
              <a:rPr lang="en-US" sz="1900" err="1"/>
              <a:t>teoksia</a:t>
            </a:r>
            <a:r>
              <a:rPr lang="en-US" sz="1900"/>
              <a:t>: </a:t>
            </a:r>
            <a:r>
              <a:rPr lang="en-US" sz="1900" err="1"/>
              <a:t>itse</a:t>
            </a:r>
            <a:r>
              <a:rPr lang="en-US" sz="1900"/>
              <a:t> </a:t>
            </a:r>
            <a:r>
              <a:rPr lang="en-US" sz="1900" err="1"/>
              <a:t>löydettyjä</a:t>
            </a:r>
            <a:r>
              <a:rPr lang="en-US" sz="1900"/>
              <a:t> tai </a:t>
            </a:r>
            <a:r>
              <a:rPr lang="en-US" sz="1900" err="1"/>
              <a:t>Kotkan</a:t>
            </a:r>
            <a:r>
              <a:rPr lang="en-US" sz="1900"/>
              <a:t> </a:t>
            </a:r>
            <a:r>
              <a:rPr lang="en-US" sz="1900" err="1"/>
              <a:t>kaupunginkirjaston</a:t>
            </a:r>
            <a:r>
              <a:rPr lang="en-US" sz="1900"/>
              <a:t> </a:t>
            </a:r>
            <a:r>
              <a:rPr lang="en-US" sz="1900" err="1"/>
              <a:t>lukudiplomilistalta</a:t>
            </a:r>
            <a:r>
              <a:rPr lang="en-US" sz="1900"/>
              <a:t> </a:t>
            </a:r>
            <a:r>
              <a:rPr lang="en-US" sz="1900" err="1"/>
              <a:t>valittuja</a:t>
            </a:r>
            <a:r>
              <a:rPr lang="en-US" sz="1900"/>
              <a:t>. </a:t>
            </a:r>
            <a:r>
              <a:rPr lang="en-US" sz="1900" err="1"/>
              <a:t>Tunneilla</a:t>
            </a:r>
            <a:r>
              <a:rPr lang="en-US" sz="1900"/>
              <a:t> </a:t>
            </a:r>
            <a:r>
              <a:rPr lang="en-US" sz="1900" err="1"/>
              <a:t>keskustellaan</a:t>
            </a:r>
            <a:r>
              <a:rPr lang="en-US" sz="1900"/>
              <a:t> </a:t>
            </a:r>
            <a:r>
              <a:rPr lang="en-US" sz="1900" err="1"/>
              <a:t>luetuista</a:t>
            </a:r>
            <a:r>
              <a:rPr lang="en-US" sz="1900"/>
              <a:t> </a:t>
            </a:r>
            <a:r>
              <a:rPr lang="en-US" sz="1900" err="1"/>
              <a:t>kirjoista</a:t>
            </a:r>
            <a:r>
              <a:rPr lang="en-US" sz="1900"/>
              <a:t>, </a:t>
            </a:r>
            <a:r>
              <a:rPr lang="en-US" sz="1900" err="1"/>
              <a:t>jaetaan</a:t>
            </a:r>
            <a:r>
              <a:rPr lang="en-US" sz="1900"/>
              <a:t> </a:t>
            </a:r>
            <a:r>
              <a:rPr lang="en-US" sz="1900" err="1"/>
              <a:t>kirjoista</a:t>
            </a:r>
            <a:r>
              <a:rPr lang="en-US" sz="1900"/>
              <a:t> </a:t>
            </a:r>
            <a:r>
              <a:rPr lang="en-US" sz="1900" err="1"/>
              <a:t>heränneitä</a:t>
            </a:r>
            <a:r>
              <a:rPr lang="en-US" sz="1900"/>
              <a:t> </a:t>
            </a:r>
            <a:r>
              <a:rPr lang="en-US" sz="1900" err="1"/>
              <a:t>ajatuksia</a:t>
            </a:r>
            <a:r>
              <a:rPr lang="en-US" sz="1900"/>
              <a:t> ja </a:t>
            </a:r>
            <a:r>
              <a:rPr lang="en-US" sz="1900" err="1"/>
              <a:t>tehdään</a:t>
            </a:r>
            <a:r>
              <a:rPr lang="en-US" sz="1900"/>
              <a:t> </a:t>
            </a:r>
            <a:r>
              <a:rPr lang="en-US" sz="1900" err="1"/>
              <a:t>monipuolisia</a:t>
            </a:r>
            <a:r>
              <a:rPr lang="en-US" sz="1900"/>
              <a:t> </a:t>
            </a:r>
            <a:r>
              <a:rPr lang="en-US" sz="1900" err="1"/>
              <a:t>suullisia</a:t>
            </a:r>
            <a:r>
              <a:rPr lang="en-US" sz="1900"/>
              <a:t> ja </a:t>
            </a:r>
            <a:r>
              <a:rPr lang="en-US" sz="1900" err="1"/>
              <a:t>kirjallisia</a:t>
            </a:r>
            <a:r>
              <a:rPr lang="en-US" sz="1900"/>
              <a:t> </a:t>
            </a:r>
            <a:r>
              <a:rPr lang="en-US" sz="1900" err="1"/>
              <a:t>tehtäviä</a:t>
            </a:r>
            <a:r>
              <a:rPr lang="en-US" sz="1900"/>
              <a:t> </a:t>
            </a:r>
            <a:r>
              <a:rPr lang="en-US" sz="1900" err="1"/>
              <a:t>itsenäisesti</a:t>
            </a:r>
            <a:r>
              <a:rPr lang="en-US" sz="1900"/>
              <a:t> ja </a:t>
            </a:r>
            <a:r>
              <a:rPr lang="en-US" sz="1900" err="1"/>
              <a:t>ryhmissä</a:t>
            </a:r>
            <a:r>
              <a:rPr lang="en-US" sz="1900"/>
              <a:t>. </a:t>
            </a:r>
          </a:p>
          <a:p>
            <a:pPr marL="0" indent="0">
              <a:buNone/>
            </a:pPr>
            <a:r>
              <a:rPr lang="en-US" sz="1900"/>
              <a:t>* </a:t>
            </a:r>
            <a:r>
              <a:rPr lang="en-US" sz="1900" err="1"/>
              <a:t>Arviointi</a:t>
            </a:r>
            <a:r>
              <a:rPr lang="en-US" sz="1900"/>
              <a:t> </a:t>
            </a:r>
            <a:r>
              <a:rPr lang="en-US" sz="1900" err="1"/>
              <a:t>hyväksytty</a:t>
            </a:r>
            <a:r>
              <a:rPr lang="en-US" sz="1900"/>
              <a:t>/</a:t>
            </a:r>
            <a:r>
              <a:rPr lang="en-US" sz="1900" err="1"/>
              <a:t>hylätty</a:t>
            </a:r>
            <a:r>
              <a:rPr lang="en-US" sz="1400"/>
              <a:t/>
            </a:r>
            <a:br>
              <a:rPr lang="en-US" sz="1400"/>
            </a:br>
            <a:endParaRPr lang="en-US" sz="1400"/>
          </a:p>
        </p:txBody>
      </p:sp>
      <p:sp>
        <p:nvSpPr>
          <p:cNvPr id="5" name="Date Placeholder 4">
            <a:extLst>
              <a:ext uri="{FF2B5EF4-FFF2-40B4-BE49-F238E27FC236}">
                <a16:creationId xmlns:a16="http://schemas.microsoft.com/office/drawing/2014/main" id="{D417E6AA-201E-477A-97DC-AADB2E0220DD}"/>
              </a:ext>
            </a:extLst>
          </p:cNvPr>
          <p:cNvSpPr>
            <a:spLocks noGrp="1"/>
          </p:cNvSpPr>
          <p:nvPr>
            <p:ph type="dt" sz="half" idx="10"/>
          </p:nvPr>
        </p:nvSpPr>
        <p:spPr>
          <a:xfrm>
            <a:off x="3986212" y="6356350"/>
            <a:ext cx="1171575" cy="365125"/>
          </a:xfrm>
        </p:spPr>
        <p:txBody>
          <a:bodyPr vert="horz" lIns="91440" tIns="45720" rIns="91440" bIns="45720" rtlCol="0" anchor="ctr">
            <a:normAutofit/>
          </a:bodyPr>
          <a:lstStyle/>
          <a:p>
            <a:pPr>
              <a:spcAft>
                <a:spcPts val="600"/>
              </a:spcAft>
              <a:defRPr/>
            </a:pPr>
            <a:fld id="{7874564F-9B6F-4DC0-BB14-9F1F673F1449}" type="datetime1">
              <a:rPr lang="en-US" smtClean="0"/>
              <a:pPr>
                <a:spcAft>
                  <a:spcPts val="600"/>
                </a:spcAft>
                <a:defRPr/>
              </a:pPr>
              <a:t>11/2/2022</a:t>
            </a:fld>
            <a:endParaRPr lang="en-US"/>
          </a:p>
        </p:txBody>
      </p:sp>
      <p:sp useBgFill="1">
        <p:nvSpPr>
          <p:cNvPr id="14" name="Rectangle 13">
            <a:extLst>
              <a:ext uri="{FF2B5EF4-FFF2-40B4-BE49-F238E27FC236}">
                <a16:creationId xmlns:a16="http://schemas.microsoft.com/office/drawing/2014/main" id="{E2E0C929-96C6-41B1-A001-566036DF04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7" descr="Kuva, joka sisältää kohteen sisä, pöytä, kaappi, istuminen&#10;&#10;Kuvaus luotu automaattisesti">
            <a:extLst>
              <a:ext uri="{FF2B5EF4-FFF2-40B4-BE49-F238E27FC236}">
                <a16:creationId xmlns:a16="http://schemas.microsoft.com/office/drawing/2014/main" id="{5F079E6C-97C1-4F08-99F0-3F5BFC220E16}"/>
              </a:ext>
            </a:extLst>
          </p:cNvPr>
          <p:cNvPicPr>
            <a:picLocks noGrp="1" noChangeAspect="1"/>
          </p:cNvPicPr>
          <p:nvPr>
            <p:ph sz="half" idx="2"/>
          </p:nvPr>
        </p:nvPicPr>
        <p:blipFill rotWithShape="1">
          <a:blip r:embed="rId3"/>
          <a:srcRect l="4705" r="33543"/>
          <a:stretch/>
        </p:blipFill>
        <p:spPr>
          <a:xfrm>
            <a:off x="5639562" y="10"/>
            <a:ext cx="3504438" cy="6857989"/>
          </a:xfrm>
          <a:prstGeom prst="rect">
            <a:avLst/>
          </a:prstGeom>
        </p:spPr>
      </p:pic>
    </p:spTree>
    <p:extLst>
      <p:ext uri="{BB962C8B-B14F-4D97-AF65-F5344CB8AC3E}">
        <p14:creationId xmlns:p14="http://schemas.microsoft.com/office/powerpoint/2010/main" val="2239568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A3F16E-CC60-4737-8CBB-9568A351D3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050DE-BA88-47A3-B42A-E2F46EB20458}"/>
              </a:ext>
            </a:extLst>
          </p:cNvPr>
          <p:cNvSpPr>
            <a:spLocks noGrp="1"/>
          </p:cNvSpPr>
          <p:nvPr>
            <p:ph type="title"/>
          </p:nvPr>
        </p:nvSpPr>
        <p:spPr>
          <a:xfrm>
            <a:off x="3067880" y="563089"/>
            <a:ext cx="5575552" cy="1432289"/>
          </a:xfrm>
        </p:spPr>
        <p:txBody>
          <a:bodyPr>
            <a:normAutofit/>
          </a:bodyPr>
          <a:lstStyle/>
          <a:p>
            <a:pPr algn="l"/>
            <a:r>
              <a:rPr lang="fi-FI"/>
              <a:t>LSTK  SUOMEN KIELI TUTUKSI </a:t>
            </a:r>
          </a:p>
        </p:txBody>
      </p:sp>
      <p:sp>
        <p:nvSpPr>
          <p:cNvPr id="12" name="Rectangle 11">
            <a:extLst>
              <a:ext uri="{FF2B5EF4-FFF2-40B4-BE49-F238E27FC236}">
                <a16:creationId xmlns:a16="http://schemas.microsoft.com/office/drawing/2014/main" id="{C0DABE73-66EA-42B0-AB0A-9FB1C0AD7A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3E6AAA93-EC5F-4241-A5A3-7E599ABC0C6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805274" y="2497930"/>
            <a:ext cx="6857999" cy="1862138"/>
          </a:xfrm>
          <a:prstGeom prst="rect">
            <a:avLst/>
          </a:prstGeom>
        </p:spPr>
      </p:pic>
      <p:sp>
        <p:nvSpPr>
          <p:cNvPr id="5" name="Slide Number Placeholder 4">
            <a:extLst>
              <a:ext uri="{FF2B5EF4-FFF2-40B4-BE49-F238E27FC236}">
                <a16:creationId xmlns:a16="http://schemas.microsoft.com/office/drawing/2014/main" id="{B6E128B9-9082-47E2-8474-75703A13DF8A}"/>
              </a:ext>
            </a:extLst>
          </p:cNvPr>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32</a:t>
            </a:fld>
            <a:endParaRPr lang="fi-FI" altLang="fi-FI"/>
          </a:p>
        </p:txBody>
      </p:sp>
      <p:sp>
        <p:nvSpPr>
          <p:cNvPr id="3" name="Content Placeholder 2">
            <a:extLst>
              <a:ext uri="{FF2B5EF4-FFF2-40B4-BE49-F238E27FC236}">
                <a16:creationId xmlns:a16="http://schemas.microsoft.com/office/drawing/2014/main" id="{35385D40-8E1D-440C-B0CD-1CA45870F2BE}"/>
              </a:ext>
            </a:extLst>
          </p:cNvPr>
          <p:cNvSpPr>
            <a:spLocks noGrp="1"/>
          </p:cNvSpPr>
          <p:nvPr>
            <p:ph idx="1"/>
          </p:nvPr>
        </p:nvSpPr>
        <p:spPr>
          <a:xfrm>
            <a:off x="3067880" y="1895656"/>
            <a:ext cx="5561804" cy="4581821"/>
          </a:xfrm>
        </p:spPr>
        <p:txBody>
          <a:bodyPr vert="horz" lIns="91440" tIns="45720" rIns="91440" bIns="45720" rtlCol="0" anchor="t">
            <a:normAutofit fontScale="92500" lnSpcReduction="10000"/>
          </a:bodyPr>
          <a:lstStyle/>
          <a:p>
            <a:r>
              <a:rPr lang="fi-FI" sz="1700">
                <a:ea typeface="+mn-lt"/>
                <a:cs typeface="+mn-lt"/>
              </a:rPr>
              <a:t>Kurssi on tarkoitettu suomea toisena kielenä opiskeleville. </a:t>
            </a:r>
            <a:endParaRPr lang="fi-FI" sz="1700"/>
          </a:p>
          <a:p>
            <a:r>
              <a:rPr lang="fi-FI" sz="1700">
                <a:ea typeface="+mn-lt"/>
                <a:cs typeface="+mn-lt"/>
              </a:rPr>
              <a:t>Tunneilla vahvistetaan koulussa tarvittavaa suomen kielen taitoa. Tästä kurssista on hyötyä myös jatko-opinnoissa!</a:t>
            </a:r>
            <a:endParaRPr lang="en-US" sz="1700">
              <a:ea typeface="+mn-lt"/>
              <a:cs typeface="+mn-lt"/>
            </a:endParaRPr>
          </a:p>
          <a:p>
            <a:r>
              <a:rPr lang="fi-FI" sz="1700">
                <a:ea typeface="+mn-lt"/>
                <a:cs typeface="+mn-lt"/>
              </a:rPr>
              <a:t>Monipuolisia harjoituksia tehdään yksin ja ryhmässä. Kurssilla kehitetään lukemisen, kirjoittamisen, puhumisen ja kuullun ymmärtämisen taitoja.</a:t>
            </a:r>
          </a:p>
          <a:p>
            <a:r>
              <a:rPr lang="fi-FI" sz="1700"/>
              <a:t>Tunneilla mm.</a:t>
            </a:r>
          </a:p>
          <a:p>
            <a:pPr marL="0" indent="0">
              <a:buNone/>
            </a:pPr>
            <a:r>
              <a:rPr lang="fi-FI" sz="1700"/>
              <a:t>- pelataan lautapelejä</a:t>
            </a:r>
          </a:p>
          <a:p>
            <a:pPr marL="0" indent="0">
              <a:buNone/>
            </a:pPr>
            <a:r>
              <a:rPr lang="fi-FI" sz="1700"/>
              <a:t>- katsotaan suomenkielinen elokuva ja keskustellaan siitä</a:t>
            </a:r>
          </a:p>
          <a:p>
            <a:pPr marL="0" indent="0">
              <a:buNone/>
            </a:pPr>
            <a:r>
              <a:rPr lang="fi-FI" sz="1700"/>
              <a:t>- katsotaan, kuunnellaan ja luetaan uutisia suomeksi</a:t>
            </a:r>
          </a:p>
          <a:p>
            <a:pPr marL="0" indent="0">
              <a:buNone/>
            </a:pPr>
            <a:r>
              <a:rPr lang="fi-FI" sz="1700"/>
              <a:t>- tutustutaan suomenkielisiin blogeihin ym. sivustoihin</a:t>
            </a:r>
          </a:p>
          <a:p>
            <a:pPr marL="0" indent="0">
              <a:buNone/>
            </a:pPr>
            <a:r>
              <a:rPr lang="fi-FI" sz="1700"/>
              <a:t>- luetaan lyhyitä kaunokirjallisia tekstejä</a:t>
            </a:r>
          </a:p>
          <a:p>
            <a:pPr marL="285750" indent="-285750"/>
            <a:r>
              <a:rPr lang="en-US" sz="1700">
                <a:ea typeface="+mn-lt"/>
                <a:cs typeface="+mn-lt"/>
              </a:rPr>
              <a:t> </a:t>
            </a:r>
            <a:r>
              <a:rPr lang="en-US" sz="1700" err="1">
                <a:ea typeface="+mn-lt"/>
                <a:cs typeface="+mn-lt"/>
              </a:rPr>
              <a:t>Arviointi</a:t>
            </a:r>
            <a:r>
              <a:rPr lang="en-US" sz="1700">
                <a:ea typeface="+mn-lt"/>
                <a:cs typeface="+mn-lt"/>
              </a:rPr>
              <a:t> </a:t>
            </a:r>
            <a:r>
              <a:rPr lang="en-US" sz="1700" err="1">
                <a:ea typeface="+mn-lt"/>
                <a:cs typeface="+mn-lt"/>
              </a:rPr>
              <a:t>hyväksytty</a:t>
            </a:r>
            <a:r>
              <a:rPr lang="en-US" sz="1700">
                <a:ea typeface="+mn-lt"/>
                <a:cs typeface="+mn-lt"/>
              </a:rPr>
              <a:t>/</a:t>
            </a:r>
            <a:r>
              <a:rPr lang="en-US" sz="1700" err="1">
                <a:ea typeface="+mn-lt"/>
                <a:cs typeface="+mn-lt"/>
              </a:rPr>
              <a:t>hylätty</a:t>
            </a:r>
            <a:endParaRPr lang="en-US" sz="1700" err="1">
              <a:solidFill>
                <a:srgbClr val="FF0000"/>
              </a:solidFill>
            </a:endParaRPr>
          </a:p>
          <a:p>
            <a:endParaRPr lang="fi-FI" sz="1700"/>
          </a:p>
          <a:p>
            <a:pPr marL="0" indent="0">
              <a:buNone/>
            </a:pPr>
            <a:endParaRPr lang="fi-FI" sz="1700"/>
          </a:p>
        </p:txBody>
      </p:sp>
      <p:sp>
        <p:nvSpPr>
          <p:cNvPr id="4" name="Date Placeholder 3">
            <a:extLst>
              <a:ext uri="{FF2B5EF4-FFF2-40B4-BE49-F238E27FC236}">
                <a16:creationId xmlns:a16="http://schemas.microsoft.com/office/drawing/2014/main" id="{605B7F8E-8331-4324-A902-F8C79F781162}"/>
              </a:ext>
            </a:extLst>
          </p:cNvPr>
          <p:cNvSpPr>
            <a:spLocks noGrp="1"/>
          </p:cNvSpPr>
          <p:nvPr>
            <p:ph type="dt" sz="half" idx="10"/>
          </p:nvPr>
        </p:nvSpPr>
        <p:spPr>
          <a:xfrm>
            <a:off x="6446520" y="6356350"/>
            <a:ext cx="2183130" cy="365125"/>
          </a:xfrm>
        </p:spPr>
        <p:txBody>
          <a:bodyPr>
            <a:normAutofit/>
          </a:bodyPr>
          <a:lstStyle/>
          <a:p>
            <a:pPr>
              <a:spcAft>
                <a:spcPts val="600"/>
              </a:spcAft>
              <a:defRPr/>
            </a:pPr>
            <a:fld id="{01FB0490-88BC-4D88-9447-A3C84DDBCC5B}" type="datetime1">
              <a:rPr lang="fi-FI" smtClean="0"/>
              <a:pPr>
                <a:spcAft>
                  <a:spcPts val="600"/>
                </a:spcAft>
                <a:defRPr/>
              </a:pPr>
              <a:t>2.11.2022</a:t>
            </a:fld>
            <a:endParaRPr lang="fi-FI"/>
          </a:p>
        </p:txBody>
      </p:sp>
    </p:spTree>
    <p:extLst>
      <p:ext uri="{BB962C8B-B14F-4D97-AF65-F5344CB8AC3E}">
        <p14:creationId xmlns:p14="http://schemas.microsoft.com/office/powerpoint/2010/main" val="2950823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D5C887-6EAA-981C-A88A-D38A79F1A6DF}"/>
              </a:ext>
            </a:extLst>
          </p:cNvPr>
          <p:cNvSpPr>
            <a:spLocks noGrp="1"/>
          </p:cNvSpPr>
          <p:nvPr>
            <p:ph type="title"/>
          </p:nvPr>
        </p:nvSpPr>
        <p:spPr>
          <a:xfrm>
            <a:off x="4947944" y="842243"/>
            <a:ext cx="4291600" cy="571419"/>
          </a:xfrm>
        </p:spPr>
        <p:txBody>
          <a:bodyPr>
            <a:normAutofit/>
          </a:bodyPr>
          <a:lstStyle/>
          <a:p>
            <a:r>
              <a:rPr lang="fi-FI" sz="2100" dirty="0"/>
              <a:t>LBI - </a:t>
            </a:r>
            <a:r>
              <a:rPr lang="fi-FI" sz="2100" b="1" dirty="0"/>
              <a:t>BIOLOGINEN TUTKIMUS</a:t>
            </a:r>
            <a:r>
              <a:rPr lang="fi-FI" sz="1800" dirty="0"/>
              <a:t/>
            </a:r>
            <a:br>
              <a:rPr lang="fi-FI" sz="1800" dirty="0"/>
            </a:br>
            <a:r>
              <a:rPr lang="fi-FI" sz="1350" dirty="0"/>
              <a:t>9. luokan oppilaille 2h / viikko</a:t>
            </a:r>
            <a:endParaRPr lang="fi-FI" sz="1800" dirty="0"/>
          </a:p>
        </p:txBody>
      </p:sp>
      <p:sp>
        <p:nvSpPr>
          <p:cNvPr id="74" name="Freeform: Shape 73">
            <a:extLst>
              <a:ext uri="{FF2B5EF4-FFF2-40B4-BE49-F238E27FC236}">
                <a16:creationId xmlns:a16="http://schemas.microsoft.com/office/drawing/2014/main" id="{0ED52484-C939-4951-85D6-79046BBC64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050548" cy="2611308"/>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76" name="Oval 75">
            <a:extLst>
              <a:ext uri="{FF2B5EF4-FFF2-40B4-BE49-F238E27FC236}">
                <a16:creationId xmlns:a16="http://schemas.microsoft.com/office/drawing/2014/main" id="{123AC743-1CAC-4594-8F81-8E5C1E45BA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1853" y="1196999"/>
            <a:ext cx="1515618" cy="151561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Kuva 5" descr="Kuva, joka sisältää kohteen kakku, sisä, syntymäpäivä, koristeltu&#10;&#10;Kuvaus luotu automaattisesti">
            <a:extLst>
              <a:ext uri="{FF2B5EF4-FFF2-40B4-BE49-F238E27FC236}">
                <a16:creationId xmlns:a16="http://schemas.microsoft.com/office/drawing/2014/main" id="{BC88D480-9B22-BD20-8450-C5DE5C3ABA6C}"/>
              </a:ext>
            </a:extLst>
          </p:cNvPr>
          <p:cNvPicPr>
            <a:picLocks noChangeAspect="1"/>
          </p:cNvPicPr>
          <p:nvPr/>
        </p:nvPicPr>
        <p:blipFill rotWithShape="1">
          <a:blip r:embed="rId2"/>
          <a:srcRect t="16775" r="4" b="8228"/>
          <a:stretch/>
        </p:blipFill>
        <p:spPr>
          <a:xfrm>
            <a:off x="3525297" y="1320443"/>
            <a:ext cx="1268730" cy="126873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78" name="Freeform: Shape 77">
            <a:extLst>
              <a:ext uri="{FF2B5EF4-FFF2-40B4-BE49-F238E27FC236}">
                <a16:creationId xmlns:a16="http://schemas.microsoft.com/office/drawing/2014/main" id="{3DF8EA8C-4EAB-49EE-BBAB-78BE910D22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888042"/>
            <a:ext cx="2412258" cy="2112709"/>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80" name="Oval 79">
            <a:extLst>
              <a:ext uri="{FF2B5EF4-FFF2-40B4-BE49-F238E27FC236}">
                <a16:creationId xmlns:a16="http://schemas.microsoft.com/office/drawing/2014/main" id="{9973AF05-1CBD-4B57-BB0F-EAEF9F8FB6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5701" y="3011237"/>
            <a:ext cx="2125980" cy="212598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6" name="Kuva 6" descr="Kuva, joka sisältää kohteen tekstiili&#10;&#10;Kuvaus luotu automaattisesti">
            <a:extLst>
              <a:ext uri="{FF2B5EF4-FFF2-40B4-BE49-F238E27FC236}">
                <a16:creationId xmlns:a16="http://schemas.microsoft.com/office/drawing/2014/main" id="{A4A2897B-8365-938E-6200-6054092C31D6}"/>
              </a:ext>
            </a:extLst>
          </p:cNvPr>
          <p:cNvPicPr>
            <a:picLocks noChangeAspect="1"/>
          </p:cNvPicPr>
          <p:nvPr/>
        </p:nvPicPr>
        <p:blipFill rotWithShape="1">
          <a:blip r:embed="rId3"/>
          <a:srcRect l="22204" r="11296"/>
          <a:stretch/>
        </p:blipFill>
        <p:spPr>
          <a:xfrm>
            <a:off x="2659145" y="3134681"/>
            <a:ext cx="1879092" cy="1879092"/>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7" name="Kuva 7" descr="Kuva, joka sisältää kohteen sisä, henkilö, astia&#10;&#10;Kuvaus luotu automaattisesti">
            <a:extLst>
              <a:ext uri="{FF2B5EF4-FFF2-40B4-BE49-F238E27FC236}">
                <a16:creationId xmlns:a16="http://schemas.microsoft.com/office/drawing/2014/main" id="{7FDF94B2-037B-986E-7ADF-3CA0D224ABDE}"/>
              </a:ext>
            </a:extLst>
          </p:cNvPr>
          <p:cNvPicPr>
            <a:picLocks noChangeAspect="1"/>
          </p:cNvPicPr>
          <p:nvPr/>
        </p:nvPicPr>
        <p:blipFill rotWithShape="1">
          <a:blip r:embed="rId4"/>
          <a:srcRect l="2595" r="1819" b="2"/>
          <a:stretch/>
        </p:blipFill>
        <p:spPr>
          <a:xfrm>
            <a:off x="15" y="857258"/>
            <a:ext cx="2928360" cy="2489127"/>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4" name="Kuva 4" descr="Kuva, joka sisältää kohteen henkilö&#10;&#10;Kuvaus luotu automaattisesti">
            <a:extLst>
              <a:ext uri="{FF2B5EF4-FFF2-40B4-BE49-F238E27FC236}">
                <a16:creationId xmlns:a16="http://schemas.microsoft.com/office/drawing/2014/main" id="{7E1237F0-F279-9ECE-AF76-0FDDEEA57C84}"/>
              </a:ext>
            </a:extLst>
          </p:cNvPr>
          <p:cNvPicPr>
            <a:picLocks noChangeAspect="1"/>
          </p:cNvPicPr>
          <p:nvPr/>
        </p:nvPicPr>
        <p:blipFill rotWithShape="1">
          <a:blip r:embed="rId5"/>
          <a:srcRect t="23531" b="11199"/>
          <a:stretch/>
        </p:blipFill>
        <p:spPr>
          <a:xfrm>
            <a:off x="1" y="4012511"/>
            <a:ext cx="2287790" cy="1991006"/>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Sisällön paikkamerkki 2">
            <a:extLst>
              <a:ext uri="{FF2B5EF4-FFF2-40B4-BE49-F238E27FC236}">
                <a16:creationId xmlns:a16="http://schemas.microsoft.com/office/drawing/2014/main" id="{43469D6E-65FD-6057-E5B0-95D1F39E9A26}"/>
              </a:ext>
            </a:extLst>
          </p:cNvPr>
          <p:cNvSpPr>
            <a:spLocks noGrp="1"/>
          </p:cNvSpPr>
          <p:nvPr>
            <p:ph idx="1"/>
          </p:nvPr>
        </p:nvSpPr>
        <p:spPr>
          <a:xfrm>
            <a:off x="4947943" y="1426831"/>
            <a:ext cx="4196057" cy="4573919"/>
          </a:xfrm>
        </p:spPr>
        <p:txBody>
          <a:bodyPr vert="horz" lIns="68580" tIns="34290" rIns="68580" bIns="34290" rtlCol="0" anchor="t">
            <a:noAutofit/>
          </a:bodyPr>
          <a:lstStyle/>
          <a:p>
            <a:pPr marL="0" indent="0">
              <a:buNone/>
              <a:defRPr/>
            </a:pPr>
            <a:r>
              <a:rPr lang="fi-FI" sz="1200" dirty="0">
                <a:latin typeface="Calibri" panose="020F0502020204030204"/>
              </a:rPr>
              <a:t>Opiskelijat osallistuvat kurssin sisällön valintaan aktiivisesti.</a:t>
            </a:r>
            <a:endParaRPr lang="fi-FI" sz="1200" dirty="0">
              <a:cs typeface="Calibri"/>
            </a:endParaRPr>
          </a:p>
          <a:p>
            <a:pPr marL="0" indent="0">
              <a:buNone/>
            </a:pPr>
            <a:r>
              <a:rPr lang="fi-FI" sz="1200" u="sng" dirty="0"/>
              <a:t>Sisältö</a:t>
            </a:r>
            <a:r>
              <a:rPr lang="fi-FI" sz="1200" dirty="0"/>
              <a:t>: </a:t>
            </a:r>
            <a:endParaRPr lang="fi-FI" sz="1200" dirty="0">
              <a:cs typeface="Calibri"/>
            </a:endParaRPr>
          </a:p>
          <a:p>
            <a:pPr>
              <a:buFontTx/>
              <a:buChar char="-"/>
            </a:pPr>
            <a:r>
              <a:rPr lang="fi-FI" sz="1200" dirty="0"/>
              <a:t>Tehdään biologiaan liittyviä laboratoriotöitä: Genetiikan työt, preparoinnit, soluviljelyt, mikroskopointi yms.</a:t>
            </a:r>
            <a:endParaRPr lang="fi-FI" sz="1200" dirty="0">
              <a:cs typeface="Calibri"/>
            </a:endParaRPr>
          </a:p>
          <a:p>
            <a:pPr>
              <a:buFontTx/>
              <a:buChar char="-"/>
            </a:pPr>
            <a:r>
              <a:rPr lang="fi-FI" sz="1200" dirty="0"/>
              <a:t>Simuloidaan biologian ilmiöitä</a:t>
            </a:r>
            <a:endParaRPr lang="fi-FI" sz="1200" dirty="0">
              <a:cs typeface="Calibri"/>
            </a:endParaRPr>
          </a:p>
          <a:p>
            <a:pPr>
              <a:buFontTx/>
              <a:buChar char="-"/>
            </a:pPr>
            <a:r>
              <a:rPr lang="fi-FI" sz="1200" dirty="0"/>
              <a:t>Tehdään kenttämittauksia</a:t>
            </a:r>
            <a:endParaRPr lang="fi-FI" sz="1200" dirty="0">
              <a:cs typeface="Calibri"/>
            </a:endParaRPr>
          </a:p>
          <a:p>
            <a:pPr>
              <a:buFontTx/>
              <a:buChar char="-"/>
            </a:pPr>
            <a:r>
              <a:rPr lang="fi-FI" sz="1200" dirty="0"/>
              <a:t>Tutustutaan biologisen tutkimuksen teon vaiheisiin </a:t>
            </a:r>
            <a:r>
              <a:rPr lang="fi-FI" sz="1200" dirty="0">
                <a:sym typeface="Wingdings" panose="05000000000000000000" pitchFamily="2" charset="2"/>
              </a:rPr>
              <a:t> s</a:t>
            </a:r>
            <a:r>
              <a:rPr lang="fi-FI" sz="1200" dirty="0"/>
              <a:t>uunnitellaan, toteutetaan ja raportoidaan yhteinen projektityö</a:t>
            </a:r>
            <a:endParaRPr lang="fi-FI" sz="1200" dirty="0">
              <a:cs typeface="Calibri"/>
            </a:endParaRPr>
          </a:p>
          <a:p>
            <a:pPr marL="0" indent="0">
              <a:buNone/>
            </a:pPr>
            <a:r>
              <a:rPr lang="fi-FI" sz="1200" u="sng" dirty="0"/>
              <a:t>Tavoitteet</a:t>
            </a:r>
            <a:r>
              <a:rPr lang="fi-FI" sz="1200" dirty="0"/>
              <a:t>:</a:t>
            </a:r>
            <a:endParaRPr lang="fi-FI" sz="1200" dirty="0">
              <a:cs typeface="Calibri"/>
            </a:endParaRPr>
          </a:p>
          <a:p>
            <a:pPr>
              <a:buFontTx/>
              <a:buChar char="-"/>
            </a:pPr>
            <a:r>
              <a:rPr lang="fi-FI" sz="1200" dirty="0"/>
              <a:t>Biologiaan liittyvien työmenetelmien tuntemus ja osaaminen lisääntyy</a:t>
            </a:r>
            <a:endParaRPr lang="fi-FI" sz="1200" dirty="0">
              <a:cs typeface="Calibri"/>
            </a:endParaRPr>
          </a:p>
          <a:p>
            <a:pPr>
              <a:buFontTx/>
              <a:buChar char="-"/>
            </a:pPr>
            <a:r>
              <a:rPr lang="fi-FI" sz="1200" dirty="0"/>
              <a:t>Kiinnostus tieteellistä tutkimusta kohtaan kasvaa</a:t>
            </a:r>
            <a:endParaRPr lang="fi-FI" sz="1200" dirty="0">
              <a:cs typeface="Calibri"/>
            </a:endParaRPr>
          </a:p>
          <a:p>
            <a:pPr>
              <a:buFontTx/>
              <a:buChar char="-"/>
            </a:pPr>
            <a:r>
              <a:rPr lang="fi-FI" sz="1200" dirty="0"/>
              <a:t>Pari- ja ryhmätyötaidot kehittyvät</a:t>
            </a:r>
            <a:endParaRPr lang="fi-FI" sz="1200" dirty="0">
              <a:cs typeface="Calibri"/>
            </a:endParaRPr>
          </a:p>
          <a:p>
            <a:pPr>
              <a:buFontTx/>
              <a:buChar char="-"/>
            </a:pPr>
            <a:r>
              <a:rPr lang="fi-FI" sz="1200" dirty="0"/>
              <a:t>Tieteellinen ajattelu tulee tutuksi</a:t>
            </a:r>
            <a:endParaRPr lang="fi-FI" sz="1200" dirty="0">
              <a:cs typeface="Calibri"/>
            </a:endParaRPr>
          </a:p>
          <a:p>
            <a:pPr marL="0" indent="0">
              <a:buNone/>
            </a:pPr>
            <a:r>
              <a:rPr lang="fi-FI" sz="1200" u="sng" dirty="0"/>
              <a:t>Arviointi</a:t>
            </a:r>
            <a:r>
              <a:rPr lang="fi-FI" sz="1200" dirty="0"/>
              <a:t>: </a:t>
            </a:r>
            <a:endParaRPr lang="fi-FI" sz="1200" dirty="0">
              <a:cs typeface="Calibri"/>
            </a:endParaRPr>
          </a:p>
          <a:p>
            <a:pPr>
              <a:buFontTx/>
              <a:buChar char="-"/>
            </a:pPr>
            <a:r>
              <a:rPr lang="fi-FI" sz="1200" dirty="0"/>
              <a:t>Kurssi arvioidaan hyväksytty</a:t>
            </a:r>
            <a:r>
              <a:rPr lang="fi-FI" sz="1200"/>
              <a:t>/hylätty</a:t>
            </a:r>
            <a:endParaRPr lang="fi-FI" sz="1200" dirty="0">
              <a:cs typeface="Calibri"/>
            </a:endParaRPr>
          </a:p>
          <a:p>
            <a:pPr>
              <a:buFontTx/>
              <a:buChar char="-"/>
            </a:pPr>
            <a:r>
              <a:rPr lang="fi-FI" sz="1200" dirty="0"/>
              <a:t>Hyväksytyn arvosanan saa osallistumalla aktiivisesti tunneilla tehtäviin laborointeihin, simulointeihin, harjoituksiin,  tehtäviin ja kenttätyöskentelyyn</a:t>
            </a:r>
            <a:endParaRPr lang="fi-FI" sz="1200" dirty="0">
              <a:cs typeface="Calibri"/>
            </a:endParaRPr>
          </a:p>
        </p:txBody>
      </p:sp>
    </p:spTree>
    <p:extLst>
      <p:ext uri="{BB962C8B-B14F-4D97-AF65-F5344CB8AC3E}">
        <p14:creationId xmlns:p14="http://schemas.microsoft.com/office/powerpoint/2010/main" val="2092793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Otsikko 1"/>
          <p:cNvSpPr>
            <a:spLocks noGrp="1"/>
          </p:cNvSpPr>
          <p:nvPr>
            <p:ph type="title"/>
          </p:nvPr>
        </p:nvSpPr>
        <p:spPr>
          <a:xfrm>
            <a:off x="514349" y="764373"/>
            <a:ext cx="2983229" cy="1600200"/>
          </a:xfrm>
        </p:spPr>
        <p:txBody>
          <a:bodyPr anchor="b">
            <a:normAutofit/>
          </a:bodyPr>
          <a:lstStyle/>
          <a:p>
            <a:pPr algn="l" eaLnBrk="1" fontAlgn="auto" hangingPunct="1">
              <a:spcAft>
                <a:spcPts val="0"/>
              </a:spcAft>
              <a:defRPr/>
            </a:pPr>
            <a:r>
              <a:rPr lang="fi-FI" altLang="fi-FI" sz="2600"/>
              <a:t>vKSV	TEKNISEN TYÖN PERUSKURSSI</a:t>
            </a:r>
            <a:br>
              <a:rPr lang="fi-FI" altLang="fi-FI" sz="2600"/>
            </a:br>
            <a:endParaRPr lang="fi-FI" altLang="fi-FI" sz="2600"/>
          </a:p>
        </p:txBody>
      </p:sp>
      <p:sp>
        <p:nvSpPr>
          <p:cNvPr id="2" name="Päivämäärän paikkamerkki 1"/>
          <p:cNvSpPr>
            <a:spLocks noGrp="1"/>
          </p:cNvSpPr>
          <p:nvPr>
            <p:ph type="dt" sz="half" idx="10"/>
          </p:nvPr>
        </p:nvSpPr>
        <p:spPr>
          <a:xfrm>
            <a:off x="514349" y="368300"/>
            <a:ext cx="1937021" cy="365125"/>
          </a:xfrm>
        </p:spPr>
        <p:txBody>
          <a:bodyPr>
            <a:normAutofit/>
          </a:bodyPr>
          <a:lstStyle/>
          <a:p>
            <a:pPr algn="l">
              <a:spcAft>
                <a:spcPts val="600"/>
              </a:spcAft>
              <a:defRPr/>
            </a:pPr>
            <a:fld id="{7B239C6D-A43C-49C8-BE99-6E359B7FEE05}" type="datetime1">
              <a:rPr lang="fi-FI">
                <a:solidFill>
                  <a:srgbClr val="FFFFFF"/>
                </a:solidFill>
              </a:rPr>
              <a:pPr algn="l">
                <a:spcAft>
                  <a:spcPts val="600"/>
                </a:spcAft>
                <a:defRPr/>
              </a:pPr>
              <a:t>2.11.2022</a:t>
            </a:fld>
            <a:endParaRPr lang="fi-FI">
              <a:solidFill>
                <a:srgbClr val="FFFFFF"/>
              </a:solidFill>
            </a:endParaRPr>
          </a:p>
        </p:txBody>
      </p:sp>
      <p:sp>
        <p:nvSpPr>
          <p:cNvPr id="13315" name="Sisällön paikkamerkki 2"/>
          <p:cNvSpPr>
            <a:spLocks noGrp="1"/>
          </p:cNvSpPr>
          <p:nvPr>
            <p:ph idx="1"/>
          </p:nvPr>
        </p:nvSpPr>
        <p:spPr>
          <a:xfrm>
            <a:off x="514350" y="2364573"/>
            <a:ext cx="2983229" cy="3854112"/>
          </a:xfrm>
        </p:spPr>
        <p:txBody>
          <a:bodyPr vert="horz" lIns="91440" tIns="45720" rIns="91440" bIns="45720" rtlCol="0" anchor="t">
            <a:normAutofit/>
          </a:bodyPr>
          <a:lstStyle/>
          <a:p>
            <a:pPr marL="0" indent="0" eaLnBrk="1" hangingPunct="1">
              <a:buFont typeface="Arial" charset="0"/>
              <a:buNone/>
            </a:pPr>
            <a:r>
              <a:rPr lang="fi-FI" altLang="fi-FI" sz="1400" dirty="0"/>
              <a:t>Tavoitteena on,</a:t>
            </a:r>
          </a:p>
          <a:p>
            <a:pPr marL="0" indent="0">
              <a:buNone/>
            </a:pPr>
            <a:r>
              <a:rPr lang="fi-FI" altLang="fi-FI" sz="1400" dirty="0"/>
              <a:t> että oppilas</a:t>
            </a:r>
          </a:p>
          <a:p>
            <a:pPr marL="0" indent="0">
              <a:buNone/>
            </a:pPr>
            <a:r>
              <a:rPr lang="fi-FI" altLang="fi-FI" sz="1400" dirty="0"/>
              <a:t> kykenee tekemään</a:t>
            </a:r>
          </a:p>
          <a:p>
            <a:pPr marL="0" indent="0">
              <a:buNone/>
            </a:pPr>
            <a:r>
              <a:rPr lang="fi-FI" altLang="fi-FI" sz="1400" dirty="0"/>
              <a:t> itse suunnittelemiaan</a:t>
            </a:r>
          </a:p>
          <a:p>
            <a:pPr marL="0" indent="0">
              <a:buNone/>
            </a:pPr>
            <a:r>
              <a:rPr lang="fi-FI" altLang="fi-FI" sz="1400" dirty="0"/>
              <a:t> laadukkaita töitä</a:t>
            </a:r>
          </a:p>
          <a:p>
            <a:pPr marL="0" indent="0">
              <a:buNone/>
            </a:pPr>
            <a:r>
              <a:rPr lang="fi-FI" altLang="fi-FI" sz="1400" dirty="0"/>
              <a:t> turvallisesti</a:t>
            </a:r>
          </a:p>
          <a:p>
            <a:pPr marL="0" indent="0">
              <a:buNone/>
            </a:pPr>
            <a:r>
              <a:rPr lang="fi-FI" altLang="fi-FI" sz="1400" dirty="0"/>
              <a:t> käyttäen apunaan </a:t>
            </a:r>
          </a:p>
          <a:p>
            <a:pPr marL="0" indent="0" eaLnBrk="1" hangingPunct="1">
              <a:buFont typeface="Arial" charset="0"/>
              <a:buNone/>
            </a:pPr>
            <a:r>
              <a:rPr lang="fi-FI" altLang="fi-FI" sz="1400" dirty="0"/>
              <a:t>käsityökaluja sekä työkoneita.</a:t>
            </a:r>
          </a:p>
          <a:p>
            <a:pPr marL="0" indent="0" eaLnBrk="1" hangingPunct="1">
              <a:buFont typeface="Arial" charset="0"/>
              <a:buNone/>
            </a:pPr>
            <a:endParaRPr lang="fi-FI" altLang="fi-FI" sz="1400"/>
          </a:p>
          <a:p>
            <a:pPr marL="0" indent="0">
              <a:buNone/>
            </a:pPr>
            <a:r>
              <a:rPr lang="fi-FI" altLang="fi-FI" sz="1400" dirty="0"/>
              <a:t>Numeroarviointi</a:t>
            </a:r>
          </a:p>
          <a:p>
            <a:pPr marL="0" indent="0" eaLnBrk="1" hangingPunct="1">
              <a:buFont typeface="Arial" charset="0"/>
              <a:buNone/>
            </a:pPr>
            <a:endParaRPr lang="fi-FI" altLang="fi-FI" sz="1400"/>
          </a:p>
        </p:txBody>
      </p:sp>
      <p:sp useBgFill="1">
        <p:nvSpPr>
          <p:cNvPr id="136" name="Rectangle 135">
            <a:extLst>
              <a:ext uri="{FF2B5EF4-FFF2-40B4-BE49-F238E27FC236}">
                <a16:creationId xmlns:a16="http://schemas.microsoft.com/office/drawing/2014/main" id="{8D25211A-4CA0-4B53-82BB-1EE7C7F3C7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3534" y="0"/>
            <a:ext cx="54304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n numeron paikkamerkki 2"/>
          <p:cNvSpPr>
            <a:spLocks noGrp="1"/>
          </p:cNvSpPr>
          <p:nvPr>
            <p:ph type="sldNum" sz="quarter" idx="12"/>
          </p:nvPr>
        </p:nvSpPr>
        <p:spPr>
          <a:xfrm>
            <a:off x="2931897" y="368300"/>
            <a:ext cx="781632" cy="365125"/>
          </a:xfrm>
        </p:spPr>
        <p:txBody>
          <a:bodyPr>
            <a:normAutofit/>
          </a:bodyPr>
          <a:lstStyle/>
          <a:p>
            <a:pPr>
              <a:spcAft>
                <a:spcPts val="600"/>
              </a:spcAft>
              <a:defRPr/>
            </a:pPr>
            <a:fld id="{E2DD2369-1124-459A-B6A7-85A12C487C82}" type="slidenum">
              <a:rPr lang="fi-FI" altLang="fi-FI" smtClean="0"/>
              <a:pPr>
                <a:spcAft>
                  <a:spcPts val="600"/>
                </a:spcAft>
                <a:defRPr/>
              </a:pPr>
              <a:t>4</a:t>
            </a:fld>
            <a:endParaRPr lang="fi-FI" altLang="fi-FI"/>
          </a:p>
        </p:txBody>
      </p:sp>
      <p:pic>
        <p:nvPicPr>
          <p:cNvPr id="5" name="Kuva 4"/>
          <p:cNvPicPr>
            <a:picLocks noChangeAspect="1"/>
          </p:cNvPicPr>
          <p:nvPr/>
        </p:nvPicPr>
        <p:blipFill>
          <a:blip r:embed="rId2"/>
          <a:stretch>
            <a:fillRect/>
          </a:stretch>
        </p:blipFill>
        <p:spPr>
          <a:xfrm>
            <a:off x="3713529" y="2014537"/>
            <a:ext cx="4391379" cy="2828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Otsikko 1"/>
          <p:cNvSpPr>
            <a:spLocks noGrp="1"/>
          </p:cNvSpPr>
          <p:nvPr>
            <p:ph type="title"/>
          </p:nvPr>
        </p:nvSpPr>
        <p:spPr>
          <a:xfrm>
            <a:off x="464819" y="764373"/>
            <a:ext cx="4692968" cy="1293028"/>
          </a:xfrm>
        </p:spPr>
        <p:txBody>
          <a:bodyPr>
            <a:normAutofit/>
          </a:bodyPr>
          <a:lstStyle/>
          <a:p>
            <a:pPr eaLnBrk="1" fontAlgn="auto" hangingPunct="1">
              <a:spcAft>
                <a:spcPts val="0"/>
              </a:spcAft>
              <a:defRPr/>
            </a:pPr>
            <a:r>
              <a:rPr lang="fi-FI" altLang="fi-FI" sz="2800" err="1"/>
              <a:t>vKS</a:t>
            </a:r>
            <a:r>
              <a:rPr lang="fi-FI" altLang="fi-FI" sz="2800"/>
              <a:t>	KÄSITYÖN KURSSI	</a:t>
            </a:r>
            <a:br>
              <a:rPr lang="fi-FI" altLang="fi-FI" sz="2800"/>
            </a:br>
            <a:endParaRPr lang="fi-FI" altLang="fi-FI" sz="2800"/>
          </a:p>
        </p:txBody>
      </p:sp>
      <p:sp>
        <p:nvSpPr>
          <p:cNvPr id="4" name="Dian numeron paikkamerkki 3"/>
          <p:cNvSpPr>
            <a:spLocks noGrp="1"/>
          </p:cNvSpPr>
          <p:nvPr>
            <p:ph type="sldNum" sz="quarter" idx="12"/>
          </p:nvPr>
        </p:nvSpPr>
        <p:spPr>
          <a:xfrm>
            <a:off x="3100387"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5</a:t>
            </a:fld>
            <a:endParaRPr lang="fi-FI" altLang="fi-FI"/>
          </a:p>
        </p:txBody>
      </p:sp>
      <p:sp>
        <p:nvSpPr>
          <p:cNvPr id="3" name="Sisällön paikkamerkki 2"/>
          <p:cNvSpPr>
            <a:spLocks noGrp="1"/>
          </p:cNvSpPr>
          <p:nvPr>
            <p:ph idx="1"/>
          </p:nvPr>
        </p:nvSpPr>
        <p:spPr>
          <a:xfrm>
            <a:off x="464820" y="1556206"/>
            <a:ext cx="4701593" cy="4662479"/>
          </a:xfrm>
        </p:spPr>
        <p:txBody>
          <a:bodyPr vert="horz" lIns="91440" tIns="45720" rIns="91440" bIns="45720" rtlCol="0" anchor="t">
            <a:normAutofit/>
          </a:bodyPr>
          <a:lstStyle/>
          <a:p>
            <a:pPr marL="0" indent="0" eaLnBrk="1" fontAlgn="auto" hangingPunct="1">
              <a:spcAft>
                <a:spcPts val="0"/>
              </a:spcAft>
              <a:buFont typeface="Arial" panose="020B0604020202020204" pitchFamily="34" charset="0"/>
              <a:buNone/>
              <a:defRPr/>
            </a:pPr>
            <a:endParaRPr lang="fi-FI" sz="1500"/>
          </a:p>
          <a:p>
            <a:pPr marL="0" indent="0">
              <a:buNone/>
            </a:pPr>
            <a:r>
              <a:rPr lang="fi-FI" sz="1500"/>
              <a:t>	TEKSTIILITYÖN KURSSI </a:t>
            </a:r>
          </a:p>
          <a:p>
            <a:r>
              <a:rPr lang="fi-FI" sz="1500"/>
              <a:t>Kurssin tavoitteena on aiemmin opittujen taitojen syventäminen ja laajentaminen tekstiilityön eri osa-alueilla.</a:t>
            </a:r>
          </a:p>
          <a:p>
            <a:r>
              <a:rPr lang="fi-FI" sz="1500"/>
              <a:t> Kurssisuunnitelmaa laaditaan yhdessä oppilaiden kanssa. Oppilailla on mahdollisuus suunnitella työnsä oman mielenkiinnon ja erityisosaamisensa mukaan.</a:t>
            </a:r>
          </a:p>
          <a:p>
            <a:r>
              <a:rPr lang="fi-FI" sz="1500"/>
              <a:t> Oppiaineen tehtävänä on vahvistaa kiinnostusta käsillä tekemiseen, löytää omia vahvuuksia ja oma tapa tehdä käsitöitä. </a:t>
            </a:r>
          </a:p>
          <a:p>
            <a:r>
              <a:rPr lang="fi-FI" sz="1500"/>
              <a:t>Kurssi tarjotaan samansisältöisenä vapaasti valittavien kurssien ryhmässä.</a:t>
            </a:r>
          </a:p>
          <a:p>
            <a:pPr>
              <a:defRPr/>
            </a:pPr>
            <a:r>
              <a:rPr lang="fi-FI" sz="1500"/>
              <a:t>Arvioidaan numeerisesti lukuvuositodistuksessa.</a:t>
            </a:r>
          </a:p>
          <a:p>
            <a:pPr marL="0" indent="0">
              <a:buNone/>
              <a:defRPr/>
            </a:pPr>
            <a:endParaRPr lang="fi-FI" sz="1500"/>
          </a:p>
          <a:p>
            <a:pPr marL="0" indent="0">
              <a:buNone/>
              <a:defRPr/>
            </a:pPr>
            <a:endParaRPr lang="fi-FI" sz="1500"/>
          </a:p>
        </p:txBody>
      </p:sp>
      <p:sp>
        <p:nvSpPr>
          <p:cNvPr id="2" name="Päivämäärän paikkamerkki 1"/>
          <p:cNvSpPr>
            <a:spLocks noGrp="1"/>
          </p:cNvSpPr>
          <p:nvPr>
            <p:ph type="dt" sz="half" idx="10"/>
          </p:nvPr>
        </p:nvSpPr>
        <p:spPr>
          <a:xfrm>
            <a:off x="3986212" y="6356350"/>
            <a:ext cx="1171575" cy="365125"/>
          </a:xfrm>
        </p:spPr>
        <p:txBody>
          <a:bodyPr>
            <a:normAutofit/>
          </a:bodyPr>
          <a:lstStyle/>
          <a:p>
            <a:pPr>
              <a:spcAft>
                <a:spcPts val="600"/>
              </a:spcAft>
              <a:defRPr/>
            </a:pPr>
            <a:fld id="{0BD8AF5C-3ACB-446F-ACA5-67C1A15EF283}" type="datetime1">
              <a:rPr lang="fi-FI" smtClean="0"/>
              <a:pPr>
                <a:spcAft>
                  <a:spcPts val="600"/>
                </a:spcAft>
                <a:defRPr/>
              </a:pPr>
              <a:t>2.11.2022</a:t>
            </a:fld>
            <a:endParaRPr lang="fi-FI"/>
          </a:p>
        </p:txBody>
      </p:sp>
      <p:sp useBgFill="1">
        <p:nvSpPr>
          <p:cNvPr id="71" name="Rectangle 70">
            <a:extLst>
              <a:ext uri="{FF2B5EF4-FFF2-40B4-BE49-F238E27FC236}">
                <a16:creationId xmlns:a16="http://schemas.microsoft.com/office/drawing/2014/main" id="{E2E0C929-96C6-41B1-A001-566036DF04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p:cNvPicPr>
            <a:picLocks noChangeAspect="1"/>
          </p:cNvPicPr>
          <p:nvPr/>
        </p:nvPicPr>
        <p:blipFill rotWithShape="1">
          <a:blip r:embed="rId2" cstate="print">
            <a:extLst>
              <a:ext uri="{28A0092B-C50C-407E-A947-70E740481C1C}">
                <a14:useLocalDpi xmlns:a14="http://schemas.microsoft.com/office/drawing/2010/main" val="0"/>
              </a:ext>
            </a:extLst>
          </a:blip>
          <a:srcRect t="2153" r="-1" b="-1"/>
          <a:stretch/>
        </p:blipFill>
        <p:spPr>
          <a:xfrm>
            <a:off x="5639562" y="10"/>
            <a:ext cx="3504438" cy="6857989"/>
          </a:xfrm>
          <a:prstGeom prst="rect">
            <a:avLst/>
          </a:prstGeom>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64819" y="764373"/>
            <a:ext cx="4692968" cy="1293028"/>
          </a:xfrm>
        </p:spPr>
        <p:txBody>
          <a:bodyPr rtlCol="0">
            <a:normAutofit/>
          </a:bodyPr>
          <a:lstStyle/>
          <a:p>
            <a:pPr eaLnBrk="1" fontAlgn="auto" hangingPunct="1">
              <a:spcAft>
                <a:spcPts val="0"/>
              </a:spcAft>
              <a:defRPr/>
            </a:pPr>
            <a:r>
              <a:rPr lang="fi-FI" sz="2800" err="1"/>
              <a:t>vmu</a:t>
            </a:r>
            <a:r>
              <a:rPr lang="fi-FI" sz="2800"/>
              <a:t>	Musiikki		MUSIIKKI	</a:t>
            </a:r>
            <a:br>
              <a:rPr lang="fi-FI" sz="2800"/>
            </a:br>
            <a:endParaRPr lang="fi-FI" sz="2800"/>
          </a:p>
        </p:txBody>
      </p:sp>
      <p:sp>
        <p:nvSpPr>
          <p:cNvPr id="4" name="Dian numeron paikkamerkki 3"/>
          <p:cNvSpPr>
            <a:spLocks noGrp="1"/>
          </p:cNvSpPr>
          <p:nvPr>
            <p:ph type="sldNum" sz="quarter" idx="12"/>
          </p:nvPr>
        </p:nvSpPr>
        <p:spPr>
          <a:xfrm>
            <a:off x="3100387"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6</a:t>
            </a:fld>
            <a:endParaRPr lang="fi-FI" altLang="fi-FI"/>
          </a:p>
        </p:txBody>
      </p:sp>
      <p:sp>
        <p:nvSpPr>
          <p:cNvPr id="17411" name="Sisällön paikkamerkki 2"/>
          <p:cNvSpPr>
            <a:spLocks noGrp="1"/>
          </p:cNvSpPr>
          <p:nvPr>
            <p:ph idx="1"/>
          </p:nvPr>
        </p:nvSpPr>
        <p:spPr>
          <a:xfrm>
            <a:off x="464820" y="2194560"/>
            <a:ext cx="4692967" cy="4024125"/>
          </a:xfrm>
        </p:spPr>
        <p:txBody>
          <a:bodyPr vert="horz" lIns="91440" tIns="45720" rIns="91440" bIns="45720" rtlCol="0" anchor="t">
            <a:normAutofit fontScale="55000" lnSpcReduction="20000"/>
          </a:bodyPr>
          <a:lstStyle/>
          <a:p>
            <a:pPr marL="0" indent="0">
              <a:buNone/>
            </a:pPr>
            <a:r>
              <a:rPr lang="fi-FI" altLang="fi-FI"/>
              <a:t>Tavoitteet</a:t>
            </a:r>
          </a:p>
          <a:p>
            <a:r>
              <a:rPr lang="fi-FI" altLang="fi-FI">
                <a:solidFill>
                  <a:srgbClr val="000000"/>
                </a:solidFill>
                <a:ea typeface="+mn-lt"/>
                <a:cs typeface="+mn-lt"/>
              </a:rPr>
              <a:t>Kehittää ja laajentaa omaa musiikillista ilmaisua, soittamista, laulamista ja omien ideoiden toteuttamista</a:t>
            </a:r>
          </a:p>
          <a:p>
            <a:r>
              <a:rPr lang="fi-FI" altLang="fi-FI">
                <a:solidFill>
                  <a:srgbClr val="000000"/>
                </a:solidFill>
                <a:ea typeface="+mn-lt"/>
                <a:cs typeface="+mn-lt"/>
              </a:rPr>
              <a:t>Saada kokemuksia ja elämyksiä</a:t>
            </a:r>
          </a:p>
          <a:p>
            <a:r>
              <a:rPr lang="fi-FI" altLang="fi-FI">
                <a:solidFill>
                  <a:srgbClr val="000000"/>
                </a:solidFill>
                <a:ea typeface="+mn-lt"/>
                <a:cs typeface="+mn-lt"/>
              </a:rPr>
              <a:t>Vahvistaa oppilaan itsetuntemusta ja itsetuntoa, ja toisaalta kehittää hänen sosiaalisia taitojaan</a:t>
            </a:r>
          </a:p>
          <a:p>
            <a:pPr marL="0" indent="0">
              <a:buNone/>
            </a:pPr>
            <a:r>
              <a:rPr lang="fi-FI" altLang="fi-FI">
                <a:solidFill>
                  <a:srgbClr val="000000"/>
                </a:solidFill>
                <a:ea typeface="+mn-lt"/>
                <a:cs typeface="+mn-lt"/>
              </a:rPr>
              <a:t>Sisältö</a:t>
            </a:r>
          </a:p>
          <a:p>
            <a:r>
              <a:rPr lang="fi-FI" altLang="fi-FI">
                <a:solidFill>
                  <a:srgbClr val="000000"/>
                </a:solidFill>
                <a:ea typeface="+mn-lt"/>
                <a:cs typeface="+mn-lt"/>
              </a:rPr>
              <a:t>Tehdään musiikkia yhdessä; soitetaan, lauletaan, kuunnellaan, keskustellaan</a:t>
            </a:r>
          </a:p>
          <a:p>
            <a:r>
              <a:rPr lang="fi-FI" altLang="fi-FI">
                <a:solidFill>
                  <a:srgbClr val="000000"/>
                </a:solidFill>
                <a:ea typeface="+mn-lt"/>
                <a:cs typeface="+mn-lt"/>
              </a:rPr>
              <a:t>Materiaalina musiikkia laidasta laitaan</a:t>
            </a:r>
          </a:p>
          <a:p>
            <a:r>
              <a:rPr lang="fi-FI" altLang="fi-FI">
                <a:solidFill>
                  <a:srgbClr val="000000"/>
                </a:solidFill>
                <a:ea typeface="+mn-lt"/>
                <a:cs typeface="+mn-lt"/>
              </a:rPr>
              <a:t>Mahdollisuus myös esiintymiseen</a:t>
            </a:r>
          </a:p>
          <a:p>
            <a:pPr marL="0" indent="0">
              <a:buNone/>
            </a:pPr>
            <a:r>
              <a:rPr lang="fi-FI" altLang="fi-FI">
                <a:solidFill>
                  <a:srgbClr val="000000"/>
                </a:solidFill>
                <a:ea typeface="+mn-lt"/>
                <a:cs typeface="+mn-lt"/>
              </a:rPr>
              <a:t>Työtavat</a:t>
            </a:r>
          </a:p>
          <a:p>
            <a:r>
              <a:rPr lang="fi-FI" altLang="fi-FI">
                <a:solidFill>
                  <a:srgbClr val="000000"/>
                </a:solidFill>
                <a:ea typeface="+mn-lt"/>
                <a:cs typeface="+mn-lt"/>
              </a:rPr>
              <a:t>Työskennellään yksin tai yhdessä</a:t>
            </a:r>
          </a:p>
          <a:p>
            <a:pPr marL="0" indent="0">
              <a:buNone/>
            </a:pPr>
            <a:r>
              <a:rPr lang="fi-FI" altLang="fi-FI">
                <a:solidFill>
                  <a:srgbClr val="000000"/>
                </a:solidFill>
                <a:ea typeface="+mn-lt"/>
                <a:cs typeface="+mn-lt"/>
              </a:rPr>
              <a:t>Arviointi</a:t>
            </a:r>
          </a:p>
          <a:p>
            <a:r>
              <a:rPr lang="fi-FI" altLang="fi-FI">
                <a:solidFill>
                  <a:srgbClr val="000000"/>
                </a:solidFill>
                <a:ea typeface="+mn-lt"/>
                <a:cs typeface="+mn-lt"/>
              </a:rPr>
              <a:t>Numeroarviointi, joka perustuu tuntiaktiivisuuteen, omien taitojen kehittymiseen, itsearviointiin sekä opettajan arviointiin</a:t>
            </a:r>
          </a:p>
          <a:p>
            <a:endParaRPr lang="fi-FI" altLang="fi-FI">
              <a:solidFill>
                <a:srgbClr val="000000"/>
              </a:solidFill>
              <a:ea typeface="+mn-lt"/>
              <a:cs typeface="+mn-lt"/>
            </a:endParaRPr>
          </a:p>
          <a:p>
            <a:pPr marL="0" indent="0">
              <a:buNone/>
            </a:pPr>
            <a:endParaRPr lang="fi-FI">
              <a:solidFill>
                <a:srgbClr val="FF0000"/>
              </a:solidFill>
            </a:endParaRPr>
          </a:p>
        </p:txBody>
      </p:sp>
      <p:sp>
        <p:nvSpPr>
          <p:cNvPr id="3" name="Päivämäärän paikkamerkki 2"/>
          <p:cNvSpPr>
            <a:spLocks noGrp="1"/>
          </p:cNvSpPr>
          <p:nvPr>
            <p:ph type="dt" sz="half" idx="10"/>
          </p:nvPr>
        </p:nvSpPr>
        <p:spPr>
          <a:xfrm>
            <a:off x="3986212" y="6356350"/>
            <a:ext cx="1171575" cy="365125"/>
          </a:xfrm>
        </p:spPr>
        <p:txBody>
          <a:bodyPr>
            <a:normAutofit/>
          </a:bodyPr>
          <a:lstStyle/>
          <a:p>
            <a:pPr>
              <a:spcAft>
                <a:spcPts val="600"/>
              </a:spcAft>
              <a:defRPr/>
            </a:pPr>
            <a:fld id="{F530E386-D6BF-4187-9BD0-2F3F31D3C704}" type="datetime1">
              <a:rPr lang="fi-FI" smtClean="0"/>
              <a:pPr>
                <a:spcAft>
                  <a:spcPts val="600"/>
                </a:spcAft>
                <a:defRPr/>
              </a:pPr>
              <a:t>2.11.2022</a:t>
            </a:fld>
            <a:endParaRPr lang="fi-FI"/>
          </a:p>
        </p:txBody>
      </p:sp>
      <p:sp useBgFill="1">
        <p:nvSpPr>
          <p:cNvPr id="136" name="Rectangle 135">
            <a:extLst>
              <a:ext uri="{FF2B5EF4-FFF2-40B4-BE49-F238E27FC236}">
                <a16:creationId xmlns:a16="http://schemas.microsoft.com/office/drawing/2014/main" id="{E2E0C929-96C6-41B1-A001-566036DF04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ma\Pictures\dance-108915_960_7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23" r="25723" b="-1"/>
          <a:stretch/>
        </p:blipFill>
        <p:spPr bwMode="auto">
          <a:xfrm rot="21600000">
            <a:off x="5639562" y="10"/>
            <a:ext cx="3504438" cy="6857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64820" y="764373"/>
            <a:ext cx="5124450" cy="1293028"/>
          </a:xfrm>
        </p:spPr>
        <p:txBody>
          <a:bodyPr rtlCol="0">
            <a:normAutofit/>
          </a:bodyPr>
          <a:lstStyle/>
          <a:p>
            <a:pPr eaLnBrk="1" fontAlgn="auto" hangingPunct="1">
              <a:spcAft>
                <a:spcPts val="0"/>
              </a:spcAft>
              <a:defRPr/>
            </a:pPr>
            <a:r>
              <a:rPr lang="fi-FI" sz="3100"/>
              <a:t>vko		KOTITALOUS</a:t>
            </a:r>
            <a:br>
              <a:rPr lang="fi-FI" sz="3100"/>
            </a:br>
            <a:endParaRPr lang="fi-FI" sz="3100"/>
          </a:p>
        </p:txBody>
      </p:sp>
      <p:sp>
        <p:nvSpPr>
          <p:cNvPr id="6" name="Dian numeron paikkamerkki 5"/>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smtClean="0"/>
              <a:pPr>
                <a:spcAft>
                  <a:spcPts val="600"/>
                </a:spcAft>
                <a:defRPr/>
              </a:pPr>
              <a:t>7</a:t>
            </a:fld>
            <a:endParaRPr lang="fi-FI" altLang="fi-FI"/>
          </a:p>
        </p:txBody>
      </p:sp>
      <p:sp>
        <p:nvSpPr>
          <p:cNvPr id="3" name="Sisällön paikkamerkki 2"/>
          <p:cNvSpPr>
            <a:spLocks noGrp="1"/>
          </p:cNvSpPr>
          <p:nvPr>
            <p:ph idx="1"/>
          </p:nvPr>
        </p:nvSpPr>
        <p:spPr>
          <a:xfrm>
            <a:off x="464820" y="1662598"/>
            <a:ext cx="5124450" cy="4896857"/>
          </a:xfrm>
        </p:spPr>
        <p:txBody>
          <a:bodyPr vert="horz" lIns="91440" tIns="45720" rIns="91440" bIns="45720" rtlCol="0" anchor="t">
            <a:normAutofit fontScale="77500" lnSpcReduction="20000"/>
          </a:bodyPr>
          <a:lstStyle/>
          <a:p>
            <a:r>
              <a:rPr lang="fi-FI" sz="1500" b="1">
                <a:ea typeface="+mn-lt"/>
                <a:cs typeface="+mn-lt"/>
              </a:rPr>
              <a:t>Kotitalouden tunneilla opiskelemme ruoanvalmistusta ja ruokakulttuuria, kodinhoitoa ja ympäristöasioita sekä järkevää kuluttamista.</a:t>
            </a:r>
            <a:endParaRPr lang="fi-FI" sz="1500" b="1"/>
          </a:p>
          <a:p>
            <a:r>
              <a:rPr lang="fi-FI" sz="1500" b="1">
                <a:ea typeface="+mn-lt"/>
                <a:cs typeface="+mn-lt"/>
              </a:rPr>
              <a:t>Tunneilla muun muassa kokkaamme, leivomme, maistelemme, siivoamme ja autamme kaveria. Opetus tapahtuu sekä teoria-  että käytännön opiskeluna, painottaen käytännön tekemistä.</a:t>
            </a:r>
            <a:endParaRPr lang="fi-FI" b="1"/>
          </a:p>
          <a:p>
            <a:endParaRPr lang="fi-FI" sz="1500" b="1">
              <a:ea typeface="+mn-lt"/>
              <a:cs typeface="+mn-lt"/>
            </a:endParaRPr>
          </a:p>
          <a:p>
            <a:pPr marL="0" indent="0">
              <a:buNone/>
            </a:pPr>
            <a:r>
              <a:rPr lang="fi-FI" sz="1500" b="1">
                <a:ea typeface="+mn-lt"/>
                <a:cs typeface="+mn-lt"/>
              </a:rPr>
              <a:t>Valinnaisen kotitalouden sisältöä esimerkiksi:</a:t>
            </a:r>
            <a:endParaRPr lang="fi-FI" b="1"/>
          </a:p>
          <a:p>
            <a:r>
              <a:rPr lang="fi-FI" sz="1500" b="1">
                <a:ea typeface="+mn-lt"/>
                <a:cs typeface="+mn-lt"/>
              </a:rPr>
              <a:t>Tutustumista uusiin raaka-aineisiin</a:t>
            </a:r>
            <a:endParaRPr lang="fi-FI" b="1"/>
          </a:p>
          <a:p>
            <a:r>
              <a:rPr lang="fi-FI" sz="1500" b="1">
                <a:ea typeface="+mn-lt"/>
                <a:cs typeface="+mn-lt"/>
              </a:rPr>
              <a:t>Ruokakulttuurit</a:t>
            </a:r>
            <a:endParaRPr lang="fi-FI" b="1"/>
          </a:p>
          <a:p>
            <a:r>
              <a:rPr lang="fi-FI" sz="1500" b="1">
                <a:ea typeface="+mn-lt"/>
                <a:cs typeface="+mn-lt"/>
              </a:rPr>
              <a:t>Erilaiset ruoanvalmistustavat</a:t>
            </a:r>
            <a:endParaRPr lang="fi-FI" b="1"/>
          </a:p>
          <a:p>
            <a:r>
              <a:rPr lang="fi-FI" sz="1500" b="1">
                <a:ea typeface="+mn-lt"/>
                <a:cs typeface="+mn-lt"/>
              </a:rPr>
              <a:t>Itsenäiseen elämään harjoittelua </a:t>
            </a:r>
            <a:endParaRPr lang="fi-FI" b="1"/>
          </a:p>
          <a:p>
            <a:pPr marL="0" indent="0">
              <a:buNone/>
            </a:pPr>
            <a:endParaRPr lang="fi-FI" sz="1500" b="1"/>
          </a:p>
          <a:p>
            <a:pPr marL="0" indent="0">
              <a:buNone/>
            </a:pPr>
            <a:r>
              <a:rPr lang="fi-FI" sz="1500" b="1">
                <a:solidFill>
                  <a:srgbClr val="000000"/>
                </a:solidFill>
                <a:ea typeface="+mn-lt"/>
                <a:cs typeface="+mn-lt"/>
              </a:rPr>
              <a:t>Tavoitteet</a:t>
            </a:r>
          </a:p>
          <a:p>
            <a:r>
              <a:rPr lang="fi-FI" sz="1500" b="1">
                <a:solidFill>
                  <a:srgbClr val="000000"/>
                </a:solidFill>
                <a:ea typeface="+mn-lt"/>
                <a:cs typeface="+mn-lt"/>
              </a:rPr>
              <a:t>Tutustua ja syventää kotitaloudellista tietämystä.</a:t>
            </a:r>
          </a:p>
          <a:p>
            <a:r>
              <a:rPr lang="fi-FI" sz="1500" b="1">
                <a:solidFill>
                  <a:srgbClr val="000000"/>
                </a:solidFill>
                <a:ea typeface="+mn-lt"/>
                <a:cs typeface="+mn-lt"/>
              </a:rPr>
              <a:t>Harjoitella käytännön työtapoja, omatoimisuutta ja ongelmanratkaisutaitoja.</a:t>
            </a:r>
          </a:p>
          <a:p>
            <a:r>
              <a:rPr lang="fi-FI" sz="1500" b="1">
                <a:solidFill>
                  <a:srgbClr val="000000"/>
                </a:solidFill>
                <a:ea typeface="+mn-lt"/>
                <a:cs typeface="+mn-lt"/>
              </a:rPr>
              <a:t>Harjoitella itsenäistä elämää varten.</a:t>
            </a:r>
          </a:p>
          <a:p>
            <a:pPr marL="0" indent="0">
              <a:buNone/>
            </a:pPr>
            <a:endParaRPr lang="fi-FI" sz="1500" b="1">
              <a:solidFill>
                <a:srgbClr val="000000"/>
              </a:solidFill>
              <a:ea typeface="+mn-lt"/>
              <a:cs typeface="+mn-lt"/>
            </a:endParaRPr>
          </a:p>
          <a:p>
            <a:pPr marL="0" indent="0">
              <a:buNone/>
            </a:pPr>
            <a:r>
              <a:rPr lang="fi-FI" sz="1500" b="1">
                <a:solidFill>
                  <a:srgbClr val="000000"/>
                </a:solidFill>
                <a:ea typeface="+mn-lt"/>
                <a:cs typeface="+mn-lt"/>
              </a:rPr>
              <a:t>Arviointi</a:t>
            </a:r>
          </a:p>
          <a:p>
            <a:r>
              <a:rPr lang="fi-FI" sz="1500" b="1">
                <a:solidFill>
                  <a:srgbClr val="000000"/>
                </a:solidFill>
                <a:ea typeface="+mn-lt"/>
                <a:cs typeface="+mn-lt"/>
              </a:rPr>
              <a:t>Numeerinen arviointi</a:t>
            </a:r>
          </a:p>
          <a:p>
            <a:pPr marL="0" indent="0">
              <a:buNone/>
            </a:pPr>
            <a:endParaRPr lang="fi-FI" sz="1500">
              <a:solidFill>
                <a:srgbClr val="FF0000"/>
              </a:solidFill>
              <a:ea typeface="+mn-lt"/>
              <a:cs typeface="+mn-lt"/>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5895928" y="1659923"/>
            <a:ext cx="2733722" cy="3644962"/>
          </a:xfrm>
          <a:prstGeom prst="rect">
            <a:avLst/>
          </a:pr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sp>
        <p:nvSpPr>
          <p:cNvPr id="5" name="Päivämäärän paikkamerkki 4"/>
          <p:cNvSpPr>
            <a:spLocks noGrp="1"/>
          </p:cNvSpPr>
          <p:nvPr>
            <p:ph type="dt" sz="half" idx="10"/>
          </p:nvPr>
        </p:nvSpPr>
        <p:spPr>
          <a:xfrm>
            <a:off x="6446520" y="6356350"/>
            <a:ext cx="2183130" cy="365125"/>
          </a:xfrm>
        </p:spPr>
        <p:txBody>
          <a:bodyPr>
            <a:normAutofit/>
          </a:bodyPr>
          <a:lstStyle/>
          <a:p>
            <a:pPr>
              <a:spcAft>
                <a:spcPts val="600"/>
              </a:spcAft>
              <a:defRPr/>
            </a:pPr>
            <a:fld id="{3280E601-E62A-42CE-B785-B2439F15F001}" type="datetime1">
              <a:rPr lang="fi-FI" smtClean="0"/>
              <a:pPr>
                <a:spcAft>
                  <a:spcPts val="600"/>
                </a:spcAft>
                <a:defRPr/>
              </a:pPr>
              <a:t>2.11.2022</a:t>
            </a:fld>
            <a:endParaRPr lang="fi-F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71700" y="764373"/>
            <a:ext cx="6457950" cy="1293028"/>
          </a:xfrm>
        </p:spPr>
        <p:txBody>
          <a:bodyPr>
            <a:normAutofit/>
          </a:bodyPr>
          <a:lstStyle/>
          <a:p>
            <a:r>
              <a:rPr lang="fi-FI"/>
              <a:t>vKU kuvataide</a:t>
            </a:r>
          </a:p>
        </p:txBody>
      </p:sp>
      <p:sp>
        <p:nvSpPr>
          <p:cNvPr id="5" name="Dian numeron paikkamerkki 4"/>
          <p:cNvSpPr>
            <a:spLocks noGrp="1"/>
          </p:cNvSpPr>
          <p:nvPr>
            <p:ph type="sldNum" sz="quarter" idx="12"/>
          </p:nvPr>
        </p:nvSpPr>
        <p:spPr>
          <a:xfrm>
            <a:off x="6572250" y="381000"/>
            <a:ext cx="2057400" cy="365125"/>
          </a:xfrm>
        </p:spPr>
        <p:txBody>
          <a:bodyPr>
            <a:normAutofit/>
          </a:bodyPr>
          <a:lstStyle/>
          <a:p>
            <a:pPr>
              <a:spcAft>
                <a:spcPts val="600"/>
              </a:spcAft>
              <a:defRPr/>
            </a:pPr>
            <a:fld id="{E2DD2369-1124-459A-B6A7-85A12C487C82}" type="slidenum">
              <a:rPr lang="fi-FI" altLang="fi-FI"/>
              <a:pPr>
                <a:spcAft>
                  <a:spcPts val="600"/>
                </a:spcAft>
                <a:defRPr/>
              </a:pPr>
              <a:t>8</a:t>
            </a:fld>
            <a:endParaRPr lang="fi-FI" altLang="fi-FI"/>
          </a:p>
        </p:txBody>
      </p:sp>
      <p:pic>
        <p:nvPicPr>
          <p:cNvPr id="6" name="Kuva 6" descr="Kuva, joka sisältää kohteen sisä, pöytä, kirjoituspöytä, tietokone&#10;&#10;Kuvaus luotu automaattisesti">
            <a:extLst>
              <a:ext uri="{FF2B5EF4-FFF2-40B4-BE49-F238E27FC236}">
                <a16:creationId xmlns:a16="http://schemas.microsoft.com/office/drawing/2014/main" id="{0B74A41D-924A-418F-A741-CC1122173309}"/>
              </a:ext>
            </a:extLst>
          </p:cNvPr>
          <p:cNvPicPr>
            <a:picLocks noChangeAspect="1"/>
          </p:cNvPicPr>
          <p:nvPr/>
        </p:nvPicPr>
        <p:blipFill>
          <a:blip r:embed="rId2"/>
          <a:stretch>
            <a:fillRect/>
          </a:stretch>
        </p:blipFill>
        <p:spPr>
          <a:xfrm rot="-1080000">
            <a:off x="349903" y="3004094"/>
            <a:ext cx="3804968" cy="1606401"/>
          </a:xfrm>
          <a:prstGeom prst="rect">
            <a:avLst/>
          </a:prstGeom>
        </p:spPr>
      </p:pic>
      <p:sp>
        <p:nvSpPr>
          <p:cNvPr id="3" name="Sisällön paikkamerkki 2"/>
          <p:cNvSpPr>
            <a:spLocks noGrp="1"/>
          </p:cNvSpPr>
          <p:nvPr>
            <p:ph idx="1"/>
          </p:nvPr>
        </p:nvSpPr>
        <p:spPr>
          <a:xfrm>
            <a:off x="4189563" y="1582085"/>
            <a:ext cx="4440087" cy="4929898"/>
          </a:xfrm>
        </p:spPr>
        <p:txBody>
          <a:bodyPr vert="horz" lIns="91440" tIns="45720" rIns="91440" bIns="45720" rtlCol="0" anchor="t">
            <a:noAutofit/>
          </a:bodyPr>
          <a:lstStyle/>
          <a:p>
            <a:pPr marL="0" indent="0">
              <a:buNone/>
            </a:pPr>
            <a:r>
              <a:rPr lang="fi-FI" sz="1100"/>
              <a:t>Sisältö:</a:t>
            </a:r>
          </a:p>
          <a:p>
            <a:r>
              <a:rPr lang="fi-FI" sz="1100"/>
              <a:t>Kuvataiteen valinnaiskurssilla syvennetään visuaalisen kulttuurin yleissivistävää tietoutta sekä vahvistetaan omaa kuvallista ilmaisua.</a:t>
            </a:r>
          </a:p>
          <a:p>
            <a:r>
              <a:rPr lang="fi-FI" sz="1100"/>
              <a:t> Kurssilla tutkitaan ympäristöä, omaa kuvakulttuuria sekä taiteen maailmaa historiasta nykypäivään.</a:t>
            </a:r>
          </a:p>
          <a:p>
            <a:r>
              <a:rPr lang="fi-FI" sz="1100"/>
              <a:t>Tekniikat ja sisällöt vaihtelevat oppilas- ja ryhmälähtöisesti. </a:t>
            </a:r>
          </a:p>
          <a:p>
            <a:r>
              <a:rPr lang="fi-FI" sz="1100"/>
              <a:t>Eri sisältöalueita opetetaan yhteydessä toisiinsa, jolloin opitut tekniikat ja ilmaisumuodot liittyvät kuvaviestinnän, ympäristönsuunnittelun ja taiteen sisältöihin. </a:t>
            </a:r>
          </a:p>
          <a:p>
            <a:pPr marL="0" indent="0">
              <a:buNone/>
            </a:pPr>
            <a:r>
              <a:rPr lang="fi-FI" sz="1100"/>
              <a:t>Tavoitteet:</a:t>
            </a:r>
          </a:p>
          <a:p>
            <a:r>
              <a:rPr lang="fi-FI" sz="1100"/>
              <a:t>kehittää luovuutta ja ongelmanratkaisukykyä</a:t>
            </a:r>
          </a:p>
          <a:p>
            <a:r>
              <a:rPr lang="fi-FI" sz="1100"/>
              <a:t>tukea oppilaan kuvallista ajattelua</a:t>
            </a:r>
          </a:p>
          <a:p>
            <a:r>
              <a:rPr lang="fi-FI" sz="1100"/>
              <a:t>antaa valmiuksia omaan kuvalliseen ilmaisuun</a:t>
            </a:r>
          </a:p>
          <a:p>
            <a:r>
              <a:rPr lang="fi-FI" sz="1100"/>
              <a:t>ymmärtää, kuvamediaa ja visuaalista ympäristöä sekä taidetta</a:t>
            </a:r>
          </a:p>
          <a:p>
            <a:pPr marL="0" indent="0">
              <a:buNone/>
            </a:pPr>
            <a:r>
              <a:rPr lang="fi-FI" sz="1100"/>
              <a:t>Arviointi:</a:t>
            </a:r>
          </a:p>
          <a:p>
            <a:pPr marL="0" indent="0">
              <a:buNone/>
            </a:pPr>
            <a:r>
              <a:rPr lang="fi-FI" sz="1100"/>
              <a:t>- Arviointi perustuu jatkuvaan näyttöön oppitunneilla ja tehtävissä.</a:t>
            </a:r>
          </a:p>
          <a:p>
            <a:pPr marL="0" indent="0">
              <a:buNone/>
            </a:pPr>
            <a:r>
              <a:rPr lang="fi-FI" sz="1100"/>
              <a:t>- Oppilas arvioi omaa työskentelyään ja teoksiaan. Harjoittelemme myös vertaisarviointia.</a:t>
            </a:r>
          </a:p>
          <a:p>
            <a:pPr marL="0" indent="0">
              <a:buNone/>
            </a:pPr>
            <a:r>
              <a:rPr lang="fi-FI" sz="1100"/>
              <a:t>- Numeroarviointi</a:t>
            </a:r>
          </a:p>
          <a:p>
            <a:pPr marL="0" indent="0">
              <a:buNone/>
            </a:pPr>
            <a:endParaRPr lang="fi-FI" sz="1100"/>
          </a:p>
          <a:p>
            <a:endParaRPr lang="fi-FI" sz="700"/>
          </a:p>
        </p:txBody>
      </p:sp>
      <p:sp>
        <p:nvSpPr>
          <p:cNvPr id="4" name="Päivämäärän paikkamerkki 3"/>
          <p:cNvSpPr>
            <a:spLocks noGrp="1"/>
          </p:cNvSpPr>
          <p:nvPr>
            <p:ph type="dt" sz="half" idx="10"/>
          </p:nvPr>
        </p:nvSpPr>
        <p:spPr>
          <a:xfrm>
            <a:off x="6446520" y="6356350"/>
            <a:ext cx="2183130" cy="365125"/>
          </a:xfrm>
        </p:spPr>
        <p:txBody>
          <a:bodyPr>
            <a:normAutofit/>
          </a:bodyPr>
          <a:lstStyle/>
          <a:p>
            <a:pPr>
              <a:spcAft>
                <a:spcPts val="600"/>
              </a:spcAft>
              <a:defRPr/>
            </a:pPr>
            <a:fld id="{01FB0490-88BC-4D88-9447-A3C84DDBCC5B}" type="datetime1">
              <a:rPr lang="fi-FI"/>
              <a:pPr>
                <a:spcAft>
                  <a:spcPts val="600"/>
                </a:spcAft>
                <a:defRPr/>
              </a:pPr>
              <a:t>2.11.2022</a:t>
            </a:fld>
            <a:endParaRPr lang="fi-FI"/>
          </a:p>
        </p:txBody>
      </p:sp>
    </p:spTree>
    <p:extLst>
      <p:ext uri="{BB962C8B-B14F-4D97-AF65-F5344CB8AC3E}">
        <p14:creationId xmlns:p14="http://schemas.microsoft.com/office/powerpoint/2010/main" val="29492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038834-8139-4D5D-9C80-6470C717B939}"/>
              </a:ext>
            </a:extLst>
          </p:cNvPr>
          <p:cNvSpPr>
            <a:spLocks noGrp="1"/>
          </p:cNvSpPr>
          <p:nvPr>
            <p:ph type="title"/>
          </p:nvPr>
        </p:nvSpPr>
        <p:spPr>
          <a:xfrm>
            <a:off x="687957" y="747121"/>
            <a:ext cx="8198113" cy="1310280"/>
          </a:xfrm>
        </p:spPr>
        <p:txBody>
          <a:bodyPr>
            <a:normAutofit fontScale="90000"/>
          </a:bodyPr>
          <a:lstStyle/>
          <a:p>
            <a:pPr algn="l">
              <a:spcBef>
                <a:spcPts val="1000"/>
              </a:spcBef>
            </a:pPr>
            <a:endParaRPr lang="en-US">
              <a:ea typeface="+mj-lt"/>
              <a:cs typeface="+mj-lt"/>
            </a:endParaRPr>
          </a:p>
          <a:p>
            <a:pPr algn="l">
              <a:spcBef>
                <a:spcPts val="1000"/>
              </a:spcBef>
            </a:pPr>
            <a:r>
              <a:rPr lang="fi-FI" sz="2000">
                <a:ea typeface="+mj-lt"/>
                <a:cs typeface="+mj-lt"/>
              </a:rPr>
              <a:t>Ryhmä 2:</a:t>
            </a:r>
            <a:endParaRPr lang="fi-FI" sz="2000"/>
          </a:p>
          <a:p>
            <a:pPr algn="l">
              <a:spcBef>
                <a:spcPts val="1000"/>
              </a:spcBef>
            </a:pPr>
            <a:r>
              <a:rPr lang="fi-FI" sz="2800" b="1">
                <a:solidFill>
                  <a:srgbClr val="FF0000"/>
                </a:solidFill>
                <a:ea typeface="+mj-lt"/>
                <a:cs typeface="+mj-lt"/>
              </a:rPr>
              <a:t>Tästä ryhmästä ei voi valita samaa TT-ainetta kuin ryhmästä</a:t>
            </a:r>
            <a:r>
              <a:rPr lang="fi-FI" b="1">
                <a:solidFill>
                  <a:srgbClr val="FF0000"/>
                </a:solidFill>
                <a:ea typeface="+mj-lt"/>
                <a:cs typeface="+mj-lt"/>
              </a:rPr>
              <a:t> 1</a:t>
            </a:r>
            <a:endParaRPr lang="fi-FI">
              <a:ea typeface="+mj-lt"/>
              <a:cs typeface="+mj-lt"/>
            </a:endParaRPr>
          </a:p>
          <a:p>
            <a:endParaRPr lang="fi-FI"/>
          </a:p>
        </p:txBody>
      </p:sp>
      <p:sp>
        <p:nvSpPr>
          <p:cNvPr id="3" name="Sisällön paikkamerkki 2">
            <a:extLst>
              <a:ext uri="{FF2B5EF4-FFF2-40B4-BE49-F238E27FC236}">
                <a16:creationId xmlns:a16="http://schemas.microsoft.com/office/drawing/2014/main" id="{6E0DB848-BF83-46CD-8ECF-E354A033E5A7}"/>
              </a:ext>
            </a:extLst>
          </p:cNvPr>
          <p:cNvSpPr>
            <a:spLocks noGrp="1"/>
          </p:cNvSpPr>
          <p:nvPr>
            <p:ph sz="half" idx="1"/>
          </p:nvPr>
        </p:nvSpPr>
        <p:spPr/>
        <p:txBody>
          <a:bodyPr vert="horz" lIns="91440" tIns="45720" rIns="91440" bIns="45720" rtlCol="0" anchor="t">
            <a:normAutofit/>
          </a:bodyPr>
          <a:lstStyle/>
          <a:p>
            <a:pPr marL="0" indent="0">
              <a:buNone/>
            </a:pPr>
            <a:r>
              <a:rPr lang="fi-FI"/>
              <a:t>Valinnaisaineet:</a:t>
            </a:r>
          </a:p>
          <a:p>
            <a:r>
              <a:rPr lang="fi-FI" err="1"/>
              <a:t>vSKA</a:t>
            </a:r>
            <a:r>
              <a:rPr lang="fi-FI"/>
              <a:t> SAKSA</a:t>
            </a:r>
            <a:endParaRPr lang="en-US">
              <a:ea typeface="+mn-lt"/>
              <a:cs typeface="+mn-lt"/>
            </a:endParaRPr>
          </a:p>
          <a:p>
            <a:r>
              <a:rPr lang="fi-FI" err="1"/>
              <a:t>vRA</a:t>
            </a:r>
            <a:r>
              <a:rPr lang="fi-FI"/>
              <a:t> RANSKA</a:t>
            </a:r>
            <a:endParaRPr lang="en-US">
              <a:ea typeface="+mn-lt"/>
              <a:cs typeface="+mn-lt"/>
            </a:endParaRPr>
          </a:p>
          <a:p>
            <a:r>
              <a:rPr lang="fi-FI" err="1"/>
              <a:t>vVE</a:t>
            </a:r>
            <a:r>
              <a:rPr lang="fi-FI"/>
              <a:t> VENÄJÄ</a:t>
            </a:r>
            <a:endParaRPr lang="en-US">
              <a:ea typeface="+mn-lt"/>
              <a:cs typeface="+mn-lt"/>
            </a:endParaRPr>
          </a:p>
          <a:p>
            <a:r>
              <a:rPr lang="fi-FI" err="1"/>
              <a:t>vTVT</a:t>
            </a:r>
            <a:r>
              <a:rPr lang="fi-FI"/>
              <a:t> TIETOTEKNIIKKA</a:t>
            </a:r>
            <a:endParaRPr lang="fi-FI">
              <a:ea typeface="+mn-lt"/>
              <a:cs typeface="+mn-lt"/>
            </a:endParaRPr>
          </a:p>
          <a:p>
            <a:r>
              <a:rPr lang="fi-FI" err="1">
                <a:ea typeface="+mn-lt"/>
                <a:cs typeface="+mn-lt"/>
              </a:rPr>
              <a:t>vLI</a:t>
            </a:r>
            <a:r>
              <a:rPr lang="fi-FI">
                <a:ea typeface="+mn-lt"/>
                <a:cs typeface="+mn-lt"/>
              </a:rPr>
              <a:t> PALLO- JA MAILAPELIT</a:t>
            </a:r>
            <a:endParaRPr lang="en-US">
              <a:ea typeface="+mn-lt"/>
              <a:cs typeface="+mn-lt"/>
            </a:endParaRPr>
          </a:p>
          <a:p>
            <a:endParaRPr lang="fi-FI"/>
          </a:p>
        </p:txBody>
      </p:sp>
      <p:sp>
        <p:nvSpPr>
          <p:cNvPr id="4" name="Sisällön paikkamerkki 3">
            <a:extLst>
              <a:ext uri="{FF2B5EF4-FFF2-40B4-BE49-F238E27FC236}">
                <a16:creationId xmlns:a16="http://schemas.microsoft.com/office/drawing/2014/main" id="{F6C576BB-3DE3-455C-94EF-FCF7DF773D66}"/>
              </a:ext>
            </a:extLst>
          </p:cNvPr>
          <p:cNvSpPr>
            <a:spLocks noGrp="1"/>
          </p:cNvSpPr>
          <p:nvPr>
            <p:ph sz="half" idx="2"/>
          </p:nvPr>
        </p:nvSpPr>
        <p:spPr/>
        <p:txBody>
          <a:bodyPr vert="horz" lIns="91440" tIns="45720" rIns="91440" bIns="45720" rtlCol="0" anchor="t">
            <a:normAutofit/>
          </a:bodyPr>
          <a:lstStyle/>
          <a:p>
            <a:pPr marL="0" indent="0">
              <a:buNone/>
            </a:pPr>
            <a:r>
              <a:rPr lang="fi-FI" dirty="0"/>
              <a:t>Taito- ja taideaineet:</a:t>
            </a:r>
          </a:p>
          <a:p>
            <a:pPr marL="0" indent="0">
              <a:buNone/>
            </a:pPr>
            <a:r>
              <a:rPr lang="fi-FI" dirty="0">
                <a:solidFill>
                  <a:schemeClr val="tx2"/>
                </a:solidFill>
              </a:rPr>
              <a:t>VKS  TEKSTIILITYÖ </a:t>
            </a:r>
            <a:endParaRPr lang="fi-FI" dirty="0">
              <a:solidFill>
                <a:schemeClr val="tx2"/>
              </a:solidFill>
              <a:ea typeface="+mn-lt"/>
              <a:cs typeface="+mn-lt"/>
            </a:endParaRPr>
          </a:p>
          <a:p>
            <a:pPr marL="0" indent="0">
              <a:buNone/>
            </a:pPr>
            <a:r>
              <a:rPr lang="fi-FI" dirty="0" err="1">
                <a:solidFill>
                  <a:schemeClr val="tx2"/>
                </a:solidFill>
              </a:rPr>
              <a:t>vKS</a:t>
            </a:r>
            <a:r>
              <a:rPr lang="fi-FI" dirty="0">
                <a:solidFill>
                  <a:schemeClr val="tx2"/>
                </a:solidFill>
              </a:rPr>
              <a:t>   TEKNINENTYÖ </a:t>
            </a:r>
            <a:endParaRPr lang="fi-FI" dirty="0">
              <a:solidFill>
                <a:schemeClr val="tx2"/>
              </a:solidFill>
              <a:ea typeface="+mn-lt"/>
              <a:cs typeface="+mn-lt"/>
            </a:endParaRPr>
          </a:p>
          <a:p>
            <a:pPr marL="0" indent="0">
              <a:buNone/>
            </a:pPr>
            <a:r>
              <a:rPr lang="fi-FI" dirty="0" err="1">
                <a:solidFill>
                  <a:schemeClr val="tx2"/>
                </a:solidFill>
              </a:rPr>
              <a:t>vMU</a:t>
            </a:r>
            <a:r>
              <a:rPr lang="fi-FI" dirty="0">
                <a:solidFill>
                  <a:schemeClr val="tx2"/>
                </a:solidFill>
              </a:rPr>
              <a:t>  MUSIIKKI </a:t>
            </a:r>
            <a:endParaRPr lang="en-US" dirty="0">
              <a:solidFill>
                <a:schemeClr val="tx2"/>
              </a:solidFill>
              <a:ea typeface="+mn-lt"/>
              <a:cs typeface="+mn-lt"/>
            </a:endParaRPr>
          </a:p>
          <a:p>
            <a:pPr marL="0" indent="0">
              <a:buNone/>
            </a:pPr>
            <a:r>
              <a:rPr lang="fi-FI" dirty="0">
                <a:solidFill>
                  <a:schemeClr val="tx2"/>
                </a:solidFill>
              </a:rPr>
              <a:t>VKO  KOTITALOUS </a:t>
            </a:r>
            <a:endParaRPr lang="fi-FI" dirty="0">
              <a:solidFill>
                <a:schemeClr val="tx2"/>
              </a:solidFill>
              <a:ea typeface="+mn-lt"/>
              <a:cs typeface="+mn-lt"/>
            </a:endParaRPr>
          </a:p>
          <a:p>
            <a:pPr marL="0" indent="0">
              <a:buNone/>
            </a:pPr>
            <a:r>
              <a:rPr lang="fi-FI" dirty="0" err="1">
                <a:solidFill>
                  <a:schemeClr val="tx2"/>
                </a:solidFill>
              </a:rPr>
              <a:t>vKU</a:t>
            </a:r>
            <a:r>
              <a:rPr lang="fi-FI" dirty="0">
                <a:solidFill>
                  <a:schemeClr val="tx2"/>
                </a:solidFill>
              </a:rPr>
              <a:t>  KUVATAIDE </a:t>
            </a:r>
            <a:endParaRPr lang="en-US" dirty="0">
              <a:solidFill>
                <a:schemeClr val="tx2"/>
              </a:solidFill>
              <a:ea typeface="+mn-lt"/>
              <a:cs typeface="+mn-lt"/>
            </a:endParaRPr>
          </a:p>
          <a:p>
            <a:pPr marL="0" indent="0">
              <a:buNone/>
            </a:pPr>
            <a:endParaRPr lang="fi-FI"/>
          </a:p>
        </p:txBody>
      </p:sp>
      <p:sp>
        <p:nvSpPr>
          <p:cNvPr id="5" name="Päivämäärän paikkamerkki 4">
            <a:extLst>
              <a:ext uri="{FF2B5EF4-FFF2-40B4-BE49-F238E27FC236}">
                <a16:creationId xmlns:a16="http://schemas.microsoft.com/office/drawing/2014/main" id="{9CA5D051-6DD4-42FE-86D7-CF32D6B7F283}"/>
              </a:ext>
            </a:extLst>
          </p:cNvPr>
          <p:cNvSpPr>
            <a:spLocks noGrp="1"/>
          </p:cNvSpPr>
          <p:nvPr>
            <p:ph type="dt" sz="half" idx="10"/>
          </p:nvPr>
        </p:nvSpPr>
        <p:spPr/>
        <p:txBody>
          <a:bodyPr/>
          <a:lstStyle/>
          <a:p>
            <a:pPr>
              <a:defRPr/>
            </a:pPr>
            <a:fld id="{7874564F-9B6F-4DC0-BB14-9F1F673F1449}" type="datetime1">
              <a:rPr lang="fi-FI" smtClean="0"/>
              <a:t>2.11.2022</a:t>
            </a:fld>
            <a:endParaRPr lang="fi-FI"/>
          </a:p>
        </p:txBody>
      </p:sp>
      <p:sp>
        <p:nvSpPr>
          <p:cNvPr id="6" name="Dian numeron paikkamerkki 5">
            <a:extLst>
              <a:ext uri="{FF2B5EF4-FFF2-40B4-BE49-F238E27FC236}">
                <a16:creationId xmlns:a16="http://schemas.microsoft.com/office/drawing/2014/main" id="{F55F9D07-75BB-40D9-9A62-260FAA288603}"/>
              </a:ext>
            </a:extLst>
          </p:cNvPr>
          <p:cNvSpPr>
            <a:spLocks noGrp="1"/>
          </p:cNvSpPr>
          <p:nvPr>
            <p:ph type="sldNum" sz="quarter" idx="12"/>
          </p:nvPr>
        </p:nvSpPr>
        <p:spPr/>
        <p:txBody>
          <a:bodyPr/>
          <a:lstStyle/>
          <a:p>
            <a:pPr>
              <a:defRPr/>
            </a:pPr>
            <a:fld id="{0A47628A-7A93-48B0-A955-E19943358141}" type="slidenum">
              <a:rPr lang="fi-FI" altLang="fi-FI" smtClean="0"/>
              <a:pPr>
                <a:defRPr/>
              </a:pPr>
              <a:t>9</a:t>
            </a:fld>
            <a:endParaRPr lang="fi-FI" altLang="fi-FI"/>
          </a:p>
        </p:txBody>
      </p:sp>
    </p:spTree>
    <p:extLst>
      <p:ext uri="{BB962C8B-B14F-4D97-AF65-F5344CB8AC3E}">
        <p14:creationId xmlns:p14="http://schemas.microsoft.com/office/powerpoint/2010/main" val="3666859866"/>
      </p:ext>
    </p:extLst>
  </p:cSld>
  <p:clrMapOvr>
    <a:masterClrMapping/>
  </p:clrMapOvr>
</p:sld>
</file>

<file path=ppt/theme/theme1.xml><?xml version="1.0" encoding="utf-8"?>
<a:theme xmlns:a="http://schemas.openxmlformats.org/drawingml/2006/main" name="Tiivistymisjuova">
  <a:themeElements>
    <a:clrScheme name="Tiivistymisjuova">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iivistymisjuov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iivistymisjuov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753B9CA71995049BCCB5290FE2CFBE9" ma:contentTypeVersion="35" ma:contentTypeDescription="Luo uusi asiakirja." ma:contentTypeScope="" ma:versionID="bef328261cd5b52cbf58b2ba3d8e8b64">
  <xsd:schema xmlns:xsd="http://www.w3.org/2001/XMLSchema" xmlns:xs="http://www.w3.org/2001/XMLSchema" xmlns:p="http://schemas.microsoft.com/office/2006/metadata/properties" xmlns:ns2="a39367c8-012b-4dbe-8680-9b3066f0b481" xmlns:ns3="d0bcdda5-6822-4f1c-bdf6-7a86160e6fa6" targetNamespace="http://schemas.microsoft.com/office/2006/metadata/properties" ma:root="true" ma:fieldsID="1e1057d73c07616447c0111b7302c6a8" ns2:_="" ns3:_="">
    <xsd:import namespace="a39367c8-012b-4dbe-8680-9b3066f0b481"/>
    <xsd:import namespace="d0bcdda5-6822-4f1c-bdf6-7a86160e6f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DateTake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9367c8-012b-4dbe-8680-9b3066f0b4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Leaders" ma:index="25"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6"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7"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Leaders" ma:index="30" nillable="true" ma:displayName="Invited Leaders" ma:internalName="Invited_Leaders">
      <xsd:simpleType>
        <xsd:restriction base="dms:Note">
          <xsd:maxLength value="255"/>
        </xsd:restriction>
      </xsd:simpleType>
    </xsd:element>
    <xsd:element name="Invited_Members" ma:index="31" nillable="true" ma:displayName="Invited Members" ma:internalName="Invited_Member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Leaders_Only_SectionGroup" ma:index="33" nillable="true" ma:displayName="Has Leaders Only SectionGroup" ma:internalName="Has_Leaders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DateTaken" ma:index="36" nillable="true" ma:displayName="MediaServiceDateTaken" ma:hidden="true" ma:internalName="MediaServiceDateTaken"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LengthInSeconds" ma:index="38" nillable="true" ma:displayName="MediaLengthInSeconds" ma:hidden="true" ma:internalName="MediaLengthInSeconds" ma:readOnly="true">
      <xsd:simpleType>
        <xsd:restriction base="dms:Unknown"/>
      </xsd:simpleType>
    </xsd:element>
    <xsd:element name="lcf76f155ced4ddcb4097134ff3c332f" ma:index="40" nillable="true" ma:taxonomy="true" ma:internalName="lcf76f155ced4ddcb4097134ff3c332f" ma:taxonomyFieldName="MediaServiceImageTags" ma:displayName="Kuvien tunnisteet" ma:readOnly="false" ma:fieldId="{5cf76f15-5ced-4ddc-b409-7134ff3c332f}" ma:taxonomyMulti="true" ma:sspId="06bee388-72be-4d64-9c91-e3e1c9f2a59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bcdda5-6822-4f1c-bdf6-7a86160e6fa6"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41" nillable="true" ma:displayName="Taxonomy Catch All Column" ma:hidden="true" ma:list="{d0e11e22-cb5b-4276-ab7d-59d167623ca6}" ma:internalName="TaxCatchAll" ma:showField="CatchAllData" ma:web="d0bcdda5-6822-4f1c-bdf6-7a86160e6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sNotebookLocked xmlns="a39367c8-012b-4dbe-8680-9b3066f0b481" xsi:nil="true"/>
    <CultureName xmlns="a39367c8-012b-4dbe-8680-9b3066f0b481" xsi:nil="true"/>
    <Owner xmlns="a39367c8-012b-4dbe-8680-9b3066f0b481">
      <UserInfo>
        <DisplayName/>
        <AccountId xsi:nil="true"/>
        <AccountType/>
      </UserInfo>
    </Owner>
    <Has_Leaders_Only_SectionGroup xmlns="a39367c8-012b-4dbe-8680-9b3066f0b481" xsi:nil="true"/>
    <LMS_Mappings xmlns="a39367c8-012b-4dbe-8680-9b3066f0b481" xsi:nil="true"/>
    <Invited_Leaders xmlns="a39367c8-012b-4dbe-8680-9b3066f0b481" xsi:nil="true"/>
    <NotebookType xmlns="a39367c8-012b-4dbe-8680-9b3066f0b481" xsi:nil="true"/>
    <Templates xmlns="a39367c8-012b-4dbe-8680-9b3066f0b481" xsi:nil="true"/>
    <Members xmlns="a39367c8-012b-4dbe-8680-9b3066f0b481">
      <UserInfo>
        <DisplayName/>
        <AccountId xsi:nil="true"/>
        <AccountType/>
      </UserInfo>
    </Members>
    <AppVersion xmlns="a39367c8-012b-4dbe-8680-9b3066f0b481" xsi:nil="true"/>
    <TeamsChannelId xmlns="a39367c8-012b-4dbe-8680-9b3066f0b481" xsi:nil="true"/>
    <FolderType xmlns="a39367c8-012b-4dbe-8680-9b3066f0b481" xsi:nil="true"/>
    <Distribution_Groups xmlns="a39367c8-012b-4dbe-8680-9b3066f0b481" xsi:nil="true"/>
    <Member_Groups xmlns="a39367c8-012b-4dbe-8680-9b3066f0b481">
      <UserInfo>
        <DisplayName/>
        <AccountId xsi:nil="true"/>
        <AccountType/>
      </UserInfo>
    </Member_Groups>
    <Self_Registration_Enabled xmlns="a39367c8-012b-4dbe-8680-9b3066f0b481" xsi:nil="true"/>
    <Invited_Members xmlns="a39367c8-012b-4dbe-8680-9b3066f0b481" xsi:nil="true"/>
    <Is_Collaboration_Space_Locked xmlns="a39367c8-012b-4dbe-8680-9b3066f0b481" xsi:nil="true"/>
    <Math_Settings xmlns="a39367c8-012b-4dbe-8680-9b3066f0b481" xsi:nil="true"/>
    <DefaultSectionNames xmlns="a39367c8-012b-4dbe-8680-9b3066f0b481" xsi:nil="true"/>
    <Leaders xmlns="a39367c8-012b-4dbe-8680-9b3066f0b481">
      <UserInfo>
        <DisplayName/>
        <AccountId xsi:nil="true"/>
        <AccountType/>
      </UserInfo>
    </Leaders>
    <SharedWithUsers xmlns="d0bcdda5-6822-4f1c-bdf6-7a86160e6fa6">
      <UserInfo>
        <DisplayName>Harsia Päivi Helena</DisplayName>
        <AccountId>41</AccountId>
        <AccountType/>
      </UserInfo>
      <UserInfo>
        <DisplayName>Kukkonen Virve Katriina</DisplayName>
        <AccountId>55</AccountId>
        <AccountType/>
      </UserInfo>
      <UserInfo>
        <DisplayName>Auvinen-Lento Mari Katriina</DisplayName>
        <AccountId>42</AccountId>
        <AccountType/>
      </UserInfo>
      <UserInfo>
        <DisplayName>Asplund Tove Mari</DisplayName>
        <AccountId>265</AccountId>
        <AccountType/>
      </UserInfo>
      <UserInfo>
        <DisplayName>Karhuvuoren koulu - Jäsenet</DisplayName>
        <AccountId>360</AccountId>
        <AccountType/>
      </UserInfo>
    </SharedWithUsers>
    <lcf76f155ced4ddcb4097134ff3c332f xmlns="a39367c8-012b-4dbe-8680-9b3066f0b481">
      <Terms xmlns="http://schemas.microsoft.com/office/infopath/2007/PartnerControls"/>
    </lcf76f155ced4ddcb4097134ff3c332f>
    <TaxCatchAll xmlns="d0bcdda5-6822-4f1c-bdf6-7a86160e6f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3E3C9-DC21-46F0-8857-9E40F16C71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9367c8-012b-4dbe-8680-9b3066f0b481"/>
    <ds:schemaRef ds:uri="d0bcdda5-6822-4f1c-bdf6-7a86160e6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18A05E-C77D-42C1-8979-EB0F7789EA65}">
  <ds:schemaRefs>
    <ds:schemaRef ds:uri="http://schemas.microsoft.com/office/2006/metadata/properties"/>
    <ds:schemaRef ds:uri="a39367c8-012b-4dbe-8680-9b3066f0b481"/>
    <ds:schemaRef ds:uri="http://purl.org/dc/terms/"/>
    <ds:schemaRef ds:uri="http://schemas.openxmlformats.org/package/2006/metadata/core-properties"/>
    <ds:schemaRef ds:uri="d0bcdda5-6822-4f1c-bdf6-7a86160e6fa6"/>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3.xml><?xml version="1.0" encoding="utf-8"?>
<ds:datastoreItem xmlns:ds="http://schemas.openxmlformats.org/officeDocument/2006/customXml" ds:itemID="{4E4D7BB4-1638-48B6-8713-866FF0D0B4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Tiivistymisjuova</Template>
  <TotalTime>0</TotalTime>
  <Words>2265</Words>
  <Application>Microsoft Office PowerPoint</Application>
  <PresentationFormat>Näytössä katseltava diaesitys (4:3)</PresentationFormat>
  <Paragraphs>375</Paragraphs>
  <Slides>33</Slides>
  <Notes>1</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33</vt:i4>
      </vt:variant>
    </vt:vector>
  </HeadingPairs>
  <TitlesOfParts>
    <vt:vector size="40" baseType="lpstr">
      <vt:lpstr>Arial</vt:lpstr>
      <vt:lpstr>Calibri</vt:lpstr>
      <vt:lpstr>Calibri Light</vt:lpstr>
      <vt:lpstr>Century Gothic</vt:lpstr>
      <vt:lpstr>Wingdings</vt:lpstr>
      <vt:lpstr>Tiivistymisjuova</vt:lpstr>
      <vt:lpstr>Office-teema</vt:lpstr>
      <vt:lpstr>VALINNAISAINE – ESITE  8-9. luokille  2023 -2024</vt:lpstr>
      <vt:lpstr>Yleistä valinnaisista aineista</vt:lpstr>
      <vt:lpstr>PITKÄT VALINNAT:/VALITAAN 1  8. ja 9. luokalle. TAITO JA TAIDEAINEET. Kaikki valitsevat tästä ryhmästä</vt:lpstr>
      <vt:lpstr>vKSV TEKNISEN TYÖN PERUSKURSSI </vt:lpstr>
      <vt:lpstr>vKS KÄSITYÖN KURSSI  </vt:lpstr>
      <vt:lpstr>vmu Musiikki  MUSIIKKI  </vt:lpstr>
      <vt:lpstr>vko  KOTITALOUS </vt:lpstr>
      <vt:lpstr>vKU kuvataide</vt:lpstr>
      <vt:lpstr> Ryhmä 2: Tästä ryhmästä ei voi valita samaa TT-ainetta kuin ryhmästä 1 </vt:lpstr>
      <vt:lpstr>vska SAKSA</vt:lpstr>
      <vt:lpstr> vra RANSKA</vt:lpstr>
      <vt:lpstr>vve  venäjä</vt:lpstr>
      <vt:lpstr> Vtvt       TIETOTEKNIIKKA  </vt:lpstr>
      <vt:lpstr>VLI  Pallo- ja mailapelit</vt:lpstr>
      <vt:lpstr>vKS KÄSITYÖN KURSSI  </vt:lpstr>
      <vt:lpstr>vKSV TEKNISEN TYÖN PERUSKURSSI </vt:lpstr>
      <vt:lpstr>vmu Musiikki  MUSIIKKI  </vt:lpstr>
      <vt:lpstr>vko  KOTITALOUS </vt:lpstr>
      <vt:lpstr>vku  kuvataide</vt:lpstr>
      <vt:lpstr>LYHYET VALINNAT(1. TUNTI /VKO 8. LUOKALLA) KAIKKI VALITSEVAT YHDEN KURSSIN ! RYHMÄ 3.</vt:lpstr>
      <vt:lpstr>lRU  Ruotsin TUKIKURSSI</vt:lpstr>
      <vt:lpstr>len Englannin syventävä kurssi </vt:lpstr>
      <vt:lpstr>LKU  Mediakuvis</vt:lpstr>
      <vt:lpstr>lMU BÄNDIPAJA</vt:lpstr>
      <vt:lpstr>lTT  TUKARIKURSSI</vt:lpstr>
      <vt:lpstr>lli liikunnan iloa  kurssi</vt:lpstr>
      <vt:lpstr>Llim  mUSIIKKILIIKUNNANKURSSI</vt:lpstr>
      <vt:lpstr>lKO  juhlakurssi</vt:lpstr>
      <vt:lpstr>LSU  LUOVA ILMAISU</vt:lpstr>
      <vt:lpstr>LKS VAATETUS</vt:lpstr>
      <vt:lpstr>   Lsuk Lukudiplomi           </vt:lpstr>
      <vt:lpstr>LSTK  SUOMEN KIELI TUTUKSI </vt:lpstr>
      <vt:lpstr>LBI - BIOLOGINEN TUTKIMUS 9. luokan oppilaille 2h / viikko</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VALINNAISAINE ESITE</dc:title>
  <dc:creator>Windows-käyttäjä</dc:creator>
  <cp:lastModifiedBy>Virkkunen Jaana</cp:lastModifiedBy>
  <cp:revision>323</cp:revision>
  <cp:lastPrinted>2021-08-19T05:54:54Z</cp:lastPrinted>
  <dcterms:created xsi:type="dcterms:W3CDTF">2013-10-24T06:37:44Z</dcterms:created>
  <dcterms:modified xsi:type="dcterms:W3CDTF">2022-11-02T06:11:46Z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-410732298</vt:i4>
  </property>
  <property fmtid="{D5CDD505-2E9C-101B-9397-08002B2CF9AE}" pid="3" name="_NewReviewCycle">
    <vt:lpwstr/>
  </property>
  <property fmtid="{D5CDD505-2E9C-101B-9397-08002B2CF9AE}" pid="4" name="_EmailSubject">
    <vt:lpwstr>Valinnaiset</vt:lpwstr>
  </property>
  <property fmtid="{D5CDD505-2E9C-101B-9397-08002B2CF9AE}" pid="5" name="_AuthorEmail">
    <vt:lpwstr>paivi.harsia@kotka.fi</vt:lpwstr>
  </property>
  <property fmtid="{D5CDD505-2E9C-101B-9397-08002B2CF9AE}" pid="6" name="_AuthorEmailDisplayName">
    <vt:lpwstr>Harsia Päivi</vt:lpwstr>
  </property>
  <property fmtid="{D5CDD505-2E9C-101B-9397-08002B2CF9AE}" pid="7" name="_PreviousAdHocReviewCycleID">
    <vt:i4>1311628409</vt:i4>
  </property>
  <property fmtid="{D5CDD505-2E9C-101B-9397-08002B2CF9AE}" pid="8" name="ContentTypeId">
    <vt:lpwstr>0x010100E753B9CA71995049BCCB5290FE2CFBE9</vt:lpwstr>
  </property>
  <property fmtid="{D5CDD505-2E9C-101B-9397-08002B2CF9AE}" pid="9" name="MediaServiceImageTags">
    <vt:lpwstr/>
  </property>
</Properties>
</file>