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8" r:id="rId4"/>
  </p:sldMasterIdLst>
  <p:notesMasterIdLst>
    <p:notesMasterId r:id="rId34"/>
  </p:notesMasterIdLst>
  <p:sldIdLst>
    <p:sldId id="256" r:id="rId5"/>
    <p:sldId id="262" r:id="rId6"/>
    <p:sldId id="292" r:id="rId7"/>
    <p:sldId id="295" r:id="rId8"/>
    <p:sldId id="260" r:id="rId9"/>
    <p:sldId id="296" r:id="rId10"/>
    <p:sldId id="294" r:id="rId11"/>
    <p:sldId id="281" r:id="rId12"/>
    <p:sldId id="280" r:id="rId13"/>
    <p:sldId id="284" r:id="rId14"/>
    <p:sldId id="288" r:id="rId15"/>
    <p:sldId id="264" r:id="rId16"/>
    <p:sldId id="285" r:id="rId17"/>
    <p:sldId id="291" r:id="rId18"/>
    <p:sldId id="286" r:id="rId19"/>
    <p:sldId id="270" r:id="rId20"/>
    <p:sldId id="272" r:id="rId21"/>
    <p:sldId id="273" r:id="rId22"/>
    <p:sldId id="274" r:id="rId23"/>
    <p:sldId id="275" r:id="rId24"/>
    <p:sldId id="277" r:id="rId25"/>
    <p:sldId id="278" r:id="rId26"/>
    <p:sldId id="279" r:id="rId27"/>
    <p:sldId id="265" r:id="rId28"/>
    <p:sldId id="282" r:id="rId29"/>
    <p:sldId id="257" r:id="rId30"/>
    <p:sldId id="289" r:id="rId31"/>
    <p:sldId id="261" r:id="rId32"/>
    <p:sldId id="287" r:id="rId33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B9636E-410B-3217-161E-7DF38B6A47BA}" v="146" dt="2024-12-04T07:37:35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E89E5-1951-4DE5-9AEE-ED737A48E3EF}" type="datetimeFigureOut">
              <a:rPr lang="fi-FI" smtClean="0"/>
              <a:t>17.12.2024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C84DF-F8DD-4BD9-839F-BA2B1F51F12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075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n kuvan paikkamerkki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Huomautusten paikkamerkki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</p:txBody>
      </p:sp>
      <p:sp>
        <p:nvSpPr>
          <p:cNvPr id="32772" name="Dian numeron paikkamerkki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52B5D2-6E54-4D16-9CE9-773AAADC5CF7}" type="slidenum">
              <a:rPr lang="fi-FI" altLang="fi-FI" smtClean="0">
                <a:latin typeface="Calibri" panose="020F0502020204030204" pitchFamily="34" charset="0"/>
              </a:rPr>
              <a:pPr/>
              <a:t>25</a:t>
            </a:fld>
            <a:endParaRPr lang="fi-FI" altLang="fi-FI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427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24F7C-0AA9-4F65-9942-285E23159F12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352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FE58-CDF1-496B-9CAE-1F5F2B05A556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5560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0628-FB79-4EFB-BF56-DEE9638CE926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6212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ABE2-0C63-4226-9AD5-07970DBA2DB7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606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B482-4B82-4073-89F2-191EE0E5A9DF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89762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C6EA7-F9B1-4094-82A4-E4AB5F7E91B9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8140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DC032-A5C8-409D-8D71-56B920B7FF1B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0301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C9BE6-AB49-4370-8054-74B0AE30B362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5241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9803-2A99-4882-AD7E-C35EEF78C506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16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9286A-EFE0-4E89-AB1F-167EA8D7C57E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877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0A9A3-2D26-42CE-8AC9-5D6BFB81FF01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3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02D1-BCAF-43ED-9259-58AC0D71F025}" type="datetime1">
              <a:rPr lang="fi-FI" smtClean="0"/>
              <a:t>17.12.2024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82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A616D-2EA1-414C-AB3D-5DA164C06606}" type="datetime1">
              <a:rPr lang="fi-FI" smtClean="0"/>
              <a:t>17.12.2024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0889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E136-191C-4518-9F8B-234951F2BC79}" type="datetime1">
              <a:rPr lang="fi-FI" smtClean="0"/>
              <a:t>17.12.2024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204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07120-203A-4A71-9FF2-FAD4199D9081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204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F1441-793D-45DF-9B70-6D20BC604A04}" type="datetime1">
              <a:rPr lang="fi-FI" smtClean="0"/>
              <a:t>17.12.2024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67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DB32F-CD2B-4C05-B1E9-0B4062A7F727}" type="datetime1">
              <a:rPr lang="fi-FI" smtClean="0"/>
              <a:t>17.12.2024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2B42ECA-C1AF-4DEE-A76A-442059EDB2D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679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junopk.fi/" TargetMode="External"/><Relationship Id="rId2" Type="http://schemas.openxmlformats.org/officeDocument/2006/relationships/hyperlink" Target="http://www.ekami.f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esia.fi/" TargetMode="External"/><Relationship Id="rId5" Type="http://schemas.openxmlformats.org/officeDocument/2006/relationships/hyperlink" Target="http://www.careeria.fi/" TargetMode="External"/><Relationship Id="rId4" Type="http://schemas.openxmlformats.org/officeDocument/2006/relationships/hyperlink" Target="http://www.ksao.fi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vipunen.fi/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kami.fi/hakijalle/hakeminen/yhteishaku/harkintaan-perustuva-valinta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polku.fi/konfo/fi/sivu/hakijan-terveys-ja-toimintakyk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hyperlink" Target="https://www.olympiakomitea.fi/palvelumme/palvelumme-urheiluakatemioille-ja-valmennuskeskuksille/toisen-asteen-urheiluoppilaitokset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hyperlink" Target="https://peda.net/kotka/urheilijakoulutus" TargetMode="External"/><Relationship Id="rId5" Type="http://schemas.openxmlformats.org/officeDocument/2006/relationships/hyperlink" Target="mailto:kijraamo@kotka.fi" TargetMode="External"/><Relationship Id="rId4" Type="http://schemas.openxmlformats.org/officeDocument/2006/relationships/image" Target="../media/image2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kami.fi/hakijalle/opinto-ohjaajille-ja-huoltajille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juha.peltola@kotka.fi" TargetMode="External"/><Relationship Id="rId7" Type="http://schemas.openxmlformats.org/officeDocument/2006/relationships/hyperlink" Target="mailto:jiri.auranen@kotka.fi" TargetMode="External"/><Relationship Id="rId2" Type="http://schemas.openxmlformats.org/officeDocument/2006/relationships/hyperlink" Target="https://ekami.fi/opiskelijalle/opinto-ja-uraohjau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nina.salmi@kotka.fi" TargetMode="External"/><Relationship Id="rId5" Type="http://schemas.openxmlformats.org/officeDocument/2006/relationships/hyperlink" Target="mailto:jukka.pitkanen@kotka.fi" TargetMode="External"/><Relationship Id="rId4" Type="http://schemas.openxmlformats.org/officeDocument/2006/relationships/hyperlink" Target="mailto:katri.jantti@kotka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intopolku.fi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intopolku.fi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Yhteishaku huoltajailta 4.12.2024 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Oppilaanohjaaja Raija Ahonen (9A,9D,9E ja 9H)</a:t>
            </a:r>
          </a:p>
          <a:p>
            <a:r>
              <a:rPr lang="fi-FI" dirty="0"/>
              <a:t>Oppilaanohjaaja Tove Asplund (9B, 9C ja 9J)</a:t>
            </a:r>
          </a:p>
        </p:txBody>
      </p:sp>
    </p:spTree>
    <p:extLst>
      <p:ext uri="{BB962C8B-B14F-4D97-AF65-F5344CB8AC3E}">
        <p14:creationId xmlns:p14="http://schemas.microsoft.com/office/powerpoint/2010/main" val="3230164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Kotkan lukioiden keskiarvorajat aiempina vuosia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>
          <a:xfrm>
            <a:off x="2589210" y="2018270"/>
            <a:ext cx="6670119" cy="389295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sz="2800" dirty="0"/>
              <a:t>Kotkan lyseon lukio 6,5-7,8</a:t>
            </a:r>
          </a:p>
          <a:p>
            <a:pPr lvl="1"/>
            <a:r>
              <a:rPr lang="fi-FI" sz="2600" dirty="0"/>
              <a:t>painotukset </a:t>
            </a:r>
            <a:r>
              <a:rPr lang="fi-FI" sz="2600" dirty="0" err="1"/>
              <a:t>Studies</a:t>
            </a:r>
            <a:r>
              <a:rPr lang="fi-FI" sz="2600" dirty="0"/>
              <a:t> in English, Ympäristöopinnot ja Kuvataidepainotus</a:t>
            </a:r>
          </a:p>
          <a:p>
            <a:r>
              <a:rPr lang="fi-FI" sz="2800" dirty="0"/>
              <a:t>Karhulan lukio   6,5.7,0</a:t>
            </a:r>
          </a:p>
          <a:p>
            <a:r>
              <a:rPr lang="fi-FI" sz="2800" dirty="0"/>
              <a:t>Karhulan lukio, matemaattisteknologinen linja  8,5-9,0</a:t>
            </a:r>
          </a:p>
          <a:p>
            <a:r>
              <a:rPr lang="fi-FI" sz="2800" dirty="0"/>
              <a:t>Karhulan lukio, yrittäjyyslinja	6,5-8,0</a:t>
            </a:r>
          </a:p>
          <a:p>
            <a:r>
              <a:rPr lang="fi-FI" sz="2800" dirty="0"/>
              <a:t>Syksystä 2025 alkaen Kotkan lukioihin tulee pohjakeskiarvoraja 7,0.</a:t>
            </a:r>
          </a:p>
        </p:txBody>
      </p:sp>
      <p:sp>
        <p:nvSpPr>
          <p:cNvPr id="2" name="Dian numeron paikkamerkki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01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400"/>
              <a:t>Tietoa lukioista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2589212" y="2034862"/>
            <a:ext cx="9285109" cy="3868164"/>
          </a:xfrm>
        </p:spPr>
        <p:txBody>
          <a:bodyPr>
            <a:normAutofit fontScale="85000" lnSpcReduction="10000"/>
          </a:bodyPr>
          <a:lstStyle/>
          <a:p>
            <a:pPr lvl="1"/>
            <a:r>
              <a:rPr lang="fi-FI" sz="2400" dirty="0"/>
              <a:t>Karhulassa täytetään maaliskuussa alustava lukion sähköinen ainevalintakortti niiden nuorten kanssa, jotka hakevat yhteishaussa Kotkan lukioon. </a:t>
            </a:r>
            <a:endParaRPr lang="fi-FI" sz="2200" dirty="0"/>
          </a:p>
          <a:p>
            <a:pPr lvl="1"/>
            <a:r>
              <a:rPr lang="fi-FI" sz="2400" dirty="0"/>
              <a:t>Kotkan lyseon lukio ja Karhulan lukio käyttävät peda.net-oppimisalustaa, josta löytyy kaikki ajankohtainen tieto lukioista. O365 ja Wilma tunnukset on oltava kaikilla lukioihin hakevilla pääsyvaiheessa. </a:t>
            </a:r>
          </a:p>
          <a:p>
            <a:pPr lvl="2"/>
            <a:r>
              <a:rPr lang="fi-FI" sz="2200" dirty="0"/>
              <a:t>Kannattaa seurata lukioiden sivuja yhdessä nuoren kanssa.</a:t>
            </a:r>
            <a:endParaRPr lang="fi-FI" sz="2400" dirty="0"/>
          </a:p>
          <a:p>
            <a:pPr lvl="1"/>
            <a:r>
              <a:rPr lang="fi-FI" sz="2400" dirty="0"/>
              <a:t>Ainevalinnat tehdään Wilman kautta samoilla tunnuksilla, mitkä ovat yläkoulussa. Ensimmäisen jakson lukujärjestys on tehty oppilaille valmiiksi.</a:t>
            </a:r>
          </a:p>
          <a:p>
            <a:pPr lvl="2"/>
            <a:r>
              <a:rPr lang="fi-FI" sz="2200" dirty="0"/>
              <a:t>Lukion opo ohjaa oppilaita lukion opintojaksovalintojen laatimisessa.</a:t>
            </a:r>
          </a:p>
          <a:p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0400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AMMATILLINEN KOULUTUS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77193" y="1521229"/>
            <a:ext cx="9027419" cy="43899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2400"/>
              <a:t>Ammatilliseen koulutukseen pääsyyn vaikuttavat hakijan pisteet, jotka muodostuvat mm. yleisestä keskiarvosta ja painotetusti taito- ja taideaineista. </a:t>
            </a:r>
          </a:p>
          <a:p>
            <a:pPr marL="0" indent="0">
              <a:buNone/>
            </a:pPr>
            <a:endParaRPr lang="fi-FI" sz="2400"/>
          </a:p>
          <a:p>
            <a:pPr marL="0" indent="0">
              <a:buNone/>
            </a:pPr>
            <a:r>
              <a:rPr lang="fi-FI" sz="2400"/>
              <a:t>Lähialueen oppilaitokset: </a:t>
            </a:r>
          </a:p>
          <a:p>
            <a:r>
              <a:rPr lang="fi-FI" sz="2400" b="1"/>
              <a:t>Etelä-Kymenlaakson ammattiopisto</a:t>
            </a:r>
            <a:r>
              <a:rPr lang="fi-FI" sz="2400"/>
              <a:t>: </a:t>
            </a:r>
            <a:r>
              <a:rPr lang="fi-FI" sz="2400">
                <a:hlinkClick r:id="rId2"/>
              </a:rPr>
              <a:t>www.ekami.fi</a:t>
            </a:r>
            <a:endParaRPr lang="fi-FI" sz="2400"/>
          </a:p>
          <a:p>
            <a:r>
              <a:rPr lang="fi-FI" sz="2400" b="1"/>
              <a:t>Harjun oppimiskeskus: </a:t>
            </a:r>
            <a:r>
              <a:rPr lang="fi-FI" sz="2400">
                <a:hlinkClick r:id="rId3"/>
              </a:rPr>
              <a:t>www.harjunopk.fi</a:t>
            </a:r>
            <a:endParaRPr lang="fi-FI" sz="2400"/>
          </a:p>
          <a:p>
            <a:r>
              <a:rPr lang="fi-FI" sz="2400" b="1"/>
              <a:t>Kouvolan seudun ammattipisto: </a:t>
            </a:r>
            <a:r>
              <a:rPr lang="fi-FI" sz="2400">
                <a:hlinkClick r:id="rId4"/>
              </a:rPr>
              <a:t>www.ksao.fi/</a:t>
            </a:r>
            <a:r>
              <a:rPr lang="fi-FI" sz="2400"/>
              <a:t> </a:t>
            </a:r>
          </a:p>
          <a:p>
            <a:r>
              <a:rPr lang="fi-FI" sz="2400" b="1" err="1">
                <a:solidFill>
                  <a:schemeClr val="tx1"/>
                </a:solidFill>
              </a:rPr>
              <a:t>Careeria</a:t>
            </a:r>
            <a:r>
              <a:rPr lang="fi-FI" sz="2400" b="1">
                <a:solidFill>
                  <a:schemeClr val="tx1"/>
                </a:solidFill>
              </a:rPr>
              <a:t> Porvoo: </a:t>
            </a:r>
            <a:r>
              <a:rPr lang="fi-FI" sz="2400">
                <a:hlinkClick r:id="rId5"/>
              </a:rPr>
              <a:t>http://www.careeria.fi</a:t>
            </a:r>
            <a:r>
              <a:rPr lang="fi-FI" sz="2400"/>
              <a:t> </a:t>
            </a:r>
          </a:p>
          <a:p>
            <a:r>
              <a:rPr lang="fi-FI" sz="2400" b="1" err="1"/>
              <a:t>Spesia</a:t>
            </a:r>
            <a:r>
              <a:rPr lang="fi-FI" sz="2400" b="1"/>
              <a:t> (Kotkan toimipiste): </a:t>
            </a:r>
            <a:r>
              <a:rPr lang="fi-FI" sz="2400">
                <a:hlinkClick r:id="rId6"/>
              </a:rPr>
              <a:t>https://www.spesia.fi/</a:t>
            </a:r>
            <a:endParaRPr lang="fi-FI" sz="2400"/>
          </a:p>
          <a:p>
            <a:pPr marL="0" indent="0">
              <a:buNone/>
            </a:pPr>
            <a:endParaRPr lang="fi-FI" sz="2400"/>
          </a:p>
          <a:p>
            <a:pPr lvl="1"/>
            <a:r>
              <a:rPr lang="fi-FI" sz="2000" b="1"/>
              <a:t>Sähköiset hakuoppaat </a:t>
            </a:r>
            <a:r>
              <a:rPr lang="fi-FI" sz="2000"/>
              <a:t>löytyvät oppilaitosten sivuilta</a:t>
            </a:r>
            <a:endParaRPr lang="fi-FI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537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96362" y="326686"/>
            <a:ext cx="8911687" cy="1502112"/>
          </a:xfrm>
        </p:spPr>
        <p:txBody>
          <a:bodyPr>
            <a:normAutofit fontScale="90000"/>
          </a:bodyPr>
          <a:lstStyle/>
          <a:p>
            <a:r>
              <a:rPr lang="fi-FI" sz="4000" dirty="0" err="1"/>
              <a:t>Ekamin</a:t>
            </a:r>
            <a:r>
              <a:rPr lang="fi-FI" sz="4000" dirty="0"/>
              <a:t> syksyllä 2025 alkavat yhteishaussa mukana olevat perustutkinnot.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293342" y="2199993"/>
            <a:ext cx="6664654" cy="414314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2000" u="sng" dirty="0" err="1"/>
              <a:t>Malmingin</a:t>
            </a:r>
            <a:r>
              <a:rPr lang="fi-FI" sz="2000" u="sng" dirty="0"/>
              <a:t> kampus</a:t>
            </a:r>
            <a:r>
              <a:rPr lang="fi-FI" sz="2000" dirty="0"/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Kone- ja tuotantotekniikan pt.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Logistiikan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Merenkulkualan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Pintakäsittelyalan pt.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Rakennusalan pt. </a:t>
            </a:r>
          </a:p>
          <a:p>
            <a:pPr lvl="1">
              <a:buFont typeface="Wingdings,Sans-Serif" charset="2"/>
              <a:buChar char="§"/>
            </a:pPr>
            <a:r>
              <a:rPr lang="fi-FI" sz="2000" dirty="0">
                <a:ea typeface="+mn-lt"/>
                <a:cs typeface="+mn-lt"/>
              </a:rPr>
              <a:t>Maarakennuskoneenkuljetuksen oa.</a:t>
            </a:r>
            <a:endParaRPr lang="en-US" sz="2000" dirty="0">
              <a:ea typeface="+mn-lt"/>
              <a:cs typeface="+mn-lt"/>
            </a:endParaRPr>
          </a:p>
          <a:p>
            <a:pPr lvl="1">
              <a:buFont typeface="Wingdings,Sans-Serif" charset="2"/>
              <a:buChar char="§"/>
            </a:pPr>
            <a:r>
              <a:rPr lang="fi-FI" sz="2000" dirty="0">
                <a:ea typeface="+mn-lt"/>
                <a:cs typeface="+mn-lt"/>
              </a:rPr>
              <a:t>Talonrakennuksen oa.</a:t>
            </a:r>
            <a:endParaRPr lang="fi-FI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Talotekniikan pt. 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633556" y="1537855"/>
            <a:ext cx="4846321" cy="513479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buFont typeface="Wingdings" panose="05000000000000000000" pitchFamily="2" charset="2"/>
              <a:buChar char="§"/>
            </a:pPr>
            <a:endParaRPr lang="fi-FI" sz="1400" dirty="0"/>
          </a:p>
          <a:p>
            <a:pPr lvl="1">
              <a:buFont typeface="Wingdings" panose="05000000000000000000" pitchFamily="2" charset="2"/>
              <a:buChar char="§"/>
            </a:pPr>
            <a:endParaRPr lang="fi-FI" dirty="0"/>
          </a:p>
          <a:p>
            <a:pPr marL="0" indent="0">
              <a:buNone/>
            </a:pPr>
            <a:endParaRPr lang="fi-FI" sz="1000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9333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Ekamin</a:t>
            </a:r>
            <a:r>
              <a:rPr lang="fi-FI" dirty="0"/>
              <a:t> syksyllä 2025 alkavat perustutkinnot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92924" y="2133600"/>
            <a:ext cx="5093468" cy="425072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3000" u="sng" dirty="0" err="1"/>
              <a:t>Koteko</a:t>
            </a:r>
            <a:endParaRPr lang="fi-FI" sz="3000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Elintarvikealan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Hius- ja kauneudenhoitoalan pt.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Liiketoiminnan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Matkailualan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Ravintola- ja cateringalan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Sosiaali- ja terveysalan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200" dirty="0"/>
              <a:t>TUVA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133968" y="2133600"/>
            <a:ext cx="4370643" cy="37702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8384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/>
              <a:t>Ekamin</a:t>
            </a:r>
            <a:r>
              <a:rPr lang="fi-FI"/>
              <a:t> syksyllä 2023 alkavat perustutkinnot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321724" y="1787236"/>
            <a:ext cx="8277351" cy="475360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fi-FI" sz="2000" u="sng" dirty="0"/>
              <a:t>Haminan kampus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Ajoneuvoalan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Sähkö- ja automaatioalan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Talotekniikan pt., kylmälaiteasentaja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Tieto- ja viestintätekniikan pt.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i-FI" sz="2000" dirty="0"/>
              <a:t>TUVA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2000" dirty="0"/>
          </a:p>
          <a:p>
            <a:pPr marL="0" indent="0">
              <a:buNone/>
            </a:pPr>
            <a:r>
              <a:rPr lang="fi-FI" sz="2000" dirty="0"/>
              <a:t>Viime vuoden pisterajat löytyvät:</a:t>
            </a:r>
          </a:p>
          <a:p>
            <a:pPr marL="0" indent="0">
              <a:buNone/>
            </a:pPr>
            <a:r>
              <a:rPr lang="fi-FI" sz="2000" dirty="0"/>
              <a:t> </a:t>
            </a:r>
            <a:r>
              <a:rPr lang="fi-FI" sz="2000" dirty="0">
                <a:hlinkClick r:id="rId2"/>
              </a:rPr>
              <a:t>https://vipunen.fi</a:t>
            </a:r>
            <a:r>
              <a:rPr lang="fi-FI" sz="2000" dirty="0"/>
              <a:t> -&gt; koulutuksen yhteiset-&gt; haku ja valinta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1400" dirty="0"/>
          </a:p>
          <a:p>
            <a:pPr lvl="1">
              <a:buFont typeface="Wingdings" panose="05000000000000000000" pitchFamily="2" charset="2"/>
              <a:buChar char="§"/>
            </a:pPr>
            <a:endParaRPr lang="fi-FI" sz="180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526635" y="1905000"/>
            <a:ext cx="4977976" cy="47536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sz="6400" dirty="0"/>
              <a:t> 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3626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F1C19D-609A-489A-B094-6AC31C68B7BB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Ellipsi 8"/>
          <p:cNvSpPr/>
          <p:nvPr/>
        </p:nvSpPr>
        <p:spPr>
          <a:xfrm>
            <a:off x="2035050" y="310562"/>
            <a:ext cx="3204729" cy="204159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Yleinen koulu-menestys (kaikkien aineiden keskiarvo)</a:t>
            </a:r>
          </a:p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fi-FI" sz="2000">
                <a:solidFill>
                  <a:schemeClr val="tx1"/>
                </a:solidFill>
                <a:latin typeface="Calibri"/>
              </a:rPr>
              <a:t>–16 p.</a:t>
            </a:r>
            <a:endParaRPr lang="fi-FI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Ellipsi 11"/>
          <p:cNvSpPr/>
          <p:nvPr/>
        </p:nvSpPr>
        <p:spPr>
          <a:xfrm>
            <a:off x="6401594" y="310562"/>
            <a:ext cx="3108166" cy="204159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Mahdolliset pääsy- ja soveltu-vuuskokeet </a:t>
            </a:r>
          </a:p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/>
              </a:rPr>
              <a:t>0–10 p.</a:t>
            </a:r>
            <a:endParaRPr lang="fi-FI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3" name="Ellipsi 12"/>
          <p:cNvSpPr/>
          <p:nvPr/>
        </p:nvSpPr>
        <p:spPr>
          <a:xfrm>
            <a:off x="7751659" y="2612738"/>
            <a:ext cx="2339992" cy="187036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Taito- ja taideaineiden keskiarvo</a:t>
            </a:r>
          </a:p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fi-FI" sz="2000">
                <a:solidFill>
                  <a:schemeClr val="tx1"/>
                </a:solidFill>
                <a:latin typeface="Calibri"/>
              </a:rPr>
              <a:t>–8 p.</a:t>
            </a:r>
            <a:endParaRPr lang="fi-FI" sz="200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Ellipsi 13"/>
          <p:cNvSpPr/>
          <p:nvPr/>
        </p:nvSpPr>
        <p:spPr>
          <a:xfrm>
            <a:off x="4593474" y="4265206"/>
            <a:ext cx="2696788" cy="195271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>
                <a:solidFill>
                  <a:schemeClr val="tx1"/>
                </a:solidFill>
                <a:latin typeface="Calibri" pitchFamily="34" charset="0"/>
              </a:rPr>
              <a:t>Haku samana vuonna, kun saa peruskoulun päättötodistuksen 6 p.</a:t>
            </a:r>
          </a:p>
        </p:txBody>
      </p:sp>
      <p:sp>
        <p:nvSpPr>
          <p:cNvPr id="17" name="Ellipsi 16"/>
          <p:cNvSpPr/>
          <p:nvPr/>
        </p:nvSpPr>
        <p:spPr>
          <a:xfrm>
            <a:off x="1880030" y="2719389"/>
            <a:ext cx="1979613" cy="176371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Ensimmäi-nen hakutoive</a:t>
            </a:r>
          </a:p>
          <a:p>
            <a:pPr algn="ctr">
              <a:defRPr/>
            </a:pPr>
            <a:r>
              <a:rPr lang="fi-FI" sz="2000">
                <a:solidFill>
                  <a:schemeClr val="tx1"/>
                </a:solidFill>
                <a:latin typeface="Calibri" pitchFamily="34" charset="0"/>
              </a:rPr>
              <a:t>2 p.</a:t>
            </a:r>
          </a:p>
        </p:txBody>
      </p:sp>
      <p:sp>
        <p:nvSpPr>
          <p:cNvPr id="29" name="Ellipsi 28"/>
          <p:cNvSpPr/>
          <p:nvPr/>
        </p:nvSpPr>
        <p:spPr>
          <a:xfrm>
            <a:off x="4583114" y="2133601"/>
            <a:ext cx="2808287" cy="20161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400">
                <a:solidFill>
                  <a:schemeClr val="tx1"/>
                </a:solidFill>
                <a:latin typeface="Calibri" pitchFamily="34" charset="0"/>
              </a:rPr>
              <a:t>Mistä saa pisteitä ammatilliseen koulutukseen?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003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  <p:bldP spid="14" grpId="0" animBg="1"/>
      <p:bldP spid="17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>
          <a:xfrm>
            <a:off x="1992313" y="692150"/>
            <a:ext cx="8229600" cy="711200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Hakupisteet ammatillisiin opintoihin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81200" y="1844676"/>
            <a:ext cx="6491288" cy="136842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r>
              <a:rPr lang="fi-FI" sz="3200" b="1"/>
              <a:t> Yleinen koulumenestys</a:t>
            </a:r>
          </a:p>
          <a:p>
            <a:pPr marL="0" indent="0">
              <a:buNone/>
              <a:defRPr/>
            </a:pPr>
            <a:r>
              <a:rPr lang="fi-FI" sz="2400"/>
              <a:t>Keskiarvo seuraavista oppiaineista:</a:t>
            </a:r>
            <a:endParaRPr lang="fi-FI" sz="160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508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86D554B-6AE6-46EB-81CC-696AB5F3FAF8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ekstikehys 13"/>
          <p:cNvSpPr txBox="1"/>
          <p:nvPr/>
        </p:nvSpPr>
        <p:spPr>
          <a:xfrm>
            <a:off x="1991544" y="3284984"/>
            <a:ext cx="5544616" cy="2862322"/>
          </a:xfrm>
          <a:prstGeom prst="rect">
            <a:avLst/>
          </a:prstGeom>
          <a:noFill/>
        </p:spPr>
        <p:txBody>
          <a:bodyPr numCol="2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äidinkieli ja kirjallisuus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toinen kotimainen kieli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vieraat kielet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uskonto tai elämän-katsomustieto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historia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yhteiskuntaoppi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matematiikka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fysiikka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kemia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biologia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maantiede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terveystieto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liikunta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musiikki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kuvataide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käsityö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i-FI" sz="2000">
                <a:latin typeface="Calibri" pitchFamily="34" charset="0"/>
              </a:rPr>
              <a:t> kotitalous</a:t>
            </a:r>
          </a:p>
        </p:txBody>
      </p:sp>
      <p:sp>
        <p:nvSpPr>
          <p:cNvPr id="15" name="Ellipsi 14"/>
          <p:cNvSpPr/>
          <p:nvPr/>
        </p:nvSpPr>
        <p:spPr>
          <a:xfrm>
            <a:off x="8543926" y="1916113"/>
            <a:ext cx="1800225" cy="79216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800" b="1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fi-FI" sz="2800">
                <a:solidFill>
                  <a:schemeClr val="tx1"/>
                </a:solidFill>
                <a:latin typeface="Calibri"/>
              </a:rPr>
              <a:t>–</a:t>
            </a:r>
            <a:r>
              <a:rPr lang="fi-FI" sz="2800" b="1">
                <a:solidFill>
                  <a:schemeClr val="tx1"/>
                </a:solidFill>
                <a:latin typeface="Calibri" pitchFamily="34" charset="0"/>
              </a:rPr>
              <a:t>16 p.</a:t>
            </a:r>
          </a:p>
        </p:txBody>
      </p:sp>
      <p:sp>
        <p:nvSpPr>
          <p:cNvPr id="17" name="Tekstikehys 16"/>
          <p:cNvSpPr txBox="1">
            <a:spLocks noChangeArrowheads="1"/>
          </p:cNvSpPr>
          <p:nvPr/>
        </p:nvSpPr>
        <p:spPr bwMode="auto">
          <a:xfrm>
            <a:off x="7391401" y="5373689"/>
            <a:ext cx="22336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Esimerkki omasta keskiarvosta: </a:t>
            </a:r>
          </a:p>
        </p:txBody>
      </p:sp>
      <p:sp>
        <p:nvSpPr>
          <p:cNvPr id="18" name="Ellipsi 17"/>
          <p:cNvSpPr/>
          <p:nvPr/>
        </p:nvSpPr>
        <p:spPr>
          <a:xfrm>
            <a:off x="8975726" y="5732463"/>
            <a:ext cx="936625" cy="25241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7,67</a:t>
            </a:r>
          </a:p>
        </p:txBody>
      </p:sp>
      <p:sp>
        <p:nvSpPr>
          <p:cNvPr id="9" name="Suorakulmio 8"/>
          <p:cNvSpPr>
            <a:spLocks noChangeArrowheads="1"/>
          </p:cNvSpPr>
          <p:nvPr/>
        </p:nvSpPr>
        <p:spPr bwMode="auto">
          <a:xfrm>
            <a:off x="7391401" y="3357563"/>
            <a:ext cx="2881313" cy="163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/>
              <a:t>Huom. Mukaan lasketaan myös näihin aineisiin liittyvät valinnaisaineet emoaineen kanssa keskiarvona.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442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5" grpId="0" animBg="1"/>
      <p:bldP spid="17" grpId="0"/>
      <p:bldP spid="18" grpId="0" animBg="1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4"/>
          <p:cNvSpPr>
            <a:spLocks noGrp="1"/>
          </p:cNvSpPr>
          <p:nvPr>
            <p:ph type="title"/>
          </p:nvPr>
        </p:nvSpPr>
        <p:spPr>
          <a:xfrm>
            <a:off x="1992313" y="687389"/>
            <a:ext cx="8229600" cy="796925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Hakupisteet ammatillisiin opintoihin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1981201" y="2509839"/>
            <a:ext cx="2962275" cy="414337"/>
          </a:xfrm>
        </p:spPr>
        <p:txBody>
          <a:bodyPr/>
          <a:lstStyle/>
          <a:p>
            <a:pPr eaLnBrk="1" hangingPunct="1"/>
            <a:r>
              <a:rPr lang="fi-FI" altLang="fi-FI" sz="2200"/>
              <a:t>Keskiarvo		Pisteet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>
          <a:xfrm>
            <a:off x="1981201" y="2862263"/>
            <a:ext cx="2962275" cy="34464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5,50–5,74		1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5,75–5,99		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6,00–6,24		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6,25–6,49		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6,50–6,74		5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6,75–6,99		6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7,00–7,24		7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7,25–7,49		8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3"/>
          </p:nvPr>
        </p:nvSpPr>
        <p:spPr>
          <a:xfrm>
            <a:off x="4872039" y="2509839"/>
            <a:ext cx="3024187" cy="414337"/>
          </a:xfrm>
        </p:spPr>
        <p:txBody>
          <a:bodyPr/>
          <a:lstStyle/>
          <a:p>
            <a:pPr eaLnBrk="1" hangingPunct="1"/>
            <a:r>
              <a:rPr lang="fi-FI" altLang="fi-FI" sz="2200"/>
              <a:t>Keskiarvo		Pisteet</a:t>
            </a:r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4"/>
          </p:nvPr>
        </p:nvSpPr>
        <p:spPr>
          <a:xfrm>
            <a:off x="4872039" y="2862263"/>
            <a:ext cx="3024187" cy="3446462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7,50–7,74		9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7,75–7,99		10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8,00–8,24		11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8,25–8,49		12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8,50–8,74		13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8,75–8,99		14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9,00–9,24		15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200"/>
              <a:t>9,25–10,00	16</a:t>
            </a:r>
          </a:p>
        </p:txBody>
      </p:sp>
      <p:sp>
        <p:nvSpPr>
          <p:cNvPr id="22535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t>20</a:t>
            </a:r>
          </a:p>
        </p:txBody>
      </p:sp>
      <p:sp>
        <p:nvSpPr>
          <p:cNvPr id="9" name="Sisällön paikkamerkki 2"/>
          <p:cNvSpPr txBox="1">
            <a:spLocks/>
          </p:cNvSpPr>
          <p:nvPr/>
        </p:nvSpPr>
        <p:spPr bwMode="auto">
          <a:xfrm>
            <a:off x="1981200" y="1844676"/>
            <a:ext cx="74993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b="1"/>
              <a:t>Yleisestä koulumenestyksestä</a:t>
            </a:r>
          </a:p>
        </p:txBody>
      </p:sp>
      <p:sp>
        <p:nvSpPr>
          <p:cNvPr id="10" name="Tekstikehys 9"/>
          <p:cNvSpPr txBox="1">
            <a:spLocks noChangeArrowheads="1"/>
          </p:cNvSpPr>
          <p:nvPr/>
        </p:nvSpPr>
        <p:spPr bwMode="auto">
          <a:xfrm>
            <a:off x="7464426" y="5157788"/>
            <a:ext cx="29876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Esimerkki omista pisteistä: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Keskiarvo: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Pisteet:</a:t>
            </a:r>
          </a:p>
        </p:txBody>
      </p:sp>
      <p:sp>
        <p:nvSpPr>
          <p:cNvPr id="11" name="Ellipsi 10"/>
          <p:cNvSpPr/>
          <p:nvPr/>
        </p:nvSpPr>
        <p:spPr>
          <a:xfrm>
            <a:off x="8688388" y="5516563"/>
            <a:ext cx="874712" cy="25241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7,67</a:t>
            </a:r>
          </a:p>
        </p:txBody>
      </p:sp>
      <p:sp>
        <p:nvSpPr>
          <p:cNvPr id="12" name="Ellipsi 11"/>
          <p:cNvSpPr/>
          <p:nvPr/>
        </p:nvSpPr>
        <p:spPr>
          <a:xfrm>
            <a:off x="8688388" y="5842001"/>
            <a:ext cx="874712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640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3" grpId="0" build="p"/>
      <p:bldP spid="7" grpId="0" build="p"/>
      <p:bldP spid="8" grpId="0" build="p"/>
      <p:bldP spid="9" grpId="0"/>
      <p:bldP spid="10" grpId="0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1992313" y="701675"/>
            <a:ext cx="8229600" cy="711200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Pisteet ammatillisin opintoihin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981200" y="1844675"/>
            <a:ext cx="6707188" cy="1512888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3200" b="1"/>
              <a:t>5. Taito- ja taideaineiden arvosanoista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400"/>
              <a:t>Lasketaan kolmen parhaan taito- ja taideaineen aritmeettinen keskiarvo.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fi-FI" altLang="fi-FI"/>
          </a:p>
          <a:p>
            <a:pPr eaLnBrk="1" hangingPunct="1">
              <a:buFont typeface="Arial" panose="020B0604020202020204" pitchFamily="34" charset="0"/>
              <a:buNone/>
            </a:pPr>
            <a:endParaRPr lang="fi-FI" altLang="fi-FI"/>
          </a:p>
        </p:txBody>
      </p:sp>
      <p:sp>
        <p:nvSpPr>
          <p:cNvPr id="23556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D6C5FC0-1511-4F55-9A02-AA1BA4D24311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kstikehys 10"/>
          <p:cNvSpPr txBox="1">
            <a:spLocks noChangeArrowheads="1"/>
          </p:cNvSpPr>
          <p:nvPr/>
        </p:nvSpPr>
        <p:spPr bwMode="auto">
          <a:xfrm>
            <a:off x="1992313" y="3292476"/>
            <a:ext cx="76327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 b="1"/>
              <a:t>Esimerkki omista arvosanoista: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/>
              <a:t>Kuvataide	Valinnainen kuvataide		Keskiarvo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/>
              <a:t>Musiikki	Valinnainen musiikki		Keskiarvo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/>
              <a:t>Käsityö		Valinnainen käsityö		Keskiarvo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/>
              <a:t>Kotitalous	Valinnainen kotitalous		Keskiarvo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/>
              <a:t>Liikunta		Valinnainen liikunta		Keskiarvo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i-FI" altLang="fi-FI" sz="22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 b="1"/>
              <a:t>Kolme parasta taito- ja taideainetta: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200" b="1"/>
              <a:t>Kolmen parhaan taito- ja taideaineen keskiarvo: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i-FI" altLang="fi-FI" sz="2200" b="1"/>
          </a:p>
        </p:txBody>
      </p:sp>
      <p:sp>
        <p:nvSpPr>
          <p:cNvPr id="12" name="Ellipsi 11"/>
          <p:cNvSpPr/>
          <p:nvPr/>
        </p:nvSpPr>
        <p:spPr>
          <a:xfrm>
            <a:off x="3432176" y="3752851"/>
            <a:ext cx="35877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3" name="Ellipsi 12"/>
          <p:cNvSpPr/>
          <p:nvPr/>
        </p:nvSpPr>
        <p:spPr>
          <a:xfrm>
            <a:off x="3432176" y="5049839"/>
            <a:ext cx="358775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14" name="Ellipsi 13"/>
          <p:cNvSpPr/>
          <p:nvPr/>
        </p:nvSpPr>
        <p:spPr>
          <a:xfrm>
            <a:off x="3432176" y="4724401"/>
            <a:ext cx="35877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5" name="Ellipsi 14"/>
          <p:cNvSpPr/>
          <p:nvPr/>
        </p:nvSpPr>
        <p:spPr>
          <a:xfrm>
            <a:off x="3432176" y="4400551"/>
            <a:ext cx="35877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6" name="Ellipsi 15"/>
          <p:cNvSpPr/>
          <p:nvPr/>
        </p:nvSpPr>
        <p:spPr>
          <a:xfrm>
            <a:off x="3432176" y="4076701"/>
            <a:ext cx="35877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17" name="Ellipsi 16"/>
          <p:cNvSpPr/>
          <p:nvPr/>
        </p:nvSpPr>
        <p:spPr>
          <a:xfrm>
            <a:off x="6672263" y="3752851"/>
            <a:ext cx="360362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8" name="Ellipsi 17"/>
          <p:cNvSpPr/>
          <p:nvPr/>
        </p:nvSpPr>
        <p:spPr>
          <a:xfrm>
            <a:off x="6672263" y="5049839"/>
            <a:ext cx="360362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19" name="Ellipsi 18"/>
          <p:cNvSpPr/>
          <p:nvPr/>
        </p:nvSpPr>
        <p:spPr>
          <a:xfrm>
            <a:off x="6672263" y="4760913"/>
            <a:ext cx="360362" cy="25241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2000" b="1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" name="Ellipsi 19"/>
          <p:cNvSpPr/>
          <p:nvPr/>
        </p:nvSpPr>
        <p:spPr>
          <a:xfrm>
            <a:off x="6672263" y="4400551"/>
            <a:ext cx="360362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1" name="Ellipsi 20"/>
          <p:cNvSpPr/>
          <p:nvPr/>
        </p:nvSpPr>
        <p:spPr>
          <a:xfrm>
            <a:off x="6672263" y="4076701"/>
            <a:ext cx="360362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 sz="2000" b="1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2" name="Ellipsi 21"/>
          <p:cNvSpPr/>
          <p:nvPr/>
        </p:nvSpPr>
        <p:spPr>
          <a:xfrm>
            <a:off x="8975726" y="3752851"/>
            <a:ext cx="93662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8,50</a:t>
            </a:r>
          </a:p>
        </p:txBody>
      </p:sp>
      <p:sp>
        <p:nvSpPr>
          <p:cNvPr id="23" name="Ellipsi 22"/>
          <p:cNvSpPr/>
          <p:nvPr/>
        </p:nvSpPr>
        <p:spPr>
          <a:xfrm>
            <a:off x="8975726" y="5049839"/>
            <a:ext cx="936625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8,50</a:t>
            </a:r>
          </a:p>
        </p:txBody>
      </p:sp>
      <p:sp>
        <p:nvSpPr>
          <p:cNvPr id="24" name="Ellipsi 23"/>
          <p:cNvSpPr/>
          <p:nvPr/>
        </p:nvSpPr>
        <p:spPr>
          <a:xfrm>
            <a:off x="8975726" y="4724401"/>
            <a:ext cx="93662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6,00</a:t>
            </a:r>
          </a:p>
        </p:txBody>
      </p:sp>
      <p:sp>
        <p:nvSpPr>
          <p:cNvPr id="25" name="Ellipsi 24"/>
          <p:cNvSpPr/>
          <p:nvPr/>
        </p:nvSpPr>
        <p:spPr>
          <a:xfrm>
            <a:off x="8975726" y="4400551"/>
            <a:ext cx="93662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9,00</a:t>
            </a:r>
          </a:p>
        </p:txBody>
      </p:sp>
      <p:sp>
        <p:nvSpPr>
          <p:cNvPr id="26" name="Ellipsi 25"/>
          <p:cNvSpPr/>
          <p:nvPr/>
        </p:nvSpPr>
        <p:spPr>
          <a:xfrm>
            <a:off x="8975726" y="4076701"/>
            <a:ext cx="936625" cy="25241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7,00</a:t>
            </a:r>
          </a:p>
        </p:txBody>
      </p:sp>
      <p:sp>
        <p:nvSpPr>
          <p:cNvPr id="27" name="Pyöristetty suorakulmio 26"/>
          <p:cNvSpPr/>
          <p:nvPr/>
        </p:nvSpPr>
        <p:spPr>
          <a:xfrm>
            <a:off x="6456364" y="5661026"/>
            <a:ext cx="3311525" cy="360363"/>
          </a:xfrm>
          <a:prstGeom prst="roundRect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000" b="1">
                <a:solidFill>
                  <a:schemeClr val="tx1"/>
                </a:solidFill>
                <a:latin typeface="Calibri" pitchFamily="34" charset="0"/>
              </a:rPr>
              <a:t>käsityö, kuvataide ja liikunta</a:t>
            </a:r>
          </a:p>
        </p:txBody>
      </p:sp>
      <p:sp>
        <p:nvSpPr>
          <p:cNvPr id="28" name="Ellipsi 27"/>
          <p:cNvSpPr/>
          <p:nvPr/>
        </p:nvSpPr>
        <p:spPr>
          <a:xfrm>
            <a:off x="7824789" y="6057901"/>
            <a:ext cx="935037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8,67</a:t>
            </a:r>
          </a:p>
        </p:txBody>
      </p:sp>
      <p:sp>
        <p:nvSpPr>
          <p:cNvPr id="29" name="Ellipsi 28"/>
          <p:cNvSpPr/>
          <p:nvPr/>
        </p:nvSpPr>
        <p:spPr>
          <a:xfrm>
            <a:off x="8543926" y="2060576"/>
            <a:ext cx="1800225" cy="792163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sz="2800" b="1">
                <a:solidFill>
                  <a:schemeClr val="tx1"/>
                </a:solidFill>
                <a:latin typeface="Calibri" pitchFamily="34" charset="0"/>
              </a:rPr>
              <a:t>1</a:t>
            </a:r>
            <a:r>
              <a:rPr lang="fi-FI" sz="2800">
                <a:solidFill>
                  <a:schemeClr val="tx1"/>
                </a:solidFill>
                <a:latin typeface="Calibri"/>
              </a:rPr>
              <a:t>–</a:t>
            </a:r>
            <a:r>
              <a:rPr lang="fi-FI" sz="2800" b="1">
                <a:solidFill>
                  <a:schemeClr val="tx1"/>
                </a:solidFill>
                <a:latin typeface="Calibri" pitchFamily="34" charset="0"/>
              </a:rPr>
              <a:t>8 p.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210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allAtOnce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Mitä 9. luokan opossa tehdään?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89212" y="1552755"/>
            <a:ext cx="8915400" cy="503782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Syksyllä oli  5 päivän </a:t>
            </a:r>
            <a:r>
              <a:rPr lang="fi-FI" dirty="0" err="1"/>
              <a:t>tet</a:t>
            </a:r>
            <a:r>
              <a:rPr lang="fi-FI" dirty="0"/>
              <a:t>- jakso. </a:t>
            </a:r>
          </a:p>
          <a:p>
            <a:r>
              <a:rPr lang="fi-FI" dirty="0"/>
              <a:t>Alkusyksystä  ja tammikuussa asetettiin tavoitteita oppilaan omaan hyvään päättötodistukseen.</a:t>
            </a:r>
          </a:p>
          <a:p>
            <a:r>
              <a:rPr lang="fi-FI" dirty="0"/>
              <a:t>Henkilökohtaiset ohjaukset ja tehostettu ohjaus – Olemme miettineet syyslukukaudella yhdessä kaikkien 9. luokkalaisten kanssa hakukohteita henkilökohtaisissa ohjauksissa. Tavoitteena oman yksilöllisen opintopolun löytäminen.</a:t>
            </a:r>
          </a:p>
          <a:p>
            <a:r>
              <a:rPr lang="fi-FI" dirty="0"/>
              <a:t>Tunneilla olemme käsitelleet jatko-opintoja ja harjoittelemme yhteishakua. Kotkan lukiot, ammatillinen koulutus sekä urheilijakoulutus Kotkassa esittäytyivät oppilaille. </a:t>
            </a:r>
          </a:p>
          <a:p>
            <a:r>
              <a:rPr lang="fi-FI" dirty="0"/>
              <a:t>Tammikuulle on sovitut tutustumiset Kotkan lukioihin ja Etelä-Kymenlaakson ammattiopistoon.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393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kstikehys 13"/>
          <p:cNvSpPr txBox="1">
            <a:spLocks noChangeArrowheads="1"/>
          </p:cNvSpPr>
          <p:nvPr/>
        </p:nvSpPr>
        <p:spPr bwMode="auto">
          <a:xfrm>
            <a:off x="7248526" y="5157788"/>
            <a:ext cx="298767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Esimerkki omista pisteistä: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Keskiarvo: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Pisteet:</a:t>
            </a:r>
          </a:p>
        </p:txBody>
      </p:sp>
      <p:sp>
        <p:nvSpPr>
          <p:cNvPr id="24579" name="Otsikko 4"/>
          <p:cNvSpPr>
            <a:spLocks noGrp="1"/>
          </p:cNvSpPr>
          <p:nvPr>
            <p:ph type="title"/>
          </p:nvPr>
        </p:nvSpPr>
        <p:spPr>
          <a:xfrm>
            <a:off x="1992313" y="687389"/>
            <a:ext cx="8229600" cy="796925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Pisteet ammatillisiin opintoihin</a:t>
            </a:r>
          </a:p>
        </p:txBody>
      </p:sp>
      <p:sp>
        <p:nvSpPr>
          <p:cNvPr id="6" name="Tekstin paikkamerkki 5"/>
          <p:cNvSpPr>
            <a:spLocks noGrp="1"/>
          </p:cNvSpPr>
          <p:nvPr>
            <p:ph type="body" idx="1"/>
          </p:nvPr>
        </p:nvSpPr>
        <p:spPr>
          <a:xfrm>
            <a:off x="1981200" y="2924176"/>
            <a:ext cx="4040188" cy="415925"/>
          </a:xfrm>
        </p:spPr>
        <p:txBody>
          <a:bodyPr/>
          <a:lstStyle/>
          <a:p>
            <a:pPr eaLnBrk="1" hangingPunct="1"/>
            <a:r>
              <a:rPr lang="fi-FI" altLang="fi-FI" sz="2000"/>
              <a:t>Keskiarvo		Pisteet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2"/>
          </p:nvPr>
        </p:nvSpPr>
        <p:spPr>
          <a:xfrm>
            <a:off x="1981200" y="3276601"/>
            <a:ext cx="4040188" cy="294322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6,00–6,49		1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6,50–6,99		2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7,00–7,49		3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7,50–7,99		4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8,00–8,49		5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8,50–8,99		6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9,00–9,49		7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sz="2000"/>
              <a:t>9,50–10,00		8</a:t>
            </a:r>
          </a:p>
        </p:txBody>
      </p:sp>
      <p:sp>
        <p:nvSpPr>
          <p:cNvPr id="24582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D3459F-816A-4849-A728-AAA43E66B2DF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Sisällön paikkamerkki 2"/>
          <p:cNvSpPr txBox="1">
            <a:spLocks/>
          </p:cNvSpPr>
          <p:nvPr/>
        </p:nvSpPr>
        <p:spPr bwMode="auto">
          <a:xfrm>
            <a:off x="1981200" y="1844676"/>
            <a:ext cx="749935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defTabSz="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fi-FI" altLang="fi-FI" b="1"/>
              <a:t>Taito- ja taideaineiden arvosanoista</a:t>
            </a:r>
          </a:p>
        </p:txBody>
      </p:sp>
      <p:sp>
        <p:nvSpPr>
          <p:cNvPr id="15" name="Ellipsi 14"/>
          <p:cNvSpPr/>
          <p:nvPr/>
        </p:nvSpPr>
        <p:spPr>
          <a:xfrm>
            <a:off x="8472488" y="5516563"/>
            <a:ext cx="874712" cy="25241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8,67</a:t>
            </a:r>
          </a:p>
        </p:txBody>
      </p:sp>
      <p:sp>
        <p:nvSpPr>
          <p:cNvPr id="16" name="Ellipsi 15"/>
          <p:cNvSpPr/>
          <p:nvPr/>
        </p:nvSpPr>
        <p:spPr>
          <a:xfrm>
            <a:off x="8472488" y="5842001"/>
            <a:ext cx="874712" cy="250825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17" name="Suorakulmio 16"/>
          <p:cNvSpPr>
            <a:spLocks noChangeArrowheads="1"/>
          </p:cNvSpPr>
          <p:nvPr/>
        </p:nvSpPr>
        <p:spPr bwMode="auto">
          <a:xfrm>
            <a:off x="1992313" y="2492376"/>
            <a:ext cx="65516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400"/>
              <a:t>Kolmen parhaan taito- ja taideaineen keskiarvo</a:t>
            </a:r>
            <a:endParaRPr lang="fi-FI" altLang="fi-FI" sz="240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975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build="p"/>
      <p:bldP spid="3" grpId="0" build="p"/>
      <p:bldP spid="9" grpId="0"/>
      <p:bldP spid="15" grpId="0" animBg="1"/>
      <p:bldP spid="16" grpId="0" animBg="1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tsikko 1"/>
          <p:cNvSpPr>
            <a:spLocks noGrp="1"/>
          </p:cNvSpPr>
          <p:nvPr>
            <p:ph type="title"/>
          </p:nvPr>
        </p:nvSpPr>
        <p:spPr>
          <a:xfrm>
            <a:off x="1992313" y="765176"/>
            <a:ext cx="8229600" cy="796925"/>
          </a:xfrm>
        </p:spPr>
        <p:txBody>
          <a:bodyPr/>
          <a:lstStyle/>
          <a:p>
            <a:pPr eaLnBrk="1" hangingPunct="1"/>
            <a:r>
              <a:rPr lang="fi-FI" altLang="fi-FI"/>
              <a:t>Pääsy- ja soveltuvuuskokeet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992312" y="1600201"/>
            <a:ext cx="4175125" cy="492416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Clr>
                <a:srgbClr val="A5300F"/>
              </a:buClr>
            </a:pPr>
            <a:r>
              <a:rPr lang="fi-FI" altLang="fi-FI" sz="1600" dirty="0" err="1"/>
              <a:t>Ekamilla</a:t>
            </a:r>
            <a:r>
              <a:rPr lang="fi-FI" altLang="fi-FI" sz="1600" dirty="0"/>
              <a:t> valintakokeet järjestetään ainoastaan </a:t>
            </a:r>
            <a:r>
              <a:rPr lang="fi-FI" sz="1600" dirty="0"/>
              <a:t>sosiaali- ja terveysalalle. </a:t>
            </a:r>
            <a:r>
              <a:rPr lang="fi-FI" altLang="fi-FI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Kokeisiin kutsutaan kaikki hakukelpoiset hakijat. </a:t>
            </a:r>
          </a:p>
          <a:p>
            <a:pPr lvl="0">
              <a:buClr>
                <a:srgbClr val="A5300F"/>
              </a:buClr>
            </a:pPr>
            <a:r>
              <a:rPr lang="fi-FI" altLang="fi-FI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Hakija kutsutaan ylimmän hakutoiveen kokeisiin, ja samaa tulosta käytetään kaikissa vastaavissa hakukohteissa.</a:t>
            </a:r>
          </a:p>
          <a:p>
            <a:pPr lvl="0">
              <a:buClr>
                <a:srgbClr val="A5300F"/>
              </a:buClr>
            </a:pPr>
            <a:r>
              <a:rPr lang="fi-FI" altLang="fi-FI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Kokeet voivat olla monivaiheiset.</a:t>
            </a:r>
          </a:p>
          <a:p>
            <a:pPr lvl="0">
              <a:buClr>
                <a:srgbClr val="A5300F"/>
              </a:buClr>
            </a:pPr>
            <a:r>
              <a:rPr lang="fi-FI" altLang="fi-FI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Kokeista voi saada 0–10 pistettä.</a:t>
            </a:r>
          </a:p>
          <a:p>
            <a:pPr lvl="0">
              <a:buClr>
                <a:srgbClr val="A5300F"/>
              </a:buClr>
            </a:pPr>
            <a:r>
              <a:rPr lang="fi-FI" altLang="fi-FI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Jos hakija ei osallistu kokeeseen, häntä ei voida valita opiskelijaksi.</a:t>
            </a:r>
          </a:p>
          <a:p>
            <a:pPr eaLnBrk="1" hangingPunct="1"/>
            <a:endParaRPr lang="fi-FI" altLang="fi-FI" sz="1600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>
          <a:xfrm>
            <a:off x="7084541" y="1706091"/>
            <a:ext cx="4329453" cy="48182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altLang="fi-FI">
                <a:solidFill>
                  <a:schemeClr val="tx1"/>
                </a:solidFill>
              </a:rPr>
              <a:t>Pelkän pääsy- ja soveltuvuuskokeen pistemäärän perusteella voidaan valita opiskelijaksi seuraaviin koulutuksiin:</a:t>
            </a:r>
          </a:p>
          <a:p>
            <a:pPr lvl="1"/>
            <a:r>
              <a:rPr lang="fi-FI">
                <a:ea typeface="+mn-lt"/>
                <a:cs typeface="+mn-lt"/>
              </a:rPr>
              <a:t>taideteollisuusalan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media –alan ja kuvallisen ilmaisun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tanssialan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musiikkialan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sirkusalan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lentokoneasennuksen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liikunnanohjauksen pt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fi-FI">
                <a:ea typeface="+mn-lt"/>
                <a:cs typeface="+mn-lt"/>
              </a:rPr>
              <a:t>ensihoidon osaamisala sosiaali- ja terveysalan pt</a:t>
            </a:r>
            <a:endParaRPr lang="en-US">
              <a:ea typeface="+mn-lt"/>
              <a:cs typeface="+mn-lt"/>
            </a:endParaRPr>
          </a:p>
          <a:p>
            <a:pPr marL="457200" lvl="1" indent="0">
              <a:buNone/>
            </a:pPr>
            <a:endParaRPr lang="fi-FI"/>
          </a:p>
        </p:txBody>
      </p:sp>
      <p:sp>
        <p:nvSpPr>
          <p:cNvPr id="26629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B639A3-D5B9-40E1-86D6-35D9F73FB2A1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924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tsikko 1"/>
          <p:cNvSpPr>
            <a:spLocks noGrp="1"/>
          </p:cNvSpPr>
          <p:nvPr>
            <p:ph type="title"/>
          </p:nvPr>
        </p:nvSpPr>
        <p:spPr>
          <a:xfrm>
            <a:off x="1992313" y="146649"/>
            <a:ext cx="8229600" cy="1329726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 sz="4400"/>
              <a:t>Harkintaan perustuva valinta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88853" y="1561381"/>
            <a:ext cx="10472468" cy="499469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fi-FI" altLang="fi-FI" dirty="0"/>
              <a:t>Koulutuksen järjestäjä voi halutessaan valita opiskelijoita erityisen syyn perusteella pistemääristä riippumatta. </a:t>
            </a:r>
            <a:r>
              <a:rPr lang="fi-FI" altLang="fi-FI" dirty="0">
                <a:hlinkClick r:id="rId3"/>
              </a:rPr>
              <a:t>https://www.ekami.fi/hakijalle/hakeminen/yhteishaku/harkintaan-perustuva-valinta</a:t>
            </a:r>
            <a:r>
              <a:rPr lang="fi-FI" altLang="fi-FI" dirty="0"/>
              <a:t>  </a:t>
            </a:r>
          </a:p>
          <a:p>
            <a:pPr eaLnBrk="1" hangingPunct="1"/>
            <a:r>
              <a:rPr lang="fi-FI" altLang="fi-FI" dirty="0"/>
              <a:t>Perusteita harkintaan perustuvalle hakemiselle:</a:t>
            </a:r>
          </a:p>
          <a:p>
            <a:pPr lvl="1" eaLnBrk="1" hangingPunct="1"/>
            <a:r>
              <a:rPr lang="fi-FI" altLang="fi-FI" sz="1800" dirty="0"/>
              <a:t>oppimisvaikeudet</a:t>
            </a:r>
          </a:p>
          <a:p>
            <a:pPr lvl="1" eaLnBrk="1" hangingPunct="1"/>
            <a:r>
              <a:rPr lang="fi-FI" altLang="fi-FI" sz="1800" dirty="0"/>
              <a:t>sosiaaliset syyt / muu syy (esim. terveydelliset seikat)</a:t>
            </a:r>
          </a:p>
          <a:p>
            <a:pPr lvl="1" eaLnBrk="1" hangingPunct="1"/>
            <a:r>
              <a:rPr lang="fi-FI" altLang="fi-FI" sz="1800" dirty="0"/>
              <a:t>riittämätön tutkintokielen taito</a:t>
            </a:r>
          </a:p>
          <a:p>
            <a:pPr lvl="1"/>
            <a:r>
              <a:rPr lang="fi-FI" altLang="fi-FI" sz="1800" dirty="0"/>
              <a:t>koulutodistusten puuttuminen tai vertailuvaikeudet</a:t>
            </a:r>
          </a:p>
          <a:p>
            <a:pPr lvl="1"/>
            <a:r>
              <a:rPr lang="fi-FI" altLang="fi-FI" sz="1800" dirty="0"/>
              <a:t>yksilöllistetty oppimäärä matematiikassa ja äidinkielessä (voi hakea vain harkintaan perustuvan valinnan kautta)</a:t>
            </a:r>
          </a:p>
          <a:p>
            <a:r>
              <a:rPr lang="fi-FI" altLang="fi-FI" dirty="0"/>
              <a:t>Kaikkiin niihin oppilaitoksiin joihin haetaan harkinnanvaraisella haulla toimitetaan esim. lääkärintodistukset ja psykologin tai erityisopettajanlausunnot. Hakija saa tiedon liitepyynnöistä ja palautusosoitteista yhteishaun hakulomakkeella.</a:t>
            </a:r>
          </a:p>
          <a:p>
            <a:r>
              <a:rPr lang="fi-FI" altLang="fi-FI" dirty="0"/>
              <a:t>Oppilaat, joilla on peruskoulussa yksilöllistetty oppimäärä sekä matematiikassa että äidinkielessä, voivat hakea ainoastaan harkintaan perustuvassa valinnassa.</a:t>
            </a:r>
          </a:p>
          <a:p>
            <a:r>
              <a:rPr lang="fi-FI" dirty="0"/>
              <a:t>Huoltajat lähettävät harkinnan varaisen haun paperit </a:t>
            </a:r>
            <a:r>
              <a:rPr lang="fi-FI" dirty="0" err="1"/>
              <a:t>Ekamiin</a:t>
            </a:r>
            <a:r>
              <a:rPr lang="fi-FI" dirty="0"/>
              <a:t> ja muihin ammatillisiin oppilaitoksiin yhteishaun aikana viimeistään 18.3.2025, sen jälkeen kun yhteishaku on tehty (eli harkinnanvaraisen haun lomake, tuloste yhteishausta ja muut todistukset tai lausunnot).</a:t>
            </a:r>
            <a:r>
              <a:rPr lang="fi-FI" altLang="fi-FI" dirty="0"/>
              <a:t> </a:t>
            </a:r>
          </a:p>
          <a:p>
            <a:r>
              <a:rPr lang="fi-FI" altLang="fi-FI" dirty="0"/>
              <a:t>Koulutuksen järjestäjä voi pitää oppimisvalmiuksia mittaavan kokeen, jonka tarkoituksena on selvittää, onko hakijalla riittävät edellytykset opiskeluun. </a:t>
            </a:r>
            <a:r>
              <a:rPr lang="fi-FI" altLang="fi-FI" dirty="0" err="1"/>
              <a:t>Ekami</a:t>
            </a:r>
            <a:r>
              <a:rPr lang="fi-FI" altLang="fi-FI" dirty="0"/>
              <a:t> ei ole viimevuosina järjestänyt tällaista koetta.</a:t>
            </a:r>
            <a:endParaRPr lang="fi-FI" dirty="0"/>
          </a:p>
          <a:p>
            <a:r>
              <a:rPr lang="fi-FI" dirty="0"/>
              <a:t>Opo laittaa harkintaan perustuvasta hausta vielä lisätietoa Wilma-</a:t>
            </a:r>
            <a:r>
              <a:rPr lang="fi-FI" dirty="0" err="1"/>
              <a:t>viestitse</a:t>
            </a:r>
            <a:r>
              <a:rPr lang="fi-FI" dirty="0"/>
              <a:t> niille oppilaille ja heidän huoltajilleen, joilla on todettuja oppimisvaikeuksia ja jotka saavat koulussamme tehostettua tai erityistä tukea. </a:t>
            </a:r>
          </a:p>
          <a:p>
            <a:pPr eaLnBrk="1" hangingPunct="1"/>
            <a:endParaRPr lang="fi-FI" altLang="fi-FI" b="1" dirty="0"/>
          </a:p>
          <a:p>
            <a:pPr eaLnBrk="1" hangingPunct="1"/>
            <a:endParaRPr lang="fi-FI" altLang="fi-FI" dirty="0"/>
          </a:p>
        </p:txBody>
      </p:sp>
      <p:sp>
        <p:nvSpPr>
          <p:cNvPr id="27652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E79B67-0673-4BF9-BCE3-B6EB9347F534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1801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>
          <a:xfrm>
            <a:off x="1992313" y="765175"/>
            <a:ext cx="8229600" cy="711200"/>
          </a:xfrm>
        </p:spPr>
        <p:txBody>
          <a:bodyPr/>
          <a:lstStyle/>
          <a:p>
            <a:pPr eaLnBrk="1" hangingPunct="1"/>
            <a:r>
              <a:rPr lang="fi-FI" altLang="fi-FI"/>
              <a:t>Terveydentilan vaikutus hakuun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fi-FI" altLang="fi-FI" sz="2200" dirty="0"/>
              <a:t>Joillakin aloilla on tarkennettuja määräyksiä hakijan terveydentilasta. </a:t>
            </a:r>
            <a:r>
              <a:rPr lang="fi-FI" altLang="fi-FI" sz="2200" dirty="0" err="1"/>
              <a:t>Ekamilla</a:t>
            </a:r>
            <a:r>
              <a:rPr lang="fi-FI" altLang="fi-FI" sz="2200" dirty="0"/>
              <a:t> nämä alat ovat: </a:t>
            </a:r>
          </a:p>
          <a:p>
            <a:pPr lvl="1"/>
            <a:r>
              <a:rPr lang="fi-FI" altLang="fi-FI" sz="2200" dirty="0"/>
              <a:t>merenkulkuala</a:t>
            </a:r>
          </a:p>
          <a:p>
            <a:pPr lvl="1"/>
            <a:r>
              <a:rPr lang="fi-FI" altLang="fi-FI" sz="2200" dirty="0"/>
              <a:t>auton- ja yhdistelmäajoneuvonkuljettaja (logistiikka)</a:t>
            </a:r>
          </a:p>
          <a:p>
            <a:pPr lvl="1"/>
            <a:r>
              <a:rPr lang="fi-FI" altLang="fi-FI" sz="2200" dirty="0"/>
              <a:t>maarakennuskoneenkuljettajan</a:t>
            </a:r>
          </a:p>
          <a:p>
            <a:pPr lvl="1"/>
            <a:r>
              <a:rPr lang="fi-FI" altLang="fi-FI" sz="2200" dirty="0"/>
              <a:t>sosiaali- ja terveysalan koulutukset</a:t>
            </a:r>
          </a:p>
          <a:p>
            <a:pPr lvl="1"/>
            <a:r>
              <a:rPr lang="fi-FI" altLang="fi-FI" sz="2200" dirty="0"/>
              <a:t>turvallisuusala</a:t>
            </a:r>
          </a:p>
          <a:p>
            <a:r>
              <a:rPr lang="fi-FI" altLang="fi-FI" sz="2200" dirty="0"/>
              <a:t>Oman terveydentilan salaaminen hakuvaiheessa voi johtaa opiskelupaikan menettämiseen, siksi terveydentilaa koskevat määräykset on tärkeää selvittää ennen hakemista.</a:t>
            </a:r>
          </a:p>
          <a:p>
            <a:pPr eaLnBrk="1" hangingPunct="1"/>
            <a:r>
              <a:rPr lang="fi-FI" altLang="fi-FI" sz="2200" dirty="0"/>
              <a:t>Tietoa terveydentilan vaikutuksesta hakuun saa Opintopolusta </a:t>
            </a:r>
            <a:r>
              <a:rPr lang="fi-FI" altLang="fi-FI" sz="2200" dirty="0">
                <a:hlinkClick r:id="rId3"/>
              </a:rPr>
              <a:t>opintopolun terveydelliset vaatimukset aloille</a:t>
            </a:r>
            <a:r>
              <a:rPr lang="fi-FI" altLang="fi-FI" sz="2200" dirty="0"/>
              <a:t>.</a:t>
            </a:r>
          </a:p>
          <a:p>
            <a:pPr eaLnBrk="1" hangingPunct="1"/>
            <a:r>
              <a:rPr lang="fi-FI" altLang="fi-FI" sz="2200" dirty="0"/>
              <a:t>Opo ja terveydenhoitaja auttavat tarvittaessa selvittämään ammatinvalintaan liittyviä terveydellisiä seikkoja</a:t>
            </a:r>
          </a:p>
        </p:txBody>
      </p:sp>
      <p:sp>
        <p:nvSpPr>
          <p:cNvPr id="28676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45E25D-AF72-4C88-A748-6A06180352D8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1305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AMMATTILUKIO eli KAKSOISTUTKINTO KOTKASSA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92924" y="1905000"/>
            <a:ext cx="8911687" cy="4625196"/>
          </a:xfrm>
        </p:spPr>
        <p:txBody>
          <a:bodyPr>
            <a:normAutofit/>
          </a:bodyPr>
          <a:lstStyle/>
          <a:p>
            <a:pPr lvl="1"/>
            <a:r>
              <a:rPr lang="fi-FI" dirty="0">
                <a:solidFill>
                  <a:schemeClr val="tx1"/>
                </a:solidFill>
              </a:rPr>
              <a:t>Haetaan ammattiopistoon mieleiseen perustutkintoon.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Yhteishaussa rastitaan kohta </a:t>
            </a:r>
            <a:r>
              <a:rPr lang="fi-FI" i="1" u="sng" dirty="0">
                <a:solidFill>
                  <a:schemeClr val="tx1"/>
                </a:solidFill>
              </a:rPr>
              <a:t>haluan suorittaa lukio-opintoja</a:t>
            </a:r>
            <a:r>
              <a:rPr lang="fi-FI" dirty="0">
                <a:solidFill>
                  <a:schemeClr val="tx1"/>
                </a:solidFill>
              </a:rPr>
              <a:t>. Voi hakeutua kaksoistutkintoon myös opintoja aloittaessa.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Lukiokurssit korvaavat suurimman osan ammatillisen tutkinnon yhteisistä opinnoista.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Kotkassa opinnot suoritetaan Kotkan aikuislukiossa iltaopintoina tai verkkokursseina. Haminassa Haminan lukion päiväopintoina. Haminassa lukio-opinnot voivat olla samaan aikaan ammatillisten opintojen kanssa.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Opiskelija voi valita tavoittelemansa valmistumisaikataulun (3 vuotta/3,5 vuotta/4 vuotta).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 Ammatillisen tutkinnon suoritettuaan on oikeus osallistua ylioppilaskirjoituksiin.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Ylioppilastutkinnossa on kirjoitettava vähintään viisi ainetta, joista äidinkieli on pakollinen.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Haminan kampuksella voi opiskella pitkän matematiikan.</a:t>
            </a:r>
          </a:p>
          <a:p>
            <a:pPr lvl="1"/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21137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Kuva 5" descr="jalkapalloilija_shutter_hir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922464"/>
            <a:ext cx="2555875" cy="493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Otsikko 1"/>
          <p:cNvSpPr>
            <a:spLocks noGrp="1"/>
          </p:cNvSpPr>
          <p:nvPr>
            <p:ph type="title"/>
          </p:nvPr>
        </p:nvSpPr>
        <p:spPr>
          <a:xfrm>
            <a:off x="1824887" y="698211"/>
            <a:ext cx="8229600" cy="711200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Haku urheiluakatemiaan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079875" y="1427957"/>
            <a:ext cx="7718424" cy="502523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altLang="fi-FI" sz="1600" dirty="0">
                <a:solidFill>
                  <a:schemeClr val="tx1"/>
                </a:solidFill>
              </a:rPr>
              <a:t>Etelä-Kymenlaakson urheiluakatemia (EKA) järjestää urheilijakoulutusta tavoitteellisesti urheileville oppilaille (aamutreenit) Kotkassa ja Haminassa.</a:t>
            </a:r>
          </a:p>
          <a:p>
            <a:r>
              <a:rPr lang="fi-FI" altLang="fi-FI" sz="1600" dirty="0">
                <a:solidFill>
                  <a:schemeClr val="tx1"/>
                </a:solidFill>
              </a:rPr>
              <a:t>Urheilijakoulutus lasketaan osaksi 2. asteen opintoja </a:t>
            </a:r>
            <a:r>
              <a:rPr lang="fi-FI" altLang="fi-FI" sz="1600" err="1">
                <a:solidFill>
                  <a:schemeClr val="tx1"/>
                </a:solidFill>
              </a:rPr>
              <a:t>Ekamissa</a:t>
            </a:r>
            <a:r>
              <a:rPr lang="fi-FI" altLang="fi-FI" sz="1600" dirty="0">
                <a:solidFill>
                  <a:schemeClr val="tx1"/>
                </a:solidFill>
              </a:rPr>
              <a:t>, Kotkan lyseon lukiossa ja Karhulan lukiossa.</a:t>
            </a:r>
          </a:p>
          <a:p>
            <a:r>
              <a:rPr lang="fi-FI" altLang="fi-FI" sz="1600" dirty="0">
                <a:solidFill>
                  <a:schemeClr val="tx1"/>
                </a:solidFill>
              </a:rPr>
              <a:t>Urheilijakoulutukseen pääsyn yhtenä edellytyksenä on opiskelupaikka em. oppilaitoksessa.</a:t>
            </a:r>
          </a:p>
          <a:p>
            <a:r>
              <a:rPr lang="fi-FI" sz="1600" dirty="0">
                <a:solidFill>
                  <a:schemeClr val="tx1"/>
                </a:solidFill>
              </a:rPr>
              <a:t>Huoltajat lähettävät urheilijakoulutuksen hakulomakkeen Kotkan kaupungin kirjaamoon 18.2.-18.3.2025 välisenä aikana.</a:t>
            </a:r>
          </a:p>
          <a:p>
            <a:pPr lvl="1"/>
            <a:r>
              <a:rPr lang="fi-FI" err="1">
                <a:solidFill>
                  <a:schemeClr val="tx1"/>
                </a:solidFill>
              </a:rPr>
              <a:t>Söhköpostilla</a:t>
            </a:r>
            <a:r>
              <a:rPr lang="fi-FI" dirty="0">
                <a:solidFill>
                  <a:schemeClr val="tx1"/>
                </a:solidFill>
              </a:rPr>
              <a:t> (PDF) </a:t>
            </a:r>
            <a:r>
              <a:rPr lang="fi-FI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kirjaamo@kotka.fi</a:t>
            </a:r>
            <a:r>
              <a:rPr lang="fi-FI" dirty="0">
                <a:solidFill>
                  <a:schemeClr val="tx1"/>
                </a:solidFill>
              </a:rPr>
              <a:t> tai Kustaankatu 2, 48100 Kotka</a:t>
            </a:r>
          </a:p>
          <a:p>
            <a:r>
              <a:rPr lang="fi-FI" altLang="fi-FI" sz="1600" err="1">
                <a:solidFill>
                  <a:schemeClr val="tx1"/>
                </a:solidFill>
              </a:rPr>
              <a:t>EKA:an</a:t>
            </a:r>
            <a:r>
              <a:rPr lang="fi-FI" altLang="fi-FI" sz="1600" dirty="0">
                <a:solidFill>
                  <a:schemeClr val="tx1"/>
                </a:solidFill>
              </a:rPr>
              <a:t> haetaan lukiossa ja ammatillisessa koulutuksessa Kotkassa vuosittain.</a:t>
            </a:r>
          </a:p>
          <a:p>
            <a:r>
              <a:rPr lang="fi-FI" altLang="fi-FI" sz="1600" dirty="0">
                <a:solidFill>
                  <a:schemeClr val="tx1"/>
                </a:solidFill>
              </a:rPr>
              <a:t>Tietoa löytyy: </a:t>
            </a:r>
            <a:r>
              <a:rPr lang="fi-FI" altLang="fi-FI" sz="1600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https://peda.net/kotka/urheilijakoulutus</a:t>
            </a:r>
            <a:endParaRPr lang="fi-FI" alt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Muiden kaupunkien ammatillisissa oppilaitoksissa ja lukioissa on vastaavia urheiluakatemioita. (lisätietoa  sivuilla </a:t>
            </a:r>
            <a:r>
              <a:rPr lang="fi-FI" sz="1600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https://www.olympiakomitea.fi/palvelumme/palvelumme-urheiluakatemioille-ja-valmennuskeskuksille/toisen-asteen-urheiluoppilaitokset/</a:t>
            </a:r>
            <a:r>
              <a:rPr lang="fi-FI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31749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5DA9A68-E87F-4DF0-9CE9-063F278E99F2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48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Muistettavaa yhteishaussa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400">
                <a:solidFill>
                  <a:schemeClr val="tx1"/>
                </a:solidFill>
              </a:rPr>
              <a:t>sähköposti (sekä  nuoren oma, että huoltajan osoite)</a:t>
            </a:r>
          </a:p>
          <a:p>
            <a:r>
              <a:rPr lang="fi-FI" sz="2400">
                <a:solidFill>
                  <a:schemeClr val="tx1"/>
                </a:solidFill>
              </a:rPr>
              <a:t>henkilötunnus</a:t>
            </a:r>
          </a:p>
          <a:p>
            <a:r>
              <a:rPr lang="fi-FI" sz="2400">
                <a:solidFill>
                  <a:schemeClr val="tx1"/>
                </a:solidFill>
              </a:rPr>
              <a:t>Lista hakutoiveista huoltajan allekirjoituksella mukaan yhteishakuun.</a:t>
            </a:r>
          </a:p>
          <a:p>
            <a:r>
              <a:rPr lang="fi-FI" sz="2400">
                <a:solidFill>
                  <a:schemeClr val="tx1"/>
                </a:solidFill>
              </a:rPr>
              <a:t>Yhteishaku tehdään opo-tunnilla joko ennen talvilomaa tai heti sen jälkeen. 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377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Yhteishaun tulokset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solidFill>
                  <a:schemeClr val="tx1"/>
                </a:solidFill>
              </a:rPr>
              <a:t>Yhteishaun tulokset julkistetaan aikaisintaan 12.6.2025.</a:t>
            </a:r>
          </a:p>
          <a:p>
            <a:r>
              <a:rPr lang="fi-FI" dirty="0">
                <a:solidFill>
                  <a:schemeClr val="tx1"/>
                </a:solidFill>
                <a:latin typeface="+mj-lt"/>
                <a:ea typeface="Cambria"/>
              </a:rPr>
              <a:t>Hakijan on ilmoitettava opiskelupaikan vastaanottamisesta koulutuksen järjestäjälle viimeistään 26.6.2025.</a:t>
            </a:r>
          </a:p>
          <a:p>
            <a:pPr>
              <a:spcAft>
                <a:spcPct val="0"/>
              </a:spcAft>
            </a:pPr>
            <a:r>
              <a:rPr lang="fi-FI" dirty="0">
                <a:solidFill>
                  <a:schemeClr val="tx1"/>
                </a:solidFill>
                <a:latin typeface="+mj-lt"/>
                <a:ea typeface="Cambria"/>
              </a:rPr>
              <a:t>Opiskelupaikka kannattaa ottaa vastaan hakijan sähköpostiin tulevan viestin kautta mahdollisimman pian, viimeistään ilmoitettuun päivämäärään mennessä.</a:t>
            </a:r>
            <a:endParaRPr lang="en-US" dirty="0">
              <a:solidFill>
                <a:schemeClr val="tx1"/>
              </a:solidFill>
              <a:latin typeface="+mj-lt"/>
              <a:ea typeface="Cambria"/>
            </a:endParaRPr>
          </a:p>
          <a:p>
            <a:pPr>
              <a:spcAft>
                <a:spcPct val="0"/>
              </a:spcAft>
            </a:pPr>
            <a:r>
              <a:rPr lang="fi-FI" dirty="0">
                <a:solidFill>
                  <a:schemeClr val="tx1"/>
                </a:solidFill>
                <a:latin typeface="+mj-lt"/>
                <a:ea typeface="Cambria"/>
              </a:rPr>
              <a:t>Tarkemmat ohjeet opiskelupaikan vastaanottamisesta tulevat hyväksymisviestissä hakijan sähköpostiin ja lisäksi oppilaitoksesta riippuen myös tavallisen postin kautta.</a:t>
            </a:r>
          </a:p>
          <a:p>
            <a:pPr>
              <a:spcAft>
                <a:spcPct val="0"/>
              </a:spcAft>
            </a:pPr>
            <a:r>
              <a:rPr lang="fi-FI" dirty="0">
                <a:solidFill>
                  <a:schemeClr val="tx1"/>
                </a:solidFill>
                <a:latin typeface="+mj-lt"/>
                <a:ea typeface="Cambria"/>
              </a:rPr>
              <a:t>Oppilaanohjaajat ovat tavoitettavissa kesäkuussa tulosten tullessa. </a:t>
            </a:r>
          </a:p>
          <a:p>
            <a:pPr>
              <a:spcAft>
                <a:spcPct val="0"/>
              </a:spcAft>
            </a:pPr>
            <a:r>
              <a:rPr lang="fi-FI" dirty="0">
                <a:solidFill>
                  <a:schemeClr val="tx1"/>
                </a:solidFill>
                <a:latin typeface="+mj-lt"/>
                <a:ea typeface="Cambria"/>
              </a:rPr>
              <a:t>Oppilaanohjaajat ja kunnalla jatkoseurantavelvollisuus.</a:t>
            </a:r>
            <a:endParaRPr lang="fi-FI" dirty="0">
              <a:solidFill>
                <a:schemeClr val="tx1"/>
              </a:solidFill>
              <a:latin typeface="+mj-lt"/>
            </a:endParaRPr>
          </a:p>
          <a:p>
            <a:r>
              <a:rPr lang="fi-FI" dirty="0">
                <a:solidFill>
                  <a:schemeClr val="tx1"/>
                </a:solidFill>
                <a:latin typeface="+mj-lt"/>
              </a:rPr>
              <a:t>Ilman opiskelupaikkaa jäänyt nuori voi hakea ammatilliseen koulutukseen jatkuvassa haussa ja lukiokoulutukseen lisähaussa vapaille paikoille.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61435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Toisen asteen järjestämät huoltajaillat 9. luokkalaisten vanhemmille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Ekamin</a:t>
            </a: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 infot </a:t>
            </a:r>
            <a:r>
              <a:rPr kumimoji="0" lang="fi-FI" sz="1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Teamsin</a:t>
            </a: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 kautta </a:t>
            </a: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  <a:hlinkClick r:id="rId2"/>
              </a:rPr>
              <a:t>https://ekami.fi/hakijalle/opinto-ohjaajille-ja-huoltajille/</a:t>
            </a: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Tiistaina </a:t>
            </a:r>
            <a:r>
              <a:rPr lang="fi-FI" sz="1900" dirty="0">
                <a:solidFill>
                  <a:prstClr val="black"/>
                </a:solidFill>
                <a:latin typeface="Calibri"/>
                <a:ea typeface="Cambria"/>
                <a:cs typeface="Calibri"/>
              </a:rPr>
              <a:t>14</a:t>
            </a:r>
            <a:r>
              <a:rPr kumimoji="0" lang="fi-FI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.1.2025 klo 17.30, Karhulan lukion 9.lk. huoltajailta</a:t>
            </a: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itchFamily="18" charset="0"/>
              <a:ea typeface="Cambri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fi-FI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Torstaina 23.1.2025  klo 18.00, Kotkan lyseo (A-talo) avoimet ovet 9.lk. huoltajille ja nuorille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Tiistaina 21.1. klo 17.30 Haminan lukion 9.lk. huoltajailta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Erityislukiot (esim. Helsingissä) järjestävät avointen ovien päiviä / infoja (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etä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/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lähi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). Tarkemmat päivämäärät selviävät lukioiden kotisivuilta.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mbria"/>
              <a:cs typeface="Calibri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mbria"/>
                <a:cs typeface="Calibri"/>
              </a:rPr>
              <a:t>Muiden paikkakuntien ammatillisiin oppilaitoksiin pääsee myös mahdollisuuksien mukaan henkilökohtaiselle tutustumiskäynnille. Avoimet ovet / infot ilmoitetaan oppilaitosten sivuilla.</a:t>
            </a:r>
          </a:p>
          <a:p>
            <a:pPr>
              <a:buFont typeface="Wingdings" panose="05000000000000000000" pitchFamily="2" charset="2"/>
              <a:buChar char="§"/>
            </a:pPr>
            <a:endParaRPr lang="fi-FI" sz="2800" b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6285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Ekamin ja Kotkan lukioiden opojen yhteystiedot: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>
                <a:solidFill>
                  <a:schemeClr val="tx1"/>
                </a:solidFill>
              </a:rPr>
              <a:t>Ekami</a:t>
            </a:r>
            <a:r>
              <a:rPr lang="fi-FI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fi-FI" dirty="0">
                <a:solidFill>
                  <a:schemeClr val="tx1"/>
                </a:solidFill>
                <a:hlinkClick r:id="rId2"/>
              </a:rPr>
              <a:t>https://ekami.fi/opiskelijalle/opinto-ja-uraohjaus/</a:t>
            </a:r>
            <a:endParaRPr lang="fi-FI" dirty="0">
              <a:solidFill>
                <a:schemeClr val="tx1"/>
              </a:solidFill>
            </a:endParaRPr>
          </a:p>
          <a:p>
            <a:r>
              <a:rPr lang="fi-FI" dirty="0">
                <a:solidFill>
                  <a:schemeClr val="tx1"/>
                </a:solidFill>
              </a:rPr>
              <a:t>Karhulan lukio: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Juha Peltola </a:t>
            </a:r>
            <a:r>
              <a:rPr lang="fi-FI" dirty="0">
                <a:solidFill>
                  <a:schemeClr val="tx1"/>
                </a:solidFill>
                <a:hlinkClick r:id="rId3"/>
              </a:rPr>
              <a:t>juha.peltola@kotka.fi</a:t>
            </a:r>
            <a:r>
              <a:rPr lang="fi-FI" dirty="0">
                <a:solidFill>
                  <a:schemeClr val="tx1"/>
                </a:solidFill>
              </a:rPr>
              <a:t>  puhelin 040 620 7521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Katri Jäntti </a:t>
            </a:r>
            <a:r>
              <a:rPr lang="fi-FI" dirty="0">
                <a:solidFill>
                  <a:schemeClr val="tx1"/>
                </a:solidFill>
                <a:hlinkClick r:id="rId4"/>
              </a:rPr>
              <a:t>katri.jantti@kotka.fi</a:t>
            </a:r>
            <a:r>
              <a:rPr lang="fi-FI" dirty="0">
                <a:solidFill>
                  <a:schemeClr val="tx1"/>
                </a:solidFill>
              </a:rPr>
              <a:t> puhelin 040 545 5868 </a:t>
            </a:r>
          </a:p>
          <a:p>
            <a:r>
              <a:rPr lang="fi-FI" dirty="0">
                <a:solidFill>
                  <a:schemeClr val="tx1"/>
                </a:solidFill>
              </a:rPr>
              <a:t>Lyseon lukio: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Jukka Pitkänen </a:t>
            </a:r>
            <a:r>
              <a:rPr lang="fi-FI" dirty="0">
                <a:solidFill>
                  <a:schemeClr val="tx1"/>
                </a:solidFill>
                <a:hlinkClick r:id="rId5"/>
              </a:rPr>
              <a:t>jukka.pitkanen@kotka.fi</a:t>
            </a:r>
            <a:r>
              <a:rPr lang="fi-FI" dirty="0">
                <a:solidFill>
                  <a:schemeClr val="tx1"/>
                </a:solidFill>
              </a:rPr>
              <a:t> puhelin 040 184 2030</a:t>
            </a:r>
          </a:p>
          <a:p>
            <a:pPr lvl="1"/>
            <a:r>
              <a:rPr lang="fi-FI" dirty="0">
                <a:solidFill>
                  <a:schemeClr val="tx1"/>
                </a:solidFill>
              </a:rPr>
              <a:t>Nina  Salmi </a:t>
            </a:r>
            <a:r>
              <a:rPr lang="fi-FI" dirty="0">
                <a:solidFill>
                  <a:schemeClr val="tx1"/>
                </a:solidFill>
                <a:hlinkClick r:id="rId6"/>
              </a:rPr>
              <a:t>nina.salmi@kotka.</a:t>
            </a:r>
            <a:r>
              <a:rPr lang="fi-FI">
                <a:solidFill>
                  <a:schemeClr val="tx1"/>
                </a:solidFill>
                <a:hlinkClick r:id="rId6"/>
              </a:rPr>
              <a:t>fi</a:t>
            </a:r>
            <a:r>
              <a:rPr lang="fi-FI">
                <a:solidFill>
                  <a:schemeClr val="tx1"/>
                </a:solidFill>
              </a:rPr>
              <a:t> puhelin </a:t>
            </a:r>
            <a:r>
              <a:rPr lang="fi-FI" dirty="0">
                <a:solidFill>
                  <a:schemeClr val="tx1"/>
                </a:solidFill>
              </a:rPr>
              <a:t>040 160 3629</a:t>
            </a:r>
          </a:p>
          <a:p>
            <a:pPr lvl="1"/>
            <a:r>
              <a:rPr lang="fi-FI" dirty="0" err="1">
                <a:solidFill>
                  <a:schemeClr val="tx1"/>
                </a:solidFill>
              </a:rPr>
              <a:t>EKA:n</a:t>
            </a:r>
            <a:r>
              <a:rPr lang="fi-FI" dirty="0">
                <a:solidFill>
                  <a:schemeClr val="tx1"/>
                </a:solidFill>
              </a:rPr>
              <a:t> toiminnanjohtaja Jiri Auranen </a:t>
            </a:r>
            <a:r>
              <a:rPr lang="fi-FI" dirty="0">
                <a:solidFill>
                  <a:schemeClr val="tx1"/>
                </a:solidFill>
                <a:hlinkClick r:id="rId7"/>
              </a:rPr>
              <a:t>jiri.auranen@kotka.fi</a:t>
            </a:r>
            <a:r>
              <a:rPr lang="fi-FI" dirty="0">
                <a:solidFill>
                  <a:schemeClr val="tx1"/>
                </a:solidFill>
              </a:rPr>
              <a:t> puhelin 044 7025 731</a:t>
            </a:r>
          </a:p>
          <a:p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223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Oppivelvollisuuden laajentuminen ja koulutuksen maksuttomuus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fi-FI"/>
          </a:p>
          <a:p>
            <a:r>
              <a:rPr lang="fi-FI" sz="2000"/>
              <a:t>Pidennetty oppivelvollisuus astui voimaan viime syksynä 1.8.2021.</a:t>
            </a:r>
          </a:p>
          <a:p>
            <a:r>
              <a:rPr lang="fi-FI" sz="2000"/>
              <a:t>Oppivelvollisen on hakeuduttava 9. luokalla toisen asteen koulutukseen, nivelvaiheen koulutukseen tai muuhun oppivelvollisuuden piiriin kuuluvaan koulutukseen.</a:t>
            </a:r>
          </a:p>
          <a:p>
            <a:r>
              <a:rPr lang="fi-FI" sz="2000"/>
              <a:t>Hakeutumisvelvollisuus jatkuu, jos oppivelvollinen ei saa opiskelupaikkaa perusopetuksen päättymisen jälkeen yhteishaussa.</a:t>
            </a:r>
          </a:p>
          <a:p>
            <a:r>
              <a:rPr lang="fi-FI" sz="2000"/>
              <a:t>Nuorilla on velvoite opiskella 18-vuotiaaksi tai siihen asti, että on suorittanut 2. asteen tutkinnon.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sz="2000"/>
              <a:t>Toisen asteen koulutus on maksutonta sen vuoden loppuun asti, kun opiskelija täyttää 20 vuotta.</a:t>
            </a:r>
            <a:endParaRPr lang="fi-FI" sz="2000">
              <a:latin typeface="+mj-lt"/>
            </a:endParaRPr>
          </a:p>
          <a:p>
            <a:r>
              <a:rPr lang="fi-FI" sz="2000">
                <a:latin typeface="+mj-lt"/>
              </a:rPr>
              <a:t>Mitä kustannetaan? </a:t>
            </a:r>
          </a:p>
          <a:p>
            <a:pPr lvl="1"/>
            <a:r>
              <a:rPr lang="fi-FI" sz="2000">
                <a:latin typeface="+mj-lt"/>
              </a:rPr>
              <a:t>opetus, ruokailu, oppikirjat, materiaalit ja työvälineet</a:t>
            </a:r>
          </a:p>
          <a:p>
            <a:pPr lvl="1"/>
            <a:r>
              <a:rPr lang="fi-FI" sz="2000">
                <a:latin typeface="+mj-lt"/>
              </a:rPr>
              <a:t>ylioppilastutkinnon 5 koetta  ja hylättyjen kokeiden uusinnat.</a:t>
            </a:r>
          </a:p>
          <a:p>
            <a:pPr lvl="1"/>
            <a:r>
              <a:rPr lang="fi-FI" sz="2000">
                <a:latin typeface="+mj-lt"/>
              </a:rPr>
              <a:t>yli 7 km koulumatkat</a:t>
            </a:r>
          </a:p>
          <a:p>
            <a:pPr lvl="1"/>
            <a:r>
              <a:rPr lang="fi-FI" sz="2000">
                <a:latin typeface="+mj-lt"/>
              </a:rPr>
              <a:t>Erityistapauksissa majoitus- ja matkakustannukset.</a:t>
            </a:r>
          </a:p>
          <a:p>
            <a:pPr marL="0" indent="0">
              <a:buNone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ctr">
              <a:buSzPct val="25000"/>
            </a:pPr>
            <a:fld id="{00000000-1234-1234-1234-123412341234}" type="slidenum">
              <a:rPr lang="fi-FI">
                <a:solidFill>
                  <a:schemeClr val="bg1"/>
                </a:solidFill>
                <a:latin typeface="Century Gothic" panose="020B0502020202020204" pitchFamily="34" charset="0"/>
                <a:ea typeface="Cambria"/>
                <a:cs typeface="Cambria"/>
                <a:sym typeface="Cambria"/>
              </a:rPr>
              <a:pPr algn="ctr">
                <a:buSzPct val="25000"/>
              </a:pPr>
              <a:t>3</a:t>
            </a:fld>
            <a:endParaRPr lang="fi-FI">
              <a:solidFill>
                <a:schemeClr val="bg1"/>
              </a:solidFill>
              <a:latin typeface="Century Gothic" panose="020B0502020202020204" pitchFamily="34" charset="0"/>
              <a:ea typeface="Cambria"/>
              <a:cs typeface="Cambria"/>
              <a:sym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24193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Tutkintoon valmistava koulutus TUVA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383867" y="2028305"/>
            <a:ext cx="5141624" cy="393191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600" dirty="0" err="1">
                <a:latin typeface="+mj-lt"/>
                <a:ea typeface="Cambria"/>
              </a:rPr>
              <a:t>Koulutusta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järjestää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Etelä-Kymenlaakson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ammattiopisto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Ekami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Kotkassa</a:t>
            </a:r>
            <a:r>
              <a:rPr lang="en-US" sz="1600" dirty="0">
                <a:latin typeface="+mj-lt"/>
                <a:ea typeface="Cambria"/>
              </a:rPr>
              <a:t> ja </a:t>
            </a:r>
            <a:r>
              <a:rPr lang="en-US" sz="1600" dirty="0" err="1">
                <a:latin typeface="+mj-lt"/>
                <a:ea typeface="Cambria"/>
              </a:rPr>
              <a:t>Haminassa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sekä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Spesia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Kotkassa</a:t>
            </a:r>
            <a:r>
              <a:rPr lang="en-US" sz="1600" dirty="0">
                <a:latin typeface="+mj-lt"/>
                <a:ea typeface="Cambria"/>
              </a:rPr>
              <a:t>.</a:t>
            </a:r>
          </a:p>
          <a:p>
            <a:r>
              <a:rPr lang="en-US" sz="1600" dirty="0" err="1">
                <a:latin typeface="+mj-lt"/>
                <a:ea typeface="Cambria"/>
              </a:rPr>
              <a:t>Yhdistää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perusopetuksen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lisäopetuksen</a:t>
            </a:r>
            <a:r>
              <a:rPr lang="en-US" sz="1600" dirty="0">
                <a:latin typeface="+mj-lt"/>
                <a:ea typeface="Cambria"/>
              </a:rPr>
              <a:t> (</a:t>
            </a:r>
            <a:r>
              <a:rPr lang="en-US" sz="1600" dirty="0" err="1">
                <a:latin typeface="+mj-lt"/>
                <a:ea typeface="Cambria"/>
              </a:rPr>
              <a:t>kymppiluokka</a:t>
            </a:r>
            <a:r>
              <a:rPr lang="en-US" sz="1600" dirty="0">
                <a:latin typeface="+mj-lt"/>
                <a:ea typeface="Cambria"/>
              </a:rPr>
              <a:t>), </a:t>
            </a:r>
            <a:r>
              <a:rPr lang="en-US" sz="1600" dirty="0" err="1">
                <a:latin typeface="+mj-lt"/>
                <a:ea typeface="Cambria"/>
              </a:rPr>
              <a:t>lukioon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valmistavan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koulutuksen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maahanmuuttajille</a:t>
            </a:r>
            <a:r>
              <a:rPr lang="en-US" sz="1600" dirty="0">
                <a:latin typeface="+mj-lt"/>
                <a:ea typeface="Cambria"/>
              </a:rPr>
              <a:t> (LUVA) ja </a:t>
            </a:r>
            <a:r>
              <a:rPr lang="en-US" sz="1600" dirty="0" err="1">
                <a:latin typeface="+mj-lt"/>
                <a:ea typeface="Cambria"/>
              </a:rPr>
              <a:t>ammatilliseen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koulutukseen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valmistavan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koulutuksen</a:t>
            </a:r>
            <a:r>
              <a:rPr lang="en-US" sz="1600" dirty="0">
                <a:latin typeface="+mj-lt"/>
                <a:ea typeface="Cambria"/>
              </a:rPr>
              <a:t> (VALMA). </a:t>
            </a:r>
          </a:p>
          <a:p>
            <a:r>
              <a:rPr lang="en-US" sz="1600" dirty="0" err="1">
                <a:latin typeface="+mj-lt"/>
                <a:ea typeface="Cambria"/>
              </a:rPr>
              <a:t>Mahdollista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suorittaa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lukiokoulutuksen</a:t>
            </a:r>
            <a:r>
              <a:rPr lang="en-US" sz="1600" dirty="0">
                <a:latin typeface="+mj-lt"/>
                <a:ea typeface="Cambria"/>
              </a:rPr>
              <a:t> ja/tai </a:t>
            </a:r>
            <a:r>
              <a:rPr lang="en-US" sz="1600" dirty="0" err="1">
                <a:latin typeface="+mj-lt"/>
                <a:ea typeface="Cambria"/>
              </a:rPr>
              <a:t>ammatillisen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koulutuksen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osia</a:t>
            </a:r>
            <a:r>
              <a:rPr lang="en-US" sz="1600" dirty="0">
                <a:latin typeface="+mj-lt"/>
                <a:ea typeface="Cambria"/>
              </a:rPr>
              <a:t>, </a:t>
            </a:r>
            <a:r>
              <a:rPr lang="en-US" sz="1600" dirty="0" err="1">
                <a:latin typeface="+mj-lt"/>
                <a:ea typeface="Cambria"/>
              </a:rPr>
              <a:t>parantaa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suomenkielitaitoa</a:t>
            </a:r>
            <a:r>
              <a:rPr lang="en-US" sz="1600" dirty="0">
                <a:latin typeface="+mj-lt"/>
                <a:ea typeface="Cambria"/>
              </a:rPr>
              <a:t> ja </a:t>
            </a:r>
            <a:r>
              <a:rPr lang="en-US" sz="1600" dirty="0" err="1">
                <a:latin typeface="+mj-lt"/>
                <a:ea typeface="Cambria"/>
              </a:rPr>
              <a:t>kehittää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opiskelutaitoja</a:t>
            </a:r>
            <a:r>
              <a:rPr lang="en-US" sz="1600" dirty="0">
                <a:latin typeface="+mj-lt"/>
                <a:ea typeface="Cambria"/>
              </a:rPr>
              <a:t>.</a:t>
            </a:r>
          </a:p>
          <a:p>
            <a:r>
              <a:rPr lang="en-US" sz="1600" dirty="0" err="1">
                <a:latin typeface="+mj-lt"/>
                <a:ea typeface="Cambria"/>
              </a:rPr>
              <a:t>Antaa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nuorelle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vuoden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lisää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aikaa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kasvaa</a:t>
            </a:r>
            <a:r>
              <a:rPr lang="en-US" sz="1600" dirty="0">
                <a:latin typeface="+mj-lt"/>
                <a:ea typeface="Cambria"/>
              </a:rPr>
              <a:t> ja </a:t>
            </a:r>
            <a:r>
              <a:rPr lang="en-US" sz="1600" dirty="0" err="1">
                <a:latin typeface="+mj-lt"/>
                <a:ea typeface="Cambria"/>
              </a:rPr>
              <a:t>miettiä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tulevaisuuden</a:t>
            </a:r>
            <a:r>
              <a:rPr lang="en-US" sz="1600" dirty="0">
                <a:latin typeface="+mj-lt"/>
                <a:ea typeface="Cambria"/>
              </a:rPr>
              <a:t> </a:t>
            </a:r>
            <a:r>
              <a:rPr lang="en-US" sz="1600" dirty="0" err="1">
                <a:latin typeface="+mj-lt"/>
                <a:ea typeface="Cambria"/>
              </a:rPr>
              <a:t>suunnitelmiaan</a:t>
            </a:r>
            <a:r>
              <a:rPr lang="en-US" sz="1600" dirty="0">
                <a:latin typeface="+mj-lt"/>
                <a:ea typeface="Cambria"/>
              </a:rPr>
              <a:t>.</a:t>
            </a:r>
            <a:endParaRPr lang="fi-FI" sz="1600" dirty="0">
              <a:latin typeface="+mj-lt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E2CD8480-9D92-4F14-9118-58173095A1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5120" y="1346662"/>
            <a:ext cx="5019200" cy="5019200"/>
          </a:xfrm>
          <a:prstGeom prst="rect">
            <a:avLst/>
          </a:prstGeom>
        </p:spPr>
      </p:pic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4691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YHTEISHAKU </a:t>
            </a:r>
            <a:r>
              <a:rPr lang="fi-FI" dirty="0">
                <a:ea typeface="+mj-lt"/>
                <a:cs typeface="+mj-lt"/>
              </a:rPr>
              <a:t>18.2-18.3.2025</a:t>
            </a:r>
          </a:p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502131" y="2133599"/>
            <a:ext cx="9028239" cy="4233949"/>
          </a:xfrm>
        </p:spPr>
        <p:txBody>
          <a:bodyPr>
            <a:noAutofit/>
          </a:bodyPr>
          <a:lstStyle/>
          <a:p>
            <a:r>
              <a:rPr lang="fi-FI" sz="2000"/>
              <a:t>Tieto toisen asteen koulutuksista löytyy </a:t>
            </a:r>
            <a:r>
              <a:rPr lang="fi-FI" sz="2000">
                <a:hlinkClick r:id="rId2"/>
              </a:rPr>
              <a:t>www.opintopolku.fi</a:t>
            </a:r>
            <a:r>
              <a:rPr lang="fi-FI" sz="2000"/>
              <a:t> -sivuilta. </a:t>
            </a:r>
          </a:p>
          <a:p>
            <a:r>
              <a:rPr lang="fi-FI" sz="2000"/>
              <a:t>Yhteishaku tehdään opintopolun portaalin kautta koulussa oppitunneilla. Sivustoon kannattaa tutustua etukäteen.</a:t>
            </a:r>
          </a:p>
          <a:p>
            <a:r>
              <a:rPr lang="fi-FI" sz="2000"/>
              <a:t>Oppilas voi valita 7 hakukohdetta. </a:t>
            </a:r>
          </a:p>
          <a:p>
            <a:pPr lvl="1"/>
            <a:r>
              <a:rPr lang="fi-FI" sz="1800"/>
              <a:t>Hakutoiveiden määrässä kannattaa ottaa huomioon omat pääsymahdollisuudet. Kaikilla hakutoiveita olisi hyvä olla enemmän kuin 1 (esim. päätoive ja 1-2 varatoivetta). Tarvittaessa kannattaa laittaa nuo kaikki 7 hakutoivetta. </a:t>
            </a:r>
          </a:p>
          <a:p>
            <a:r>
              <a:rPr lang="fi-FI" sz="2000"/>
              <a:t>Oppilas valitaan vain yhteen toisen asteen koulutukseen eli ylimpään hakutoiveeseen, mihin hänen pisteensä riittävät. </a:t>
            </a:r>
          </a:p>
          <a:p>
            <a:r>
              <a:rPr lang="fi-FI" sz="2000"/>
              <a:t>Hakutoivejärjestys on sitova eli hakutoiveita ei voi hakuajan jälkeen muuttaa.</a:t>
            </a:r>
          </a:p>
          <a:p>
            <a:endParaRPr lang="fi-FI" sz="200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9377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YHTEISHAKU </a:t>
            </a:r>
            <a:r>
              <a:rPr lang="fi-FI" dirty="0">
                <a:ea typeface="+mj-lt"/>
                <a:cs typeface="+mj-lt"/>
              </a:rPr>
              <a:t>18.2-18.3.2025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Yhteishaku tehdään koulussa opo-tunneilla hakuaikana viikoilla 8, 10 ja 11. </a:t>
            </a:r>
          </a:p>
          <a:p>
            <a:pPr lvl="1"/>
            <a:r>
              <a:rPr lang="fi-FI" dirty="0"/>
              <a:t>Jos oppilas on poissa yhteishauntekotunneilta tai tarvitsee lisäaikaa hakutoiveiden miettimiseen, sovimme erikseen ajankohdan yhteishaun tekoon.</a:t>
            </a:r>
            <a:endParaRPr lang="fi-FI" sz="2000" dirty="0"/>
          </a:p>
          <a:p>
            <a:r>
              <a:rPr lang="fi-FI" dirty="0"/>
              <a:t>Ennen yhteishakua oppilaat näyttävät opolle huoltajan allekirjoituksella hyväksymät valintakohteet.</a:t>
            </a:r>
          </a:p>
          <a:p>
            <a:r>
              <a:rPr lang="fi-FI" dirty="0"/>
              <a:t>Yhteishaun harjoitteluversio on avattu sivulla </a:t>
            </a:r>
            <a:r>
              <a:rPr lang="fi-FI" dirty="0">
                <a:hlinkClick r:id="rId2"/>
              </a:rPr>
              <a:t>www.opintopolku.fi</a:t>
            </a:r>
            <a:r>
              <a:rPr lang="fi-FI" dirty="0"/>
              <a:t> . Harjoittelemme yhteishaun tekemistä koulussa tunneilla.</a:t>
            </a:r>
          </a:p>
          <a:p>
            <a:r>
              <a:rPr lang="fi-FI" dirty="0"/>
              <a:t>Oppilaat täyttävät hakemukseen oman sähköpostiosoitteensa sekä huoltajan sähköpostiosoitteen. Molempiin tulee viesti hakemuksen perille menosta.</a:t>
            </a:r>
          </a:p>
          <a:p>
            <a:r>
              <a:rPr lang="fi-FI" dirty="0"/>
              <a:t>Sähköpostin kautta voi ottaa myös opiskelupaikan vastaan kesäkuussa (tieto tulee vain hakijalle).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25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Yhteishaussa mukana olevat koulutukset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lukiokoulutus</a:t>
            </a:r>
          </a:p>
          <a:p>
            <a:r>
              <a:rPr lang="fi-FI" dirty="0"/>
              <a:t>ammatillinen koulutus </a:t>
            </a:r>
          </a:p>
          <a:p>
            <a:pPr lvl="1"/>
            <a:r>
              <a:rPr lang="fi-FI" dirty="0"/>
              <a:t> myös ns. ammattilukio</a:t>
            </a:r>
          </a:p>
          <a:p>
            <a:r>
              <a:rPr lang="fi-FI" dirty="0"/>
              <a:t>TUVA-koulutus</a:t>
            </a:r>
          </a:p>
          <a:p>
            <a:r>
              <a:rPr lang="fi-FI" dirty="0"/>
              <a:t>vaativan erityisen tuen perusteella järjestettävä  ammatillinen koulutus ja </a:t>
            </a:r>
            <a:r>
              <a:rPr lang="fi-FI"/>
              <a:t>TUVA-koulutus </a:t>
            </a:r>
          </a:p>
          <a:p>
            <a:r>
              <a:rPr lang="fi-FI"/>
              <a:t>TELMA-koulutus </a:t>
            </a:r>
            <a:r>
              <a:rPr lang="fi-FI" dirty="0"/>
              <a:t>(</a:t>
            </a:r>
            <a:r>
              <a:rPr lang="fi-FI" dirty="0" err="1"/>
              <a:t>Spesia</a:t>
            </a:r>
            <a:r>
              <a:rPr lang="fi-FI" dirty="0"/>
              <a:t>)</a:t>
            </a:r>
          </a:p>
          <a:p>
            <a:r>
              <a:rPr lang="fi-FI" dirty="0"/>
              <a:t>kansanopistojen oppivelvollisille suunnatut vapaan sivistystyön linjat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42ECA-C1AF-4DEE-A76A-442059EDB2D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0457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tsikko 6"/>
          <p:cNvSpPr>
            <a:spLocks noGrp="1"/>
          </p:cNvSpPr>
          <p:nvPr>
            <p:ph type="title"/>
          </p:nvPr>
        </p:nvSpPr>
        <p:spPr>
          <a:xfrm>
            <a:off x="1992313" y="846138"/>
            <a:ext cx="8229600" cy="711200"/>
          </a:xfrm>
        </p:spPr>
        <p:txBody>
          <a:bodyPr>
            <a:normAutofit/>
          </a:bodyPr>
          <a:lstStyle/>
          <a:p>
            <a:pPr eaLnBrk="1" hangingPunct="1"/>
            <a:r>
              <a:rPr lang="fi-FI" altLang="fi-FI"/>
              <a:t>Hakupisteiden lasku lukio-opintoihin</a:t>
            </a:r>
          </a:p>
        </p:txBody>
      </p:sp>
      <p:sp>
        <p:nvSpPr>
          <p:cNvPr id="6" name="Sisällön paikkamerkki 4"/>
          <p:cNvSpPr>
            <a:spLocks noGrp="1"/>
          </p:cNvSpPr>
          <p:nvPr>
            <p:ph idx="1"/>
          </p:nvPr>
        </p:nvSpPr>
        <p:spPr>
          <a:xfrm>
            <a:off x="1981200" y="1989139"/>
            <a:ext cx="8229600" cy="4334023"/>
          </a:xfrm>
        </p:spPr>
        <p:txBody>
          <a:bodyPr>
            <a:normAutofit/>
          </a:bodyPr>
          <a:lstStyle/>
          <a:p>
            <a:r>
              <a:rPr lang="fi-FI" sz="2400"/>
              <a:t>Yleislukioihin haetaan lukuaineiden keskiarvolla.</a:t>
            </a:r>
            <a:endParaRPr lang="fi-FI" altLang="fi-FI" sz="2200"/>
          </a:p>
          <a:p>
            <a:pPr lvl="1"/>
            <a:r>
              <a:rPr lang="fi-FI" altLang="fi-FI" sz="2000"/>
              <a:t>Kotkan lyseon lukioon ja Karhulan lukioon kaikille linjoille haetaan päättötodistuksen lukuaineiden keskiarvolla.</a:t>
            </a:r>
          </a:p>
          <a:p>
            <a:pPr eaLnBrk="1" hangingPunct="1"/>
            <a:r>
              <a:rPr lang="fi-FI" altLang="fi-FI" sz="2200"/>
              <a:t>Erityistehtävän saaneissa lukioissa opiskelijavalinnoissa voidaan käyttää myös pääsy- tai soveltuvuuskokeita.</a:t>
            </a:r>
          </a:p>
          <a:p>
            <a:pPr lvl="1"/>
            <a:r>
              <a:rPr lang="fi-FI" altLang="fi-FI" sz="2000"/>
              <a:t>Haussa voidaan ottaa huomioon myös hakijan muu koulutus, harrastukset tai muita lisänäyttöjä. </a:t>
            </a:r>
          </a:p>
          <a:p>
            <a:pPr lvl="1"/>
            <a:r>
              <a:rPr lang="fi-FI" altLang="fi-FI" sz="2000"/>
              <a:t>Erityisen koulutustehtävän saaneissa lukioissa 20 maksi-</a:t>
            </a:r>
            <a:r>
              <a:rPr lang="fi-FI" altLang="fi-FI" sz="2000" err="1"/>
              <a:t>mipisteestä</a:t>
            </a:r>
            <a:r>
              <a:rPr lang="fi-FI" altLang="fi-FI" sz="2000"/>
              <a:t> 10 pistettä tulee 9. luokan päättötodistuksen keskiarvosta ja 10 pääsykokeesta ja/tai lisänäytöistä.</a:t>
            </a:r>
          </a:p>
        </p:txBody>
      </p:sp>
      <p:sp>
        <p:nvSpPr>
          <p:cNvPr id="30724" name="Dian numeron paikkamerkki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E6FEE22-7008-4FDF-A1B9-32CBC35B2789}" type="slidenum">
              <a:rPr lang="fi-FI" altLang="fi-FI"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fi-FI" altLang="fi-FI" sz="20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97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tsikko 1"/>
          <p:cNvSpPr>
            <a:spLocks noGrp="1"/>
          </p:cNvSpPr>
          <p:nvPr>
            <p:ph type="title"/>
          </p:nvPr>
        </p:nvSpPr>
        <p:spPr>
          <a:xfrm>
            <a:off x="1895302" y="765176"/>
            <a:ext cx="8326611" cy="98424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i-FI" altLang="fi-FI"/>
              <a:t>Hakupisteiden lasku lukio-opintoihin yleislukioihin: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981200" y="1844675"/>
            <a:ext cx="4038600" cy="4281488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fi-FI" altLang="fi-FI" sz="2400"/>
              <a:t>Lukuaineiden keskiarvo:</a:t>
            </a:r>
          </a:p>
          <a:p>
            <a:pPr lvl="1" eaLnBrk="1" hangingPunct="1"/>
            <a:r>
              <a:rPr lang="fi-FI" altLang="fi-FI" sz="1800"/>
              <a:t>äidinkieli ja kirjallisuus</a:t>
            </a:r>
          </a:p>
          <a:p>
            <a:pPr lvl="1" eaLnBrk="1" hangingPunct="1"/>
            <a:r>
              <a:rPr lang="fi-FI" altLang="fi-FI" sz="1800"/>
              <a:t>toinen kotimainen kieli</a:t>
            </a:r>
          </a:p>
          <a:p>
            <a:pPr lvl="1" eaLnBrk="1" hangingPunct="1"/>
            <a:r>
              <a:rPr lang="fi-FI" altLang="fi-FI" sz="1800"/>
              <a:t>vieraat kielet</a:t>
            </a:r>
          </a:p>
          <a:p>
            <a:pPr lvl="1" eaLnBrk="1" hangingPunct="1"/>
            <a:r>
              <a:rPr lang="fi-FI" altLang="fi-FI" sz="1800"/>
              <a:t>uskonto tai elämänkatsomustieto</a:t>
            </a:r>
          </a:p>
          <a:p>
            <a:pPr lvl="1" eaLnBrk="1" hangingPunct="1"/>
            <a:r>
              <a:rPr lang="fi-FI" altLang="fi-FI" sz="1800"/>
              <a:t>historia</a:t>
            </a:r>
          </a:p>
          <a:p>
            <a:pPr lvl="1" eaLnBrk="1" hangingPunct="1"/>
            <a:r>
              <a:rPr lang="fi-FI" altLang="fi-FI" sz="1800"/>
              <a:t>yhteiskuntaoppi</a:t>
            </a:r>
          </a:p>
          <a:p>
            <a:pPr lvl="1" eaLnBrk="1" hangingPunct="1"/>
            <a:r>
              <a:rPr lang="fi-FI" altLang="fi-FI" sz="1800"/>
              <a:t>matematiikka</a:t>
            </a:r>
          </a:p>
          <a:p>
            <a:pPr lvl="1" eaLnBrk="1" hangingPunct="1"/>
            <a:r>
              <a:rPr lang="fi-FI" altLang="fi-FI" sz="1800"/>
              <a:t>fysiikka</a:t>
            </a:r>
          </a:p>
          <a:p>
            <a:pPr lvl="1" eaLnBrk="1" hangingPunct="1"/>
            <a:r>
              <a:rPr lang="fi-FI" altLang="fi-FI" sz="1800"/>
              <a:t>kemia</a:t>
            </a:r>
          </a:p>
          <a:p>
            <a:pPr lvl="1" eaLnBrk="1" hangingPunct="1"/>
            <a:r>
              <a:rPr lang="fi-FI" altLang="fi-FI" sz="1800"/>
              <a:t>biologia</a:t>
            </a:r>
          </a:p>
          <a:p>
            <a:pPr lvl="1" eaLnBrk="1" hangingPunct="1"/>
            <a:r>
              <a:rPr lang="fi-FI" altLang="fi-FI" sz="1800"/>
              <a:t>maantiede</a:t>
            </a:r>
          </a:p>
          <a:p>
            <a:pPr lvl="1" eaLnBrk="1" hangingPunct="1"/>
            <a:r>
              <a:rPr lang="fi-FI" altLang="fi-FI" sz="1800"/>
              <a:t>terveystieto</a:t>
            </a:r>
          </a:p>
          <a:p>
            <a:pPr lvl="1" eaLnBrk="1" hangingPunct="1"/>
            <a:endParaRPr lang="fi-FI" altLang="fi-FI" sz="1800"/>
          </a:p>
          <a:p>
            <a:pPr lvl="1" eaLnBrk="1" hangingPunct="1"/>
            <a:endParaRPr lang="fi-FI" altLang="fi-FI" sz="1800"/>
          </a:p>
        </p:txBody>
      </p:sp>
      <p:sp>
        <p:nvSpPr>
          <p:cNvPr id="29700" name="Dian numeron paikkamerkki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670E16-20F6-492D-A0BB-F1E872A7A335}" type="slidenum">
              <a:rPr lang="fi-FI" altLang="fi-FI" sz="2000">
                <a:solidFill>
                  <a:schemeClr val="bg1"/>
                </a:solidFill>
                <a:latin typeface="Century Gothic" panose="020B0502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i-FI" altLang="fi-FI" sz="200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Tekstikehys 7"/>
          <p:cNvSpPr txBox="1">
            <a:spLocks noChangeArrowheads="1"/>
          </p:cNvSpPr>
          <p:nvPr/>
        </p:nvSpPr>
        <p:spPr bwMode="auto">
          <a:xfrm>
            <a:off x="6527800" y="5168901"/>
            <a:ext cx="370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Esimerkki omista pisteistä: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000" b="1"/>
              <a:t>Lukuaineiden keskiarvo:</a:t>
            </a:r>
          </a:p>
        </p:txBody>
      </p:sp>
      <p:sp>
        <p:nvSpPr>
          <p:cNvPr id="9" name="Ellipsi 8"/>
          <p:cNvSpPr/>
          <p:nvPr/>
        </p:nvSpPr>
        <p:spPr>
          <a:xfrm>
            <a:off x="9264651" y="5529263"/>
            <a:ext cx="874713" cy="252412"/>
          </a:xfrm>
          <a:prstGeom prst="ellipse">
            <a:avLst/>
          </a:prstGeom>
          <a:solidFill>
            <a:srgbClr val="CCFF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i-FI" b="1">
                <a:solidFill>
                  <a:schemeClr val="tx1"/>
                </a:solidFill>
                <a:latin typeface="Calibri" pitchFamily="34" charset="0"/>
              </a:rPr>
              <a:t>8,25</a:t>
            </a:r>
          </a:p>
        </p:txBody>
      </p:sp>
      <p:sp>
        <p:nvSpPr>
          <p:cNvPr id="11" name="Tekstikehys 10"/>
          <p:cNvSpPr txBox="1">
            <a:spLocks noChangeArrowheads="1"/>
          </p:cNvSpPr>
          <p:nvPr/>
        </p:nvSpPr>
        <p:spPr bwMode="auto">
          <a:xfrm>
            <a:off x="6527800" y="3716339"/>
            <a:ext cx="3708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2400" dirty="0"/>
              <a:t>Huom. Lukioiden keskiarvorajat vaihtelevat vuosittain.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39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animBg="1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3.2|0.3|4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7|1.1|1.2|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6.2|7.2|2.1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.9|1|1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5.4|0|6.1|3.4|3.6|2.9|2.8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3|1.4|2.9|2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2.6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2.4|2.8|2.6|5.4|3.5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2.6|2.2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.8|2|2.4|1.8|1.9|3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3|2|3.5|3.9|5.8"/>
</p:tagLst>
</file>

<file path=ppt/theme/theme1.xml><?xml version="1.0" encoding="utf-8"?>
<a:theme xmlns:a="http://schemas.openxmlformats.org/drawingml/2006/main" name="Kiehkura">
  <a:themeElements>
    <a:clrScheme name="Punainen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iehkur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iehkur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7427850-3259-443f-8d12-2acba154224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66E6B2602A3554C9D7365A59E80F8BF" ma:contentTypeVersion="14" ma:contentTypeDescription="Luo uusi asiakirja." ma:contentTypeScope="" ma:versionID="8f5a8fa3757a7c838ca5ff75e850bb5a">
  <xsd:schema xmlns:xsd="http://www.w3.org/2001/XMLSchema" xmlns:xs="http://www.w3.org/2001/XMLSchema" xmlns:p="http://schemas.microsoft.com/office/2006/metadata/properties" xmlns:ns3="7981470a-38c0-45f3-9056-bd0c0faa64b6" xmlns:ns4="f7427850-3259-443f-8d12-2acba154224e" targetNamespace="http://schemas.microsoft.com/office/2006/metadata/properties" ma:root="true" ma:fieldsID="a7b698afdfaaa5a9490c494363965759" ns3:_="" ns4:_="">
    <xsd:import namespace="7981470a-38c0-45f3-9056-bd0c0faa64b6"/>
    <xsd:import namespace="f7427850-3259-443f-8d12-2acba154224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81470a-38c0-45f3-9056-bd0c0faa64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27850-3259-443f-8d12-2acba15422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306FF3-F10C-4F31-A649-79C902BA9450}">
  <ds:schemaRefs>
    <ds:schemaRef ds:uri="http://purl.org/dc/terms/"/>
    <ds:schemaRef ds:uri="http://schemas.microsoft.com/office/2006/documentManagement/types"/>
    <ds:schemaRef ds:uri="http://www.w3.org/XML/1998/namespace"/>
    <ds:schemaRef ds:uri="7981470a-38c0-45f3-9056-bd0c0faa64b6"/>
    <ds:schemaRef ds:uri="http://purl.org/dc/dcmitype/"/>
    <ds:schemaRef ds:uri="http://schemas.openxmlformats.org/package/2006/metadata/core-properties"/>
    <ds:schemaRef ds:uri="f7427850-3259-443f-8d12-2acba154224e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39EA015-569D-4D62-9A5B-5E5E7A172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9607014-ECD8-473A-B654-8F98A3EA35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81470a-38c0-45f3-9056-bd0c0faa64b6"/>
    <ds:schemaRef ds:uri="f7427850-3259-443f-8d12-2acba15422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2195</Words>
  <Application>Microsoft Office PowerPoint</Application>
  <PresentationFormat>Laajakuva</PresentationFormat>
  <Paragraphs>352</Paragraphs>
  <Slides>29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8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</vt:lpstr>
      <vt:lpstr>Century Gothic</vt:lpstr>
      <vt:lpstr>Times New Roman</vt:lpstr>
      <vt:lpstr>Wingdings</vt:lpstr>
      <vt:lpstr>Wingdings 3</vt:lpstr>
      <vt:lpstr>Wingdings,Sans-Serif</vt:lpstr>
      <vt:lpstr>Kiehkura</vt:lpstr>
      <vt:lpstr>Yhteishaku huoltajailta 4.12.2024 </vt:lpstr>
      <vt:lpstr>Mitä 9. luokan opossa tehdään?</vt:lpstr>
      <vt:lpstr>Oppivelvollisuuden laajentuminen ja koulutuksen maksuttomuus</vt:lpstr>
      <vt:lpstr>Tutkintoon valmistava koulutus TUVA</vt:lpstr>
      <vt:lpstr>YHTEISHAKU 18.2-18.3.2025 </vt:lpstr>
      <vt:lpstr>YHTEISHAKU 18.2-18.3.2025</vt:lpstr>
      <vt:lpstr>Yhteishaussa mukana olevat koulutukset</vt:lpstr>
      <vt:lpstr>Hakupisteiden lasku lukio-opintoihin</vt:lpstr>
      <vt:lpstr>Hakupisteiden lasku lukio-opintoihin yleislukioihin: </vt:lpstr>
      <vt:lpstr>Kotkan lukioiden keskiarvorajat aiempina vuosia</vt:lpstr>
      <vt:lpstr>Tietoa lukioista</vt:lpstr>
      <vt:lpstr>AMMATILLINEN KOULUTUS</vt:lpstr>
      <vt:lpstr>Ekamin syksyllä 2025 alkavat yhteishaussa mukana olevat perustutkinnot.</vt:lpstr>
      <vt:lpstr>Ekamin syksyllä 2025 alkavat perustutkinnot</vt:lpstr>
      <vt:lpstr>Ekamin syksyllä 2023 alkavat perustutkinnot</vt:lpstr>
      <vt:lpstr>PowerPoint-esitys</vt:lpstr>
      <vt:lpstr>Hakupisteet ammatillisiin opintoihin</vt:lpstr>
      <vt:lpstr>Hakupisteet ammatillisiin opintoihin</vt:lpstr>
      <vt:lpstr>Pisteet ammatillisin opintoihin</vt:lpstr>
      <vt:lpstr>Pisteet ammatillisiin opintoihin</vt:lpstr>
      <vt:lpstr>Pääsy- ja soveltuvuuskokeet</vt:lpstr>
      <vt:lpstr>Harkintaan perustuva valinta</vt:lpstr>
      <vt:lpstr>Terveydentilan vaikutus hakuun</vt:lpstr>
      <vt:lpstr>AMMATTILUKIO eli KAKSOISTUTKINTO KOTKASSA</vt:lpstr>
      <vt:lpstr>Haku urheiluakatemiaan</vt:lpstr>
      <vt:lpstr>Muistettavaa yhteishaussa</vt:lpstr>
      <vt:lpstr>Yhteishaun tulokset</vt:lpstr>
      <vt:lpstr>Toisen asteen järjestämät huoltajaillat 9. luokkalaisten vanhemmille</vt:lpstr>
      <vt:lpstr>Ekamin ja Kotkan lukioiden opojen yhteystiedot: 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Yhteishaku</dc:title>
  <dc:creator>Virkkunen Jaana</dc:creator>
  <cp:lastModifiedBy>Korhonen Juho</cp:lastModifiedBy>
  <cp:revision>31</cp:revision>
  <cp:lastPrinted>2018-11-30T07:54:07Z</cp:lastPrinted>
  <dcterms:created xsi:type="dcterms:W3CDTF">2016-02-22T08:18:21Z</dcterms:created>
  <dcterms:modified xsi:type="dcterms:W3CDTF">2024-12-17T08:39:08Z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0x010100466E6B2602A3554C9D7365A59E80F8BF</vt:lpwstr>
  </property>
</Properties>
</file>