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5" r:id="rId3"/>
    <p:sldId id="270" r:id="rId4"/>
    <p:sldId id="273" r:id="rId5"/>
    <p:sldId id="291" r:id="rId6"/>
    <p:sldId id="292" r:id="rId7"/>
    <p:sldId id="294" r:id="rId8"/>
    <p:sldId id="299" r:id="rId9"/>
    <p:sldId id="300" r:id="rId10"/>
    <p:sldId id="301" r:id="rId11"/>
    <p:sldId id="288" r:id="rId12"/>
    <p:sldId id="303" r:id="rId13"/>
    <p:sldId id="271" r:id="rId14"/>
    <p:sldId id="274" r:id="rId15"/>
    <p:sldId id="302" r:id="rId16"/>
    <p:sldId id="304" r:id="rId17"/>
    <p:sldId id="268"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1BFBD1-778D-448B-A426-2656665881DF}" v="3" dt="2024-09-11T08:52:02.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388BD-CBFE-46B1-913E-61DC0BEB52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i-FI"/>
        </a:p>
      </dgm:t>
    </dgm:pt>
    <dgm:pt modelId="{F650B84B-8C79-40C9-93F1-D39D4DA613FC}">
      <dgm:prSet phldrT="[Teksti]" custT="1"/>
      <dgm:spPr>
        <a:xfrm>
          <a:off x="26764" y="0"/>
          <a:ext cx="1226511" cy="77936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Calibri" panose="020F0502020204030204" pitchFamily="34" charset="0"/>
              <a:ea typeface="+mn-ea"/>
              <a:cs typeface="Calibri" panose="020F0502020204030204" pitchFamily="34" charset="0"/>
            </a:rPr>
            <a:t>Opiskeluhuollon ohjausryhmä</a:t>
          </a:r>
        </a:p>
      </dgm:t>
    </dgm:pt>
    <dgm:pt modelId="{866ACFDA-A0C9-4329-B26A-E76CF64D656F}" type="parTrans" cxnId="{F794CCFD-E20C-415F-ADE4-F4EF68CA28A2}">
      <dgm:prSet/>
      <dgm:spPr/>
      <dgm:t>
        <a:bodyPr/>
        <a:lstStyle/>
        <a:p>
          <a:endParaRPr lang="fi-FI"/>
        </a:p>
      </dgm:t>
    </dgm:pt>
    <dgm:pt modelId="{B4F777D2-E18A-4E7A-AA84-E865D6B6DE44}" type="sibTrans" cxnId="{F794CCFD-E20C-415F-ADE4-F4EF68CA28A2}">
      <dgm:prSet/>
      <dgm:spPr/>
      <dgm:t>
        <a:bodyPr/>
        <a:lstStyle/>
        <a:p>
          <a:endParaRPr lang="fi-FI"/>
        </a:p>
      </dgm:t>
    </dgm:pt>
    <dgm:pt modelId="{564EF013-6061-467E-9D36-969416CE3E78}">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kuntakohtainen suunnittelu, kehittäminen, ohjaus ja arviointi</a:t>
          </a:r>
        </a:p>
      </dgm:t>
    </dgm:pt>
    <dgm:pt modelId="{77A1778B-C606-46AB-9780-659DF1EE48E0}" type="parTrans" cxnId="{55BC5ADE-601B-456B-B89E-C07486B3AF8D}">
      <dgm:prSet/>
      <dgm:spPr/>
      <dgm:t>
        <a:bodyPr/>
        <a:lstStyle/>
        <a:p>
          <a:endParaRPr lang="fi-FI"/>
        </a:p>
      </dgm:t>
    </dgm:pt>
    <dgm:pt modelId="{A6122055-D457-4B37-B38A-16A563E33CF7}" type="sibTrans" cxnId="{55BC5ADE-601B-456B-B89E-C07486B3AF8D}">
      <dgm:prSet/>
      <dgm:spPr/>
      <dgm:t>
        <a:bodyPr/>
        <a:lstStyle/>
        <a:p>
          <a:endParaRPr lang="fi-FI"/>
        </a:p>
      </dgm:t>
    </dgm:pt>
    <dgm:pt modelId="{734EA899-327F-4162-B741-EF6695ACA581}">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Kymenlaakson lasten ja nuorten hyvinvointisuunnitelma</a:t>
          </a:r>
        </a:p>
      </dgm:t>
    </dgm:pt>
    <dgm:pt modelId="{32E36146-AC7B-4F22-9C5F-50C42B5DF2A3}" type="parTrans" cxnId="{6D92E8CE-0F37-48F9-9B7C-E6FE9EFF62A7}">
      <dgm:prSet/>
      <dgm:spPr/>
      <dgm:t>
        <a:bodyPr/>
        <a:lstStyle/>
        <a:p>
          <a:endParaRPr lang="fi-FI"/>
        </a:p>
      </dgm:t>
    </dgm:pt>
    <dgm:pt modelId="{7A2BF4A9-9320-481B-9051-E85953FB1D07}" type="sibTrans" cxnId="{6D92E8CE-0F37-48F9-9B7C-E6FE9EFF62A7}">
      <dgm:prSet/>
      <dgm:spPr/>
      <dgm:t>
        <a:bodyPr/>
        <a:lstStyle/>
        <a:p>
          <a:endParaRPr lang="fi-FI"/>
        </a:p>
      </dgm:t>
    </dgm:pt>
    <dgm:pt modelId="{D357BB19-50C6-4B97-81E4-27D1AB3108D7}">
      <dgm:prSet phldrT="[Teksti]" custT="1"/>
      <dgm:spPr>
        <a:xfrm>
          <a:off x="26838" y="781429"/>
          <a:ext cx="1199664" cy="79631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Koulukohtainen opiskeluhuoltoryhmä</a:t>
          </a:r>
        </a:p>
      </dgm:t>
    </dgm:pt>
    <dgm:pt modelId="{5FF4D8C5-E33E-43B3-86BD-DC417A3E6850}" type="parTrans" cxnId="{4999DF90-3E22-4834-A622-25496135D2FB}">
      <dgm:prSet/>
      <dgm:spPr/>
      <dgm:t>
        <a:bodyPr/>
        <a:lstStyle/>
        <a:p>
          <a:endParaRPr lang="fi-FI"/>
        </a:p>
      </dgm:t>
    </dgm:pt>
    <dgm:pt modelId="{D5589626-1C23-451D-BBFC-FA39C8DE3124}" type="sibTrans" cxnId="{4999DF90-3E22-4834-A622-25496135D2FB}">
      <dgm:prSet/>
      <dgm:spPr/>
      <dgm:t>
        <a:bodyPr/>
        <a:lstStyle/>
        <a:p>
          <a:endParaRPr lang="fi-FI"/>
        </a:p>
      </dgm:t>
    </dgm:pt>
    <dgm:pt modelId="{272318AA-25D7-4DFE-8656-993A0FE4437E}">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Kouluyhteisön hyvinvoinnin ja turvallisuuden edistäminen </a:t>
          </a:r>
        </a:p>
      </dgm:t>
    </dgm:pt>
    <dgm:pt modelId="{62F935AB-250E-43D6-B2D5-5F4A61C38D11}" type="parTrans" cxnId="{0CD1F910-CB6E-4873-9F00-0953B579CC20}">
      <dgm:prSet/>
      <dgm:spPr/>
      <dgm:t>
        <a:bodyPr/>
        <a:lstStyle/>
        <a:p>
          <a:endParaRPr lang="fi-FI"/>
        </a:p>
      </dgm:t>
    </dgm:pt>
    <dgm:pt modelId="{90385A79-705C-4358-A7FE-599AFB67E3EF}" type="sibTrans" cxnId="{0CD1F910-CB6E-4873-9F00-0953B579CC20}">
      <dgm:prSet/>
      <dgm:spPr/>
      <dgm:t>
        <a:bodyPr/>
        <a:lstStyle/>
        <a:p>
          <a:endParaRPr lang="fi-FI"/>
        </a:p>
      </dgm:t>
    </dgm:pt>
    <dgm:pt modelId="{6E2C2C45-E48F-4EF1-9AAB-B80266E3819A}">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Velvoittaa kaikkia kouluyhteisössä toimivia</a:t>
          </a:r>
        </a:p>
      </dgm:t>
    </dgm:pt>
    <dgm:pt modelId="{157BF0BE-D77C-445B-98A4-6DDC53848225}" type="parTrans" cxnId="{D9999264-01B4-461C-A67E-D1F91DC82839}">
      <dgm:prSet/>
      <dgm:spPr/>
      <dgm:t>
        <a:bodyPr/>
        <a:lstStyle/>
        <a:p>
          <a:endParaRPr lang="fi-FI"/>
        </a:p>
      </dgm:t>
    </dgm:pt>
    <dgm:pt modelId="{BF52B6AA-DBB8-4C1B-98AA-3DD6902C5547}" type="sibTrans" cxnId="{D9999264-01B4-461C-A67E-D1F91DC82839}">
      <dgm:prSet/>
      <dgm:spPr/>
      <dgm:t>
        <a:bodyPr/>
        <a:lstStyle/>
        <a:p>
          <a:endParaRPr lang="fi-FI"/>
        </a:p>
      </dgm:t>
    </dgm:pt>
    <dgm:pt modelId="{CE265BDC-1745-43D5-A23E-DADFD226EB39}">
      <dgm:prSet phldrT="[Teksti]" custT="1"/>
      <dgm:spPr>
        <a:xfrm>
          <a:off x="18548" y="1566161"/>
          <a:ext cx="1187718" cy="77022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Monialainen asiantuntijaryhmä ja opiskeluhuollon palvelut</a:t>
          </a:r>
        </a:p>
      </dgm:t>
    </dgm:pt>
    <dgm:pt modelId="{BC510327-0E84-4E84-B1A3-A990C1B961D2}" type="parTrans" cxnId="{6A9FC817-655C-42A3-B43A-213382D91B72}">
      <dgm:prSet/>
      <dgm:spPr/>
      <dgm:t>
        <a:bodyPr/>
        <a:lstStyle/>
        <a:p>
          <a:endParaRPr lang="fi-FI"/>
        </a:p>
      </dgm:t>
    </dgm:pt>
    <dgm:pt modelId="{46F730EF-18A2-4F74-B929-6E6B141DFEE9}" type="sibTrans" cxnId="{6A9FC817-655C-42A3-B43A-213382D91B72}">
      <dgm:prSet/>
      <dgm:spPr/>
      <dgm:t>
        <a:bodyPr/>
        <a:lstStyle/>
        <a:p>
          <a:endParaRPr lang="fi-FI"/>
        </a:p>
      </dgm:t>
    </dgm:pt>
    <dgm:pt modelId="{7E61CC42-B21B-418B-8AD9-9F2D9709A01E}">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Kotkan kaupunkistrategia</a:t>
          </a:r>
        </a:p>
      </dgm:t>
    </dgm:pt>
    <dgm:pt modelId="{075BC249-F0A7-44C2-83E9-378B9AA7B482}" type="parTrans" cxnId="{21357240-3AC8-498B-B390-F01C69326B1D}">
      <dgm:prSet/>
      <dgm:spPr/>
      <dgm:t>
        <a:bodyPr/>
        <a:lstStyle/>
        <a:p>
          <a:endParaRPr lang="fi-FI"/>
        </a:p>
      </dgm:t>
    </dgm:pt>
    <dgm:pt modelId="{4213055C-7F40-45BB-BD3E-28501803373E}" type="sibTrans" cxnId="{21357240-3AC8-498B-B390-F01C69326B1D}">
      <dgm:prSet/>
      <dgm:spPr/>
      <dgm:t>
        <a:bodyPr/>
        <a:lstStyle/>
        <a:p>
          <a:endParaRPr lang="fi-FI"/>
        </a:p>
      </dgm:t>
    </dgm:pt>
    <dgm:pt modelId="{9671B284-3023-475F-9F03-E6AADCD06574}">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Ennaltaehkäisevä toiminta</a:t>
          </a:r>
        </a:p>
      </dgm:t>
    </dgm:pt>
    <dgm:pt modelId="{8C58BAD7-0820-4F8E-8053-43C1AE08DBE2}" type="parTrans" cxnId="{62FC573A-0C89-489C-BCF1-1D2AFAB75D97}">
      <dgm:prSet/>
      <dgm:spPr/>
      <dgm:t>
        <a:bodyPr/>
        <a:lstStyle/>
        <a:p>
          <a:endParaRPr lang="fi-FI"/>
        </a:p>
      </dgm:t>
    </dgm:pt>
    <dgm:pt modelId="{BEFBB556-465C-465C-B7D1-ADBD299DE64D}" type="sibTrans" cxnId="{62FC573A-0C89-489C-BCF1-1D2AFAB75D97}">
      <dgm:prSet/>
      <dgm:spPr/>
      <dgm:t>
        <a:bodyPr/>
        <a:lstStyle/>
        <a:p>
          <a:endParaRPr lang="fi-FI"/>
        </a:p>
      </dgm:t>
    </dgm:pt>
    <dgm:pt modelId="{842B7360-A37E-478C-85ED-2609DC58B145}">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Ohjaa yhteisöllistä opiskeluhuoltoa ja laatii koulukohtaisen toimenpidesuunnitelman</a:t>
          </a:r>
        </a:p>
      </dgm:t>
    </dgm:pt>
    <dgm:pt modelId="{FC5232CF-0956-460C-BD1D-43AC645A1BD7}" type="parTrans" cxnId="{1B7E7AA2-046E-477C-BEC9-9A022D0365E4}">
      <dgm:prSet/>
      <dgm:spPr/>
      <dgm:t>
        <a:bodyPr/>
        <a:lstStyle/>
        <a:p>
          <a:endParaRPr lang="fi-FI"/>
        </a:p>
      </dgm:t>
    </dgm:pt>
    <dgm:pt modelId="{0F2F95FC-7D8B-46F1-954D-3C15B01CA680}" type="sibTrans" cxnId="{1B7E7AA2-046E-477C-BEC9-9A022D0365E4}">
      <dgm:prSet/>
      <dgm:spPr/>
      <dgm:t>
        <a:bodyPr/>
        <a:lstStyle/>
        <a:p>
          <a:endParaRPr lang="fi-FI"/>
        </a:p>
      </dgm:t>
    </dgm:pt>
    <dgm:pt modelId="{61B5597C-4E33-4221-BAC2-E82817962276}">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palvelut: kuraattori- ja psykologi – ja kouluterveydenhuollon palvelut</a:t>
          </a:r>
        </a:p>
      </dgm:t>
    </dgm:pt>
    <dgm:pt modelId="{9693B80D-FD50-4039-90CB-38038DE9B0D0}" type="parTrans" cxnId="{A508C282-0030-42B8-9E59-B1526E13D5AD}">
      <dgm:prSet/>
      <dgm:spPr/>
      <dgm:t>
        <a:bodyPr/>
        <a:lstStyle/>
        <a:p>
          <a:endParaRPr lang="fi-FI"/>
        </a:p>
      </dgm:t>
    </dgm:pt>
    <dgm:pt modelId="{660FAD10-5ACD-442B-AAB7-5A728BA53258}" type="sibTrans" cxnId="{A508C282-0030-42B8-9E59-B1526E13D5AD}">
      <dgm:prSet/>
      <dgm:spPr/>
      <dgm:t>
        <a:bodyPr/>
        <a:lstStyle/>
        <a:p>
          <a:endParaRPr lang="fi-FI"/>
        </a:p>
      </dgm:t>
    </dgm:pt>
    <dgm:pt modelId="{0741489B-40BD-40D3-BF1F-47DE5CA199B8}">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opiskeluhuoltokertomukseen, joka talletetaan opiskelu-huoltorekisteriin</a:t>
          </a:r>
        </a:p>
      </dgm:t>
    </dgm:pt>
    <dgm:pt modelId="{53E67723-46A4-4178-A495-6921DACF620C}" type="parTrans" cxnId="{8C180BA3-2DB0-45FD-9383-DB8CECC9B424}">
      <dgm:prSet/>
      <dgm:spPr/>
      <dgm:t>
        <a:bodyPr/>
        <a:lstStyle/>
        <a:p>
          <a:endParaRPr lang="fi-FI"/>
        </a:p>
      </dgm:t>
    </dgm:pt>
    <dgm:pt modelId="{960C8922-E3E5-4060-B334-5C1780C5E4F1}" type="sibTrans" cxnId="{8C180BA3-2DB0-45FD-9383-DB8CECC9B424}">
      <dgm:prSet/>
      <dgm:spPr/>
      <dgm:t>
        <a:bodyPr/>
        <a:lstStyle/>
        <a:p>
          <a:endParaRPr lang="fi-FI"/>
        </a:p>
      </dgm:t>
    </dgm:pt>
    <dgm:pt modelId="{83259BAC-B5A7-49B5-AA41-7A81176AD558}">
      <dgm:prSet phldrT="[Teksti]" custT="1"/>
      <dgm:spPr>
        <a:xfrm rot="5400000">
          <a:off x="1890362" y="-661851"/>
          <a:ext cx="762486" cy="2086189"/>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 Unicefin lapsiystävällinen kunta -prosessi</a:t>
          </a:r>
        </a:p>
      </dgm:t>
    </dgm:pt>
    <dgm:pt modelId="{80EE4779-1EA1-4D02-983A-2381ACE5E463}" type="parTrans" cxnId="{8BD251BA-0589-4D03-B4F1-3E6B4ECDC47F}">
      <dgm:prSet/>
      <dgm:spPr/>
    </dgm:pt>
    <dgm:pt modelId="{2EBA375A-B80A-48A1-A1F8-83F2D9096305}" type="sibTrans" cxnId="{8BD251BA-0589-4D03-B4F1-3E6B4ECDC47F}">
      <dgm:prSet/>
      <dgm:spPr/>
    </dgm:pt>
    <dgm:pt modelId="{28D47FF3-3C9F-4968-961D-D43DC91F7B9B}" type="pres">
      <dgm:prSet presAssocID="{E31388BD-CBFE-46B1-913E-61DC0BEB527B}" presName="Name0" presStyleCnt="0">
        <dgm:presLayoutVars>
          <dgm:dir/>
          <dgm:animLvl val="lvl"/>
          <dgm:resizeHandles val="exact"/>
        </dgm:presLayoutVars>
      </dgm:prSet>
      <dgm:spPr/>
    </dgm:pt>
    <dgm:pt modelId="{A5736F71-6FDF-4D6D-A602-59EE5EF1966E}" type="pres">
      <dgm:prSet presAssocID="{F650B84B-8C79-40C9-93F1-D39D4DA613FC}" presName="linNode" presStyleCnt="0"/>
      <dgm:spPr/>
    </dgm:pt>
    <dgm:pt modelId="{1A2993A6-5B9D-42FA-9807-828F1D75C97F}" type="pres">
      <dgm:prSet presAssocID="{F650B84B-8C79-40C9-93F1-D39D4DA613FC}" presName="parentText" presStyleLbl="node1" presStyleIdx="0" presStyleCnt="3" custScaleX="102997" custScaleY="24818" custLinFactNeighborX="-44" custLinFactNeighborY="-6873">
        <dgm:presLayoutVars>
          <dgm:chMax val="1"/>
          <dgm:bulletEnabled val="1"/>
        </dgm:presLayoutVars>
      </dgm:prSet>
      <dgm:spPr/>
    </dgm:pt>
    <dgm:pt modelId="{D22B818E-D29F-4D1F-85C9-2B2E922F60B4}" type="pres">
      <dgm:prSet presAssocID="{F650B84B-8C79-40C9-93F1-D39D4DA613FC}" presName="descendantText" presStyleLbl="alignAccFollowNode1" presStyleIdx="0" presStyleCnt="3" custScaleX="100255" custScaleY="30386" custLinFactNeighborX="4270" custLinFactNeighborY="-8192">
        <dgm:presLayoutVars>
          <dgm:bulletEnabled val="1"/>
        </dgm:presLayoutVars>
      </dgm:prSet>
      <dgm:spPr>
        <a:prstGeom prst="round2SameRect">
          <a:avLst/>
        </a:prstGeom>
      </dgm:spPr>
    </dgm:pt>
    <dgm:pt modelId="{44D94FF9-3973-4A23-B216-B0B5C53BEB90}" type="pres">
      <dgm:prSet presAssocID="{B4F777D2-E18A-4E7A-AA84-E865D6B6DE44}" presName="sp" presStyleCnt="0"/>
      <dgm:spPr/>
    </dgm:pt>
    <dgm:pt modelId="{86EC6BD3-D6B3-4DE3-9961-F1BC2184C5A8}" type="pres">
      <dgm:prSet presAssocID="{D357BB19-50C6-4B97-81E4-27D1AB3108D7}" presName="linNode" presStyleCnt="0"/>
      <dgm:spPr/>
    </dgm:pt>
    <dgm:pt modelId="{DCE5550A-687C-42E8-BB9B-AAB4BBA840B2}" type="pres">
      <dgm:prSet presAssocID="{D357BB19-50C6-4B97-81E4-27D1AB3108D7}" presName="parentText" presStyleLbl="node1" presStyleIdx="1" presStyleCnt="3" custScaleX="100534" custScaleY="24596" custLinFactNeighborX="-44" custLinFactNeighborY="-10500">
        <dgm:presLayoutVars>
          <dgm:chMax val="1"/>
          <dgm:bulletEnabled val="1"/>
        </dgm:presLayoutVars>
      </dgm:prSet>
      <dgm:spPr/>
    </dgm:pt>
    <dgm:pt modelId="{1A393D3F-1742-4F4A-81DF-CA0E55857B10}" type="pres">
      <dgm:prSet presAssocID="{D357BB19-50C6-4B97-81E4-27D1AB3108D7}" presName="descendantText" presStyleLbl="alignAccFollowNode1" presStyleIdx="1" presStyleCnt="3" custScaleX="99042" custScaleY="27420" custLinFactNeighborX="1092" custLinFactNeighborY="-13280">
        <dgm:presLayoutVars>
          <dgm:bulletEnabled val="1"/>
        </dgm:presLayoutVars>
      </dgm:prSet>
      <dgm:spPr/>
    </dgm:pt>
    <dgm:pt modelId="{66324F42-EBED-456A-8E33-AB8861AE68D0}" type="pres">
      <dgm:prSet presAssocID="{D5589626-1C23-451D-BBFC-FA39C8DE3124}" presName="sp" presStyleCnt="0"/>
      <dgm:spPr/>
    </dgm:pt>
    <dgm:pt modelId="{532A6FA6-9D1F-42DB-9CA8-CAA2BAB3D413}" type="pres">
      <dgm:prSet presAssocID="{CE265BDC-1745-43D5-A23E-DADFD226EB39}" presName="linNode" presStyleCnt="0"/>
      <dgm:spPr/>
    </dgm:pt>
    <dgm:pt modelId="{E9C14C40-5EB2-4182-A1C4-32A857812F4F}" type="pres">
      <dgm:prSet presAssocID="{CE265BDC-1745-43D5-A23E-DADFD226EB39}" presName="parentText" presStyleLbl="node1" presStyleIdx="2" presStyleCnt="3" custScaleX="118605" custScaleY="24528" custLinFactNeighborX="-1108" custLinFactNeighborY="-17378">
        <dgm:presLayoutVars>
          <dgm:chMax val="1"/>
          <dgm:bulletEnabled val="1"/>
        </dgm:presLayoutVars>
      </dgm:prSet>
      <dgm:spPr/>
    </dgm:pt>
    <dgm:pt modelId="{EDF70A19-B7FD-4C5E-A6BE-607F3B8D4FEE}" type="pres">
      <dgm:prSet presAssocID="{CE265BDC-1745-43D5-A23E-DADFD226EB39}" presName="descendantText" presStyleLbl="alignAccFollowNode1" presStyleIdx="2" presStyleCnt="3" custScaleX="117090" custScaleY="36418" custLinFactNeighborX="91" custLinFactNeighborY="-19331">
        <dgm:presLayoutVars>
          <dgm:bulletEnabled val="1"/>
        </dgm:presLayoutVars>
      </dgm:prSet>
      <dgm:spPr/>
    </dgm:pt>
  </dgm:ptLst>
  <dgm:cxnLst>
    <dgm:cxn modelId="{3684DE01-2C89-4460-8D39-4259DBF1C213}" type="presOf" srcId="{272318AA-25D7-4DFE-8656-993A0FE4437E}" destId="{1A393D3F-1742-4F4A-81DF-CA0E55857B10}" srcOrd="0" destOrd="1" presId="urn:microsoft.com/office/officeart/2005/8/layout/vList5"/>
    <dgm:cxn modelId="{C3249F02-B67E-4F0F-B6FA-5675E14D8F39}" type="presOf" srcId="{0741489B-40BD-40D3-BF1F-47DE5CA199B8}" destId="{EDF70A19-B7FD-4C5E-A6BE-607F3B8D4FEE}" srcOrd="0" destOrd="0" presId="urn:microsoft.com/office/officeart/2005/8/layout/vList5"/>
    <dgm:cxn modelId="{5486F103-BC36-4267-B2E5-0E7D0ADB1EF2}" type="presOf" srcId="{61B5597C-4E33-4221-BAC2-E82817962276}" destId="{EDF70A19-B7FD-4C5E-A6BE-607F3B8D4FEE}" srcOrd="0" destOrd="1" presId="urn:microsoft.com/office/officeart/2005/8/layout/vList5"/>
    <dgm:cxn modelId="{AE60AC0A-4C73-4330-9536-FCD39AEA00B9}" type="presOf" srcId="{734EA899-327F-4162-B741-EF6695ACA581}" destId="{D22B818E-D29F-4D1F-85C9-2B2E922F60B4}" srcOrd="0" destOrd="3" presId="urn:microsoft.com/office/officeart/2005/8/layout/vList5"/>
    <dgm:cxn modelId="{0CD1F910-CB6E-4873-9F00-0953B579CC20}" srcId="{D357BB19-50C6-4B97-81E4-27D1AB3108D7}" destId="{272318AA-25D7-4DFE-8656-993A0FE4437E}" srcOrd="1" destOrd="0" parTransId="{62F935AB-250E-43D6-B2D5-5F4A61C38D11}" sibTransId="{90385A79-705C-4358-A7FE-599AFB67E3EF}"/>
    <dgm:cxn modelId="{6A9FC817-655C-42A3-B43A-213382D91B72}" srcId="{E31388BD-CBFE-46B1-913E-61DC0BEB527B}" destId="{CE265BDC-1745-43D5-A23E-DADFD226EB39}" srcOrd="2" destOrd="0" parTransId="{BC510327-0E84-4E84-B1A3-A990C1B961D2}" sibTransId="{46F730EF-18A2-4F74-B929-6E6B141DFEE9}"/>
    <dgm:cxn modelId="{998CE826-F8DE-4E6A-AF92-BA24A1D4CE50}" type="presOf" srcId="{83259BAC-B5A7-49B5-AA41-7A81176AD558}" destId="{D22B818E-D29F-4D1F-85C9-2B2E922F60B4}" srcOrd="0" destOrd="2" presId="urn:microsoft.com/office/officeart/2005/8/layout/vList5"/>
    <dgm:cxn modelId="{19068831-0C90-4B8B-BE2E-7E5C2A33EC6E}" type="presOf" srcId="{D357BB19-50C6-4B97-81E4-27D1AB3108D7}" destId="{DCE5550A-687C-42E8-BB9B-AAB4BBA840B2}" srcOrd="0" destOrd="0" presId="urn:microsoft.com/office/officeart/2005/8/layout/vList5"/>
    <dgm:cxn modelId="{62FC573A-0C89-489C-BCF1-1D2AFAB75D97}" srcId="{D357BB19-50C6-4B97-81E4-27D1AB3108D7}" destId="{9671B284-3023-475F-9F03-E6AADCD06574}" srcOrd="2" destOrd="0" parTransId="{8C58BAD7-0820-4F8E-8053-43C1AE08DBE2}" sibTransId="{BEFBB556-465C-465C-B7D1-ADBD299DE64D}"/>
    <dgm:cxn modelId="{21357240-3AC8-498B-B390-F01C69326B1D}" srcId="{F650B84B-8C79-40C9-93F1-D39D4DA613FC}" destId="{7E61CC42-B21B-418B-8AD9-9F2D9709A01E}" srcOrd="1" destOrd="0" parTransId="{075BC249-F0A7-44C2-83E9-378B9AA7B482}" sibTransId="{4213055C-7F40-45BB-BD3E-28501803373E}"/>
    <dgm:cxn modelId="{D9999264-01B4-461C-A67E-D1F91DC82839}" srcId="{D357BB19-50C6-4B97-81E4-27D1AB3108D7}" destId="{6E2C2C45-E48F-4EF1-9AAB-B80266E3819A}" srcOrd="3" destOrd="0" parTransId="{157BF0BE-D77C-445B-98A4-6DDC53848225}" sibTransId="{BF52B6AA-DBB8-4C1B-98AA-3DD6902C5547}"/>
    <dgm:cxn modelId="{DE2E0D45-FA72-433E-A69F-36882C014D4E}" type="presOf" srcId="{F650B84B-8C79-40C9-93F1-D39D4DA613FC}" destId="{1A2993A6-5B9D-42FA-9807-828F1D75C97F}" srcOrd="0" destOrd="0" presId="urn:microsoft.com/office/officeart/2005/8/layout/vList5"/>
    <dgm:cxn modelId="{002AF767-9CEA-4A97-995B-BA80E1B12720}" type="presOf" srcId="{6E2C2C45-E48F-4EF1-9AAB-B80266E3819A}" destId="{1A393D3F-1742-4F4A-81DF-CA0E55857B10}" srcOrd="0" destOrd="3" presId="urn:microsoft.com/office/officeart/2005/8/layout/vList5"/>
    <dgm:cxn modelId="{1A5A0975-454D-4B92-BE2C-47BCB2C83B04}" type="presOf" srcId="{842B7360-A37E-478C-85ED-2609DC58B145}" destId="{1A393D3F-1742-4F4A-81DF-CA0E55857B10}" srcOrd="0" destOrd="0" presId="urn:microsoft.com/office/officeart/2005/8/layout/vList5"/>
    <dgm:cxn modelId="{2C95EE75-0336-4132-A140-905636CC5310}" type="presOf" srcId="{CE265BDC-1745-43D5-A23E-DADFD226EB39}" destId="{E9C14C40-5EB2-4182-A1C4-32A857812F4F}" srcOrd="0" destOrd="0" presId="urn:microsoft.com/office/officeart/2005/8/layout/vList5"/>
    <dgm:cxn modelId="{A508C282-0030-42B8-9E59-B1526E13D5AD}" srcId="{CE265BDC-1745-43D5-A23E-DADFD226EB39}" destId="{61B5597C-4E33-4221-BAC2-E82817962276}" srcOrd="1" destOrd="0" parTransId="{9693B80D-FD50-4039-90CB-38038DE9B0D0}" sibTransId="{660FAD10-5ACD-442B-AAB7-5A728BA53258}"/>
    <dgm:cxn modelId="{F448A285-2F8B-4E1A-955A-483AA900B048}" type="presOf" srcId="{E31388BD-CBFE-46B1-913E-61DC0BEB527B}" destId="{28D47FF3-3C9F-4968-961D-D43DC91F7B9B}" srcOrd="0" destOrd="0" presId="urn:microsoft.com/office/officeart/2005/8/layout/vList5"/>
    <dgm:cxn modelId="{4999DF90-3E22-4834-A622-25496135D2FB}" srcId="{E31388BD-CBFE-46B1-913E-61DC0BEB527B}" destId="{D357BB19-50C6-4B97-81E4-27D1AB3108D7}" srcOrd="1" destOrd="0" parTransId="{5FF4D8C5-E33E-43B3-86BD-DC417A3E6850}" sibTransId="{D5589626-1C23-451D-BBFC-FA39C8DE3124}"/>
    <dgm:cxn modelId="{1B7E7AA2-046E-477C-BEC9-9A022D0365E4}" srcId="{D357BB19-50C6-4B97-81E4-27D1AB3108D7}" destId="{842B7360-A37E-478C-85ED-2609DC58B145}" srcOrd="0" destOrd="0" parTransId="{FC5232CF-0956-460C-BD1D-43AC645A1BD7}" sibTransId="{0F2F95FC-7D8B-46F1-954D-3C15B01CA680}"/>
    <dgm:cxn modelId="{8C180BA3-2DB0-45FD-9383-DB8CECC9B424}" srcId="{CE265BDC-1745-43D5-A23E-DADFD226EB39}" destId="{0741489B-40BD-40D3-BF1F-47DE5CA199B8}" srcOrd="0" destOrd="0" parTransId="{53E67723-46A4-4178-A495-6921DACF620C}" sibTransId="{960C8922-E3E5-4060-B334-5C1780C5E4F1}"/>
    <dgm:cxn modelId="{8BD251BA-0589-4D03-B4F1-3E6B4ECDC47F}" srcId="{F650B84B-8C79-40C9-93F1-D39D4DA613FC}" destId="{83259BAC-B5A7-49B5-AA41-7A81176AD558}" srcOrd="2" destOrd="0" parTransId="{80EE4779-1EA1-4D02-983A-2381ACE5E463}" sibTransId="{2EBA375A-B80A-48A1-A1F8-83F2D9096305}"/>
    <dgm:cxn modelId="{7640F3C4-A765-4B84-B50E-4AC1D0363550}" type="presOf" srcId="{7E61CC42-B21B-418B-8AD9-9F2D9709A01E}" destId="{D22B818E-D29F-4D1F-85C9-2B2E922F60B4}" srcOrd="0" destOrd="1" presId="urn:microsoft.com/office/officeart/2005/8/layout/vList5"/>
    <dgm:cxn modelId="{6D92E8CE-0F37-48F9-9B7C-E6FE9EFF62A7}" srcId="{F650B84B-8C79-40C9-93F1-D39D4DA613FC}" destId="{734EA899-327F-4162-B741-EF6695ACA581}" srcOrd="3" destOrd="0" parTransId="{32E36146-AC7B-4F22-9C5F-50C42B5DF2A3}" sibTransId="{7A2BF4A9-9320-481B-9051-E85953FB1D07}"/>
    <dgm:cxn modelId="{55BC5ADE-601B-456B-B89E-C07486B3AF8D}" srcId="{F650B84B-8C79-40C9-93F1-D39D4DA613FC}" destId="{564EF013-6061-467E-9D36-969416CE3E78}" srcOrd="0" destOrd="0" parTransId="{77A1778B-C606-46AB-9780-659DF1EE48E0}" sibTransId="{A6122055-D457-4B37-B38A-16A563E33CF7}"/>
    <dgm:cxn modelId="{163091F1-8A0C-4A5E-BD81-A0AB72D61568}" type="presOf" srcId="{9671B284-3023-475F-9F03-E6AADCD06574}" destId="{1A393D3F-1742-4F4A-81DF-CA0E55857B10}" srcOrd="0" destOrd="2" presId="urn:microsoft.com/office/officeart/2005/8/layout/vList5"/>
    <dgm:cxn modelId="{EE4228F9-DED4-4F7C-B713-49125806A516}" type="presOf" srcId="{564EF013-6061-467E-9D36-969416CE3E78}" destId="{D22B818E-D29F-4D1F-85C9-2B2E922F60B4}" srcOrd="0" destOrd="0" presId="urn:microsoft.com/office/officeart/2005/8/layout/vList5"/>
    <dgm:cxn modelId="{F794CCFD-E20C-415F-ADE4-F4EF68CA28A2}" srcId="{E31388BD-CBFE-46B1-913E-61DC0BEB527B}" destId="{F650B84B-8C79-40C9-93F1-D39D4DA613FC}" srcOrd="0" destOrd="0" parTransId="{866ACFDA-A0C9-4329-B26A-E76CF64D656F}" sibTransId="{B4F777D2-E18A-4E7A-AA84-E865D6B6DE44}"/>
    <dgm:cxn modelId="{9F882BD6-5355-4423-82F6-254EEE66F7F5}" type="presParOf" srcId="{28D47FF3-3C9F-4968-961D-D43DC91F7B9B}" destId="{A5736F71-6FDF-4D6D-A602-59EE5EF1966E}" srcOrd="0" destOrd="0" presId="urn:microsoft.com/office/officeart/2005/8/layout/vList5"/>
    <dgm:cxn modelId="{0B3E4A25-94CE-431B-B0D9-10E9D4B714CE}" type="presParOf" srcId="{A5736F71-6FDF-4D6D-A602-59EE5EF1966E}" destId="{1A2993A6-5B9D-42FA-9807-828F1D75C97F}" srcOrd="0" destOrd="0" presId="urn:microsoft.com/office/officeart/2005/8/layout/vList5"/>
    <dgm:cxn modelId="{76206DF7-A016-4FD8-8A5A-EABBD64F9C5F}" type="presParOf" srcId="{A5736F71-6FDF-4D6D-A602-59EE5EF1966E}" destId="{D22B818E-D29F-4D1F-85C9-2B2E922F60B4}" srcOrd="1" destOrd="0" presId="urn:microsoft.com/office/officeart/2005/8/layout/vList5"/>
    <dgm:cxn modelId="{095290B0-878E-455D-939C-BC1921379C15}" type="presParOf" srcId="{28D47FF3-3C9F-4968-961D-D43DC91F7B9B}" destId="{44D94FF9-3973-4A23-B216-B0B5C53BEB90}" srcOrd="1" destOrd="0" presId="urn:microsoft.com/office/officeart/2005/8/layout/vList5"/>
    <dgm:cxn modelId="{E49ACA2F-32D0-42FF-B4C5-E4C0E5A8F652}" type="presParOf" srcId="{28D47FF3-3C9F-4968-961D-D43DC91F7B9B}" destId="{86EC6BD3-D6B3-4DE3-9961-F1BC2184C5A8}" srcOrd="2" destOrd="0" presId="urn:microsoft.com/office/officeart/2005/8/layout/vList5"/>
    <dgm:cxn modelId="{2AF98B71-B8B9-4AB7-97B1-9EFB04EE77DA}" type="presParOf" srcId="{86EC6BD3-D6B3-4DE3-9961-F1BC2184C5A8}" destId="{DCE5550A-687C-42E8-BB9B-AAB4BBA840B2}" srcOrd="0" destOrd="0" presId="urn:microsoft.com/office/officeart/2005/8/layout/vList5"/>
    <dgm:cxn modelId="{9D9C955C-52E1-42BC-960B-93E761C6585D}" type="presParOf" srcId="{86EC6BD3-D6B3-4DE3-9961-F1BC2184C5A8}" destId="{1A393D3F-1742-4F4A-81DF-CA0E55857B10}" srcOrd="1" destOrd="0" presId="urn:microsoft.com/office/officeart/2005/8/layout/vList5"/>
    <dgm:cxn modelId="{73F3FB51-C5D6-4AA0-A7AF-AAF2E4D2DCD8}" type="presParOf" srcId="{28D47FF3-3C9F-4968-961D-D43DC91F7B9B}" destId="{66324F42-EBED-456A-8E33-AB8861AE68D0}" srcOrd="3" destOrd="0" presId="urn:microsoft.com/office/officeart/2005/8/layout/vList5"/>
    <dgm:cxn modelId="{05F8A79E-BF59-41BD-BE8D-6B2BFB9429F0}" type="presParOf" srcId="{28D47FF3-3C9F-4968-961D-D43DC91F7B9B}" destId="{532A6FA6-9D1F-42DB-9CA8-CAA2BAB3D413}" srcOrd="4" destOrd="0" presId="urn:microsoft.com/office/officeart/2005/8/layout/vList5"/>
    <dgm:cxn modelId="{FA1F6E8D-26A0-4A0B-BB6F-76B48F80463F}" type="presParOf" srcId="{532A6FA6-9D1F-42DB-9CA8-CAA2BAB3D413}" destId="{E9C14C40-5EB2-4182-A1C4-32A857812F4F}" srcOrd="0" destOrd="0" presId="urn:microsoft.com/office/officeart/2005/8/layout/vList5"/>
    <dgm:cxn modelId="{15C13A2A-CAC9-479B-9829-A0508CC38E33}" type="presParOf" srcId="{532A6FA6-9D1F-42DB-9CA8-CAA2BAB3D413}" destId="{EDF70A19-B7FD-4C5E-A6BE-607F3B8D4F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DDBFD-4D75-470B-8F62-82365CB218E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24A31618-932A-4F67-9E1F-CCCC16B3026B}">
      <dgm:prSet phldrT="[Teksti]" custT="1"/>
      <dgm:spPr>
        <a:xfrm>
          <a:off x="2498303" y="1348852"/>
          <a:ext cx="1191875" cy="1191875"/>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gm:spPr>
      <dgm:t>
        <a:bodyPr/>
        <a:lstStyle/>
        <a:p>
          <a:r>
            <a:rPr lang="fi-FI" sz="1400" dirty="0">
              <a:solidFill>
                <a:sysClr val="window" lastClr="FFFFFF"/>
              </a:solidFill>
              <a:latin typeface="Calibri"/>
              <a:ea typeface="+mn-ea"/>
              <a:cs typeface="+mn-cs"/>
            </a:rPr>
            <a:t>YHTEISÖLLINEN OPISKELUHUOLTO:</a:t>
          </a:r>
        </a:p>
        <a:p>
          <a:r>
            <a:rPr lang="fi-FI" sz="1400" dirty="0">
              <a:solidFill>
                <a:sysClr val="window" lastClr="FFFFFF"/>
              </a:solidFill>
              <a:latin typeface="Calibri"/>
              <a:ea typeface="+mn-ea"/>
              <a:cs typeface="+mn-cs"/>
            </a:rPr>
            <a:t>ENSISIJAISTA</a:t>
          </a:r>
        </a:p>
        <a:p>
          <a:r>
            <a:rPr lang="fi-FI" sz="1400" dirty="0">
              <a:solidFill>
                <a:sysClr val="window" lastClr="FFFFFF"/>
              </a:solidFill>
              <a:latin typeface="Calibri"/>
              <a:ea typeface="+mn-ea"/>
              <a:cs typeface="+mn-cs"/>
            </a:rPr>
            <a:t>EHKÄISEVÄÄ</a:t>
          </a:r>
        </a:p>
        <a:p>
          <a:r>
            <a:rPr lang="fi-FI" sz="1400" dirty="0">
              <a:solidFill>
                <a:sysClr val="window" lastClr="FFFFFF"/>
              </a:solidFill>
              <a:latin typeface="Calibri"/>
              <a:ea typeface="+mn-ea"/>
              <a:cs typeface="+mn-cs"/>
            </a:rPr>
            <a:t>KUULUU KAIKILLE</a:t>
          </a:r>
        </a:p>
      </dgm:t>
    </dgm:pt>
    <dgm:pt modelId="{2D8D7AE2-2387-4582-A44C-E4B61F448CD2}" type="parTrans" cxnId="{22298289-1E6E-4677-8407-883DD961F446}">
      <dgm:prSet/>
      <dgm:spPr/>
      <dgm:t>
        <a:bodyPr/>
        <a:lstStyle/>
        <a:p>
          <a:endParaRPr lang="fi-FI"/>
        </a:p>
      </dgm:t>
    </dgm:pt>
    <dgm:pt modelId="{0344F6B8-AA36-4D56-8BF3-764A292EDEB2}" type="sibTrans" cxnId="{22298289-1E6E-4677-8407-883DD961F446}">
      <dgm:prSet/>
      <dgm:spPr/>
      <dgm:t>
        <a:bodyPr/>
        <a:lstStyle/>
        <a:p>
          <a:endParaRPr lang="fi-FI"/>
        </a:p>
      </dgm:t>
    </dgm:pt>
    <dgm:pt modelId="{C6475656-0EFD-41D9-92A8-8B13F032CCEA}">
      <dgm:prSet phldrT="[Teksti]" custT="1"/>
      <dgm:spPr>
        <a:xfrm>
          <a:off x="978429" y="2475799"/>
          <a:ext cx="834312" cy="667450"/>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turvallisuus, terveellisyys ja esteettömyys</a:t>
          </a:r>
          <a:r>
            <a:rPr lang="fi-FI" sz="1050" dirty="0">
              <a:solidFill>
                <a:sysClr val="window" lastClr="FFFFFF"/>
              </a:solidFill>
              <a:latin typeface="Calibri"/>
              <a:ea typeface="+mn-ea"/>
              <a:cs typeface="+mn-cs"/>
            </a:rPr>
            <a:t>*</a:t>
          </a:r>
        </a:p>
      </dgm:t>
    </dgm:pt>
    <dgm:pt modelId="{0045D16C-8504-4501-83C9-2DE8A6827931}" type="parTrans" cxnId="{2C07CA1D-0844-4C9F-A1A0-BAD0A36B8DC0}">
      <dgm:prSet custT="1"/>
      <dgm:spPr>
        <a:xfrm rot="9181243">
          <a:off x="1331861" y="2358839"/>
          <a:ext cx="1230805" cy="339684"/>
        </a:xfrm>
        <a:prstGeom prst="leftArrow">
          <a:avLst>
            <a:gd name="adj1" fmla="val 60000"/>
            <a:gd name="adj2" fmla="val 50000"/>
          </a:avLst>
        </a:prstGeom>
        <a:solidFill>
          <a:srgbClr val="D13DB5"/>
        </a:solidFill>
        <a:ln>
          <a:noFill/>
        </a:ln>
        <a:effectLst/>
      </dgm:spPr>
      <dgm:t>
        <a:bodyPr/>
        <a:lstStyle/>
        <a:p>
          <a:endParaRPr lang="fi-FI" sz="1000"/>
        </a:p>
      </dgm:t>
    </dgm:pt>
    <dgm:pt modelId="{AAECFD66-B607-4D9F-9329-3A7B3DEF9514}" type="sibTrans" cxnId="{2C07CA1D-0844-4C9F-A1A0-BAD0A36B8DC0}">
      <dgm:prSet/>
      <dgm:spPr/>
      <dgm:t>
        <a:bodyPr/>
        <a:lstStyle/>
        <a:p>
          <a:endParaRPr lang="fi-FI"/>
        </a:p>
      </dgm:t>
    </dgm:pt>
    <dgm:pt modelId="{F0ADB58E-115D-4AB3-9A38-9CA5A28AC7F9}">
      <dgm:prSet phldrT="[Teksti]" custT="1"/>
      <dgm:spPr>
        <a:xfrm>
          <a:off x="672733" y="1434161"/>
          <a:ext cx="834312" cy="66745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nivelvaiheet</a:t>
          </a:r>
        </a:p>
      </dgm:t>
    </dgm:pt>
    <dgm:pt modelId="{B6EB6ECB-45FC-4217-A498-E1100C431A60}" type="parTrans" cxnId="{64920E39-8964-418F-BDAD-FDABB356F9A4}">
      <dgm:prSet custT="1"/>
      <dgm:spPr>
        <a:xfrm rot="11102631">
          <a:off x="1087298" y="1656875"/>
          <a:ext cx="1338313" cy="339684"/>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sz="1000"/>
        </a:p>
      </dgm:t>
    </dgm:pt>
    <dgm:pt modelId="{110A1A68-8D72-4DBD-9206-FFF17B5B65A2}" type="sibTrans" cxnId="{64920E39-8964-418F-BDAD-FDABB356F9A4}">
      <dgm:prSet/>
      <dgm:spPr/>
      <dgm:t>
        <a:bodyPr/>
        <a:lstStyle/>
        <a:p>
          <a:endParaRPr lang="fi-FI"/>
        </a:p>
      </dgm:t>
    </dgm:pt>
    <dgm:pt modelId="{5EB57B06-686D-49F5-94D9-C9259B151E96}">
      <dgm:prSet phldrT="[Teksti]" custT="1"/>
      <dgm:spPr>
        <a:xfrm>
          <a:off x="1333875" y="438993"/>
          <a:ext cx="834312" cy="667450"/>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monialainen yhteistyö</a:t>
          </a:r>
        </a:p>
      </dgm:t>
    </dgm:pt>
    <dgm:pt modelId="{0EF59DFF-1B0E-43DC-A31C-7872EB6D7139}" type="parTrans" cxnId="{7FD907C9-2B4E-4468-B5CD-8AAE6D390C06}">
      <dgm:prSet custT="1"/>
      <dgm:spPr>
        <a:xfrm rot="13266457">
          <a:off x="1612796" y="971548"/>
          <a:ext cx="1121475" cy="339684"/>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sz="1000"/>
        </a:p>
      </dgm:t>
    </dgm:pt>
    <dgm:pt modelId="{169855FD-DBDC-49BA-96C2-A1BA43D4D725}" type="sibTrans" cxnId="{7FD907C9-2B4E-4468-B5CD-8AAE6D390C06}">
      <dgm:prSet/>
      <dgm:spPr/>
      <dgm:t>
        <a:bodyPr/>
        <a:lstStyle/>
        <a:p>
          <a:endParaRPr lang="fi-FI"/>
        </a:p>
      </dgm:t>
    </dgm:pt>
    <dgm:pt modelId="{E2D63065-A5B3-41D7-BE47-A677DF7349A5}">
      <dgm:prSet custT="1"/>
      <dgm:spPr>
        <a:xfrm>
          <a:off x="3253127" y="937"/>
          <a:ext cx="834312" cy="667450"/>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toimintakulttuuri</a:t>
          </a:r>
        </a:p>
      </dgm:t>
    </dgm:pt>
    <dgm:pt modelId="{7ECD9697-72AB-4F6D-81CB-B5635C72A47F}" type="parTrans" cxnId="{B4161B22-8B45-4B52-86E1-3ECAFCD15161}">
      <dgm:prSet custT="1"/>
      <dgm:spPr>
        <a:xfrm rot="17381117">
          <a:off x="2966528" y="660481"/>
          <a:ext cx="1052854" cy="339684"/>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sz="1000"/>
        </a:p>
      </dgm:t>
    </dgm:pt>
    <dgm:pt modelId="{9063BB81-1415-4C60-8961-F12E739C7A9C}" type="sibTrans" cxnId="{B4161B22-8B45-4B52-86E1-3ECAFCD15161}">
      <dgm:prSet/>
      <dgm:spPr/>
      <dgm:t>
        <a:bodyPr/>
        <a:lstStyle/>
        <a:p>
          <a:endParaRPr lang="fi-FI"/>
        </a:p>
      </dgm:t>
    </dgm:pt>
    <dgm:pt modelId="{56A3072D-C775-4092-A13E-7691E9B5ADA4}">
      <dgm:prSet custT="1"/>
      <dgm:spPr>
        <a:xfrm>
          <a:off x="4305245" y="438991"/>
          <a:ext cx="834312" cy="667450"/>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yhteisöllinen opiskelu-huoltoryhmä</a:t>
          </a:r>
        </a:p>
      </dgm:t>
    </dgm:pt>
    <dgm:pt modelId="{974ED54D-A945-4DE5-848E-0ACC318CA956}" type="parTrans" cxnId="{425A16C7-53DD-4AD6-B85C-01A93958EA01}">
      <dgm:prSet custT="1"/>
      <dgm:spPr>
        <a:xfrm rot="19455047">
          <a:off x="3515293" y="992168"/>
          <a:ext cx="1332656" cy="339684"/>
        </a:xfrm>
        <a:prstGeom prst="leftArrow">
          <a:avLst>
            <a:gd name="adj1" fmla="val 60000"/>
            <a:gd name="adj2" fmla="val 50000"/>
          </a:avLst>
        </a:prstGeom>
        <a:solidFill>
          <a:srgbClr val="C0504D">
            <a:hueOff val="0"/>
            <a:satOff val="0"/>
            <a:lumOff val="0"/>
            <a:alphaOff val="0"/>
          </a:srgbClr>
        </a:solidFill>
        <a:ln>
          <a:noFill/>
        </a:ln>
        <a:effectLst/>
      </dgm:spPr>
      <dgm:t>
        <a:bodyPr/>
        <a:lstStyle/>
        <a:p>
          <a:endParaRPr lang="fi-FI" sz="1000"/>
        </a:p>
      </dgm:t>
    </dgm:pt>
    <dgm:pt modelId="{DB7AC2A8-5040-49F4-81EE-AF84AD976E91}" type="sibTrans" cxnId="{425A16C7-53DD-4AD6-B85C-01A93958EA01}">
      <dgm:prSet/>
      <dgm:spPr/>
      <dgm:t>
        <a:bodyPr/>
        <a:lstStyle/>
        <a:p>
          <a:endParaRPr lang="fi-FI"/>
        </a:p>
      </dgm:t>
    </dgm:pt>
    <dgm:pt modelId="{8A98649B-E634-472F-9E3F-55F85852C598}">
      <dgm:prSet custT="1"/>
      <dgm:spPr>
        <a:xfrm>
          <a:off x="4697274" y="1497468"/>
          <a:ext cx="834312" cy="667450"/>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tapahtumat, toiminnat</a:t>
          </a:r>
        </a:p>
      </dgm:t>
    </dgm:pt>
    <dgm:pt modelId="{23A153E3-B1F9-4A9E-8A4F-2A63C76F9B33}" type="parTrans" cxnId="{CF015ABE-268E-4705-B7EF-40A24FB083AC}">
      <dgm:prSet custT="1"/>
      <dgm:spPr>
        <a:xfrm rot="21406896">
          <a:off x="3766560" y="1699217"/>
          <a:ext cx="1348933" cy="339684"/>
        </a:xfrm>
        <a:prstGeom prst="leftArrow">
          <a:avLst>
            <a:gd name="adj1" fmla="val 60000"/>
            <a:gd name="adj2" fmla="val 50000"/>
          </a:avLst>
        </a:prstGeom>
        <a:solidFill>
          <a:srgbClr val="2FD13E"/>
        </a:solidFill>
        <a:ln>
          <a:noFill/>
        </a:ln>
        <a:effectLst/>
      </dgm:spPr>
      <dgm:t>
        <a:bodyPr/>
        <a:lstStyle/>
        <a:p>
          <a:endParaRPr lang="fi-FI" sz="1000"/>
        </a:p>
      </dgm:t>
    </dgm:pt>
    <dgm:pt modelId="{B101ABCA-BA46-4FF4-8F93-F83F0DF43AFD}" type="sibTrans" cxnId="{CF015ABE-268E-4705-B7EF-40A24FB083AC}">
      <dgm:prSet/>
      <dgm:spPr/>
      <dgm:t>
        <a:bodyPr/>
        <a:lstStyle/>
        <a:p>
          <a:endParaRPr lang="fi-FI"/>
        </a:p>
      </dgm:t>
    </dgm:pt>
    <dgm:pt modelId="{B17D89E9-6C3C-4602-A009-7CAF8234DE35}">
      <dgm:prSet custT="1"/>
      <dgm:spPr>
        <a:xfrm>
          <a:off x="4415295" y="2475799"/>
          <a:ext cx="834312" cy="667450"/>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yhteistyö koulun ulkopuoliset tahot</a:t>
          </a:r>
        </a:p>
      </dgm:t>
    </dgm:pt>
    <dgm:pt modelId="{9EDF5FB3-0F96-4145-8655-427571ABD79E}" type="parTrans" cxnId="{29B3F281-B179-4429-BA51-AF78FD020589}">
      <dgm:prSet custT="1"/>
      <dgm:spPr>
        <a:xfrm rot="1586981">
          <a:off x="3627509" y="2356514"/>
          <a:ext cx="1271488" cy="339684"/>
        </a:xfrm>
        <a:prstGeom prst="leftArrow">
          <a:avLst>
            <a:gd name="adj1" fmla="val 60000"/>
            <a:gd name="adj2" fmla="val 50000"/>
          </a:avLst>
        </a:prstGeom>
        <a:solidFill>
          <a:srgbClr val="4FB7B2"/>
        </a:solidFill>
        <a:ln>
          <a:noFill/>
        </a:ln>
        <a:effectLst/>
      </dgm:spPr>
      <dgm:t>
        <a:bodyPr/>
        <a:lstStyle/>
        <a:p>
          <a:endParaRPr lang="fi-FI" sz="1000"/>
        </a:p>
      </dgm:t>
    </dgm:pt>
    <dgm:pt modelId="{20A7A9DA-C633-4611-896F-62D3F646450D}" type="sibTrans" cxnId="{29B3F281-B179-4429-BA51-AF78FD020589}">
      <dgm:prSet/>
      <dgm:spPr/>
      <dgm:t>
        <a:bodyPr/>
        <a:lstStyle/>
        <a:p>
          <a:endParaRPr lang="fi-FI"/>
        </a:p>
      </dgm:t>
    </dgm:pt>
    <dgm:pt modelId="{5CBF92D0-D3ED-4587-8B85-F3C0CE92D0E7}" type="pres">
      <dgm:prSet presAssocID="{74BDDBFD-4D75-470B-8F62-82365CB218E1}" presName="cycle" presStyleCnt="0">
        <dgm:presLayoutVars>
          <dgm:chMax val="1"/>
          <dgm:dir/>
          <dgm:animLvl val="ctr"/>
          <dgm:resizeHandles val="exact"/>
        </dgm:presLayoutVars>
      </dgm:prSet>
      <dgm:spPr/>
    </dgm:pt>
    <dgm:pt modelId="{B032AE27-306A-4C17-8451-484FEEF1C322}" type="pres">
      <dgm:prSet presAssocID="{24A31618-932A-4F67-9E1F-CCCC16B3026B}" presName="centerShape" presStyleLbl="node0" presStyleIdx="0" presStyleCnt="1" custScaleX="169907" custScaleY="155136" custLinFactNeighborX="-1225" custLinFactNeighborY="-6874"/>
      <dgm:spPr/>
    </dgm:pt>
    <dgm:pt modelId="{8DBD9CC9-45F3-4B57-B55A-D18103AE67DA}" type="pres">
      <dgm:prSet presAssocID="{0045D16C-8504-4501-83C9-2DE8A6827931}" presName="parTrans" presStyleLbl="bgSibTrans2D1" presStyleIdx="0" presStyleCnt="7" custScaleX="99411" custLinFactNeighborX="5939" custLinFactNeighborY="-6053"/>
      <dgm:spPr/>
    </dgm:pt>
    <dgm:pt modelId="{4FDE250D-5B35-42C5-83B2-B6D9791DA657}" type="pres">
      <dgm:prSet presAssocID="{C6475656-0EFD-41D9-92A8-8B13F032CCEA}" presName="node" presStyleLbl="node1" presStyleIdx="0" presStyleCnt="7" custScaleY="101932" custRadScaleRad="93915" custRadScaleInc="-51741">
        <dgm:presLayoutVars>
          <dgm:bulletEnabled val="1"/>
        </dgm:presLayoutVars>
      </dgm:prSet>
      <dgm:spPr/>
    </dgm:pt>
    <dgm:pt modelId="{4C9DD923-68CD-43C1-B1CC-96577601D724}" type="pres">
      <dgm:prSet presAssocID="{B6EB6ECB-45FC-4217-A498-E1100C431A60}" presName="parTrans" presStyleLbl="bgSibTrans2D1" presStyleIdx="1" presStyleCnt="7" custLinFactNeighborX="5548"/>
      <dgm:spPr/>
    </dgm:pt>
    <dgm:pt modelId="{F59B2754-5C2E-49EC-8FD2-D37AD9520AA9}" type="pres">
      <dgm:prSet presAssocID="{F0ADB58E-115D-4AB3-9A38-9CA5A28AC7F9}" presName="node" presStyleLbl="node1" presStyleIdx="1" presStyleCnt="7" custScaleX="102802" custScaleY="90685" custRadScaleRad="104085" custRadScaleInc="-32724">
        <dgm:presLayoutVars>
          <dgm:bulletEnabled val="1"/>
        </dgm:presLayoutVars>
      </dgm:prSet>
      <dgm:spPr/>
    </dgm:pt>
    <dgm:pt modelId="{34D6DE9A-A1AA-4963-B74E-38CF08B4E2B2}" type="pres">
      <dgm:prSet presAssocID="{0EF59DFF-1B0E-43DC-A31C-7872EB6D7139}" presName="parTrans" presStyleLbl="bgSibTrans2D1" presStyleIdx="2" presStyleCnt="7" custLinFactNeighborX="7170" custLinFactNeighborY="2939"/>
      <dgm:spPr/>
    </dgm:pt>
    <dgm:pt modelId="{666647ED-365B-4E23-AF74-A7007C8504C9}" type="pres">
      <dgm:prSet presAssocID="{5EB57B06-686D-49F5-94D9-C9259B151E96}" presName="node" presStyleLbl="node1" presStyleIdx="2" presStyleCnt="7" custRadScaleRad="112682" custRadScaleInc="-24392">
        <dgm:presLayoutVars>
          <dgm:bulletEnabled val="1"/>
        </dgm:presLayoutVars>
      </dgm:prSet>
      <dgm:spPr/>
    </dgm:pt>
    <dgm:pt modelId="{1D3A9560-DDB2-4024-A8C4-899F78224346}" type="pres">
      <dgm:prSet presAssocID="{7ECD9697-72AB-4F6D-81CB-B5635C72A47F}" presName="parTrans" presStyleLbl="bgSibTrans2D1" presStyleIdx="3" presStyleCnt="7" custLinFactNeighborX="65" custLinFactNeighborY="8070"/>
      <dgm:spPr/>
    </dgm:pt>
    <dgm:pt modelId="{D2B5C973-A777-4D2C-A995-4FC4EFFA2A71}" type="pres">
      <dgm:prSet presAssocID="{E2D63065-A5B3-41D7-BE47-A677DF7349A5}" presName="node" presStyleLbl="node1" presStyleIdx="3" presStyleCnt="7" custScaleX="116751" custScaleY="79517" custRadScaleRad="99655" custRadScaleInc="-369">
        <dgm:presLayoutVars>
          <dgm:bulletEnabled val="1"/>
        </dgm:presLayoutVars>
      </dgm:prSet>
      <dgm:spPr/>
    </dgm:pt>
    <dgm:pt modelId="{7E29A6A4-1BBF-4FE3-82B3-D9A63EDF04EB}" type="pres">
      <dgm:prSet presAssocID="{974ED54D-A945-4DE5-848E-0ACC318CA956}" presName="parTrans" presStyleLbl="bgSibTrans2D1" presStyleIdx="4" presStyleCnt="7" custLinFactNeighborX="-4545" custLinFactNeighborY="12105"/>
      <dgm:spPr/>
    </dgm:pt>
    <dgm:pt modelId="{951B6DFA-E806-433F-B2C6-8409AFEC0A23}" type="pres">
      <dgm:prSet presAssocID="{56A3072D-C775-4092-A13E-7691E9B5ADA4}" presName="node" presStyleLbl="node1" presStyleIdx="4" presStyleCnt="7" custRadScaleRad="114329" custRadScaleInc="27971">
        <dgm:presLayoutVars>
          <dgm:bulletEnabled val="1"/>
        </dgm:presLayoutVars>
      </dgm:prSet>
      <dgm:spPr/>
    </dgm:pt>
    <dgm:pt modelId="{AE045FE7-165B-4330-93E9-6C23A373872D}" type="pres">
      <dgm:prSet presAssocID="{23A153E3-B1F9-4A9E-8A4F-2A63C76F9B33}" presName="parTrans" presStyleLbl="bgSibTrans2D1" presStyleIdx="5" presStyleCnt="7" custLinFactNeighborX="-4755"/>
      <dgm:spPr/>
    </dgm:pt>
    <dgm:pt modelId="{D175DB5E-9E57-42B9-9283-33A571516173}" type="pres">
      <dgm:prSet presAssocID="{8A98649B-E634-472F-9E3F-55F85852C598}" presName="node" presStyleLbl="node1" presStyleIdx="5" presStyleCnt="7" custScaleX="104463" custScaleY="79546" custRadScaleRad="102436" custRadScaleInc="38214">
        <dgm:presLayoutVars>
          <dgm:bulletEnabled val="1"/>
        </dgm:presLayoutVars>
      </dgm:prSet>
      <dgm:spPr/>
    </dgm:pt>
    <dgm:pt modelId="{2488EE0E-BD0C-4586-A168-EFB351E2F58D}" type="pres">
      <dgm:prSet presAssocID="{9EDF5FB3-0F96-4145-8655-427571ABD79E}" presName="parTrans" presStyleLbl="bgSibTrans2D1" presStyleIdx="6" presStyleCnt="7" custLinFactNeighborX="-3553"/>
      <dgm:spPr/>
    </dgm:pt>
    <dgm:pt modelId="{805BB662-037D-4904-8049-3BA032154775}" type="pres">
      <dgm:prSet presAssocID="{B17D89E9-6C3C-4602-A009-7CAF8234DE35}" presName="node" presStyleLbl="node1" presStyleIdx="6" presStyleCnt="7" custRadScaleRad="91116" custRadScaleInc="52120">
        <dgm:presLayoutVars>
          <dgm:bulletEnabled val="1"/>
        </dgm:presLayoutVars>
      </dgm:prSet>
      <dgm:spPr/>
    </dgm:pt>
  </dgm:ptLst>
  <dgm:cxnLst>
    <dgm:cxn modelId="{47BB3C04-DA4C-4A00-9318-3A93993F8EFC}" type="presOf" srcId="{0045D16C-8504-4501-83C9-2DE8A6827931}" destId="{8DBD9CC9-45F3-4B57-B55A-D18103AE67DA}" srcOrd="0" destOrd="0" presId="urn:microsoft.com/office/officeart/2005/8/layout/radial4"/>
    <dgm:cxn modelId="{2C07CA1D-0844-4C9F-A1A0-BAD0A36B8DC0}" srcId="{24A31618-932A-4F67-9E1F-CCCC16B3026B}" destId="{C6475656-0EFD-41D9-92A8-8B13F032CCEA}" srcOrd="0" destOrd="0" parTransId="{0045D16C-8504-4501-83C9-2DE8A6827931}" sibTransId="{AAECFD66-B607-4D9F-9329-3A7B3DEF9514}"/>
    <dgm:cxn modelId="{B4161B22-8B45-4B52-86E1-3ECAFCD15161}" srcId="{24A31618-932A-4F67-9E1F-CCCC16B3026B}" destId="{E2D63065-A5B3-41D7-BE47-A677DF7349A5}" srcOrd="3" destOrd="0" parTransId="{7ECD9697-72AB-4F6D-81CB-B5635C72A47F}" sibTransId="{9063BB81-1415-4C60-8961-F12E739C7A9C}"/>
    <dgm:cxn modelId="{C0B3CF35-B1AA-44FF-B8C3-586BC9E9B5DF}" type="presOf" srcId="{C6475656-0EFD-41D9-92A8-8B13F032CCEA}" destId="{4FDE250D-5B35-42C5-83B2-B6D9791DA657}" srcOrd="0" destOrd="0" presId="urn:microsoft.com/office/officeart/2005/8/layout/radial4"/>
    <dgm:cxn modelId="{64920E39-8964-418F-BDAD-FDABB356F9A4}" srcId="{24A31618-932A-4F67-9E1F-CCCC16B3026B}" destId="{F0ADB58E-115D-4AB3-9A38-9CA5A28AC7F9}" srcOrd="1" destOrd="0" parTransId="{B6EB6ECB-45FC-4217-A498-E1100C431A60}" sibTransId="{110A1A68-8D72-4DBD-9206-FFF17B5B65A2}"/>
    <dgm:cxn modelId="{D190AD65-F7F2-4838-95A3-CBAC2754C22C}" type="presOf" srcId="{56A3072D-C775-4092-A13E-7691E9B5ADA4}" destId="{951B6DFA-E806-433F-B2C6-8409AFEC0A23}" srcOrd="0" destOrd="0" presId="urn:microsoft.com/office/officeart/2005/8/layout/radial4"/>
    <dgm:cxn modelId="{3B7BD269-982F-44D0-BADF-D193CBECDDEF}" type="presOf" srcId="{F0ADB58E-115D-4AB3-9A38-9CA5A28AC7F9}" destId="{F59B2754-5C2E-49EC-8FD2-D37AD9520AA9}" srcOrd="0" destOrd="0" presId="urn:microsoft.com/office/officeart/2005/8/layout/radial4"/>
    <dgm:cxn modelId="{29B3F281-B179-4429-BA51-AF78FD020589}" srcId="{24A31618-932A-4F67-9E1F-CCCC16B3026B}" destId="{B17D89E9-6C3C-4602-A009-7CAF8234DE35}" srcOrd="6" destOrd="0" parTransId="{9EDF5FB3-0F96-4145-8655-427571ABD79E}" sibTransId="{20A7A9DA-C633-4611-896F-62D3F646450D}"/>
    <dgm:cxn modelId="{22298289-1E6E-4677-8407-883DD961F446}" srcId="{74BDDBFD-4D75-470B-8F62-82365CB218E1}" destId="{24A31618-932A-4F67-9E1F-CCCC16B3026B}" srcOrd="0" destOrd="0" parTransId="{2D8D7AE2-2387-4582-A44C-E4B61F448CD2}" sibTransId="{0344F6B8-AA36-4D56-8BF3-764A292EDEB2}"/>
    <dgm:cxn modelId="{BA9D0992-840D-4C83-ADEB-928988E4AA74}" type="presOf" srcId="{B17D89E9-6C3C-4602-A009-7CAF8234DE35}" destId="{805BB662-037D-4904-8049-3BA032154775}" srcOrd="0" destOrd="0" presId="urn:microsoft.com/office/officeart/2005/8/layout/radial4"/>
    <dgm:cxn modelId="{7EA77E9B-A23C-4839-8DEF-BEBF4A589E74}" type="presOf" srcId="{B6EB6ECB-45FC-4217-A498-E1100C431A60}" destId="{4C9DD923-68CD-43C1-B1CC-96577601D724}" srcOrd="0" destOrd="0" presId="urn:microsoft.com/office/officeart/2005/8/layout/radial4"/>
    <dgm:cxn modelId="{EC0FA89C-A18F-418C-9888-A6741CC16294}" type="presOf" srcId="{8A98649B-E634-472F-9E3F-55F85852C598}" destId="{D175DB5E-9E57-42B9-9283-33A571516173}" srcOrd="0" destOrd="0" presId="urn:microsoft.com/office/officeart/2005/8/layout/radial4"/>
    <dgm:cxn modelId="{C248E59C-F477-4E61-B874-167D39032D74}" type="presOf" srcId="{9EDF5FB3-0F96-4145-8655-427571ABD79E}" destId="{2488EE0E-BD0C-4586-A168-EFB351E2F58D}" srcOrd="0" destOrd="0" presId="urn:microsoft.com/office/officeart/2005/8/layout/radial4"/>
    <dgm:cxn modelId="{5E626DA0-91EC-42F1-87B8-99A4CCD9769F}" type="presOf" srcId="{5EB57B06-686D-49F5-94D9-C9259B151E96}" destId="{666647ED-365B-4E23-AF74-A7007C8504C9}" srcOrd="0" destOrd="0" presId="urn:microsoft.com/office/officeart/2005/8/layout/radial4"/>
    <dgm:cxn modelId="{EE0719B1-D0A7-44A0-8C75-2921AA0AF770}" type="presOf" srcId="{23A153E3-B1F9-4A9E-8A4F-2A63C76F9B33}" destId="{AE045FE7-165B-4330-93E9-6C23A373872D}" srcOrd="0" destOrd="0" presId="urn:microsoft.com/office/officeart/2005/8/layout/radial4"/>
    <dgm:cxn modelId="{CF015ABE-268E-4705-B7EF-40A24FB083AC}" srcId="{24A31618-932A-4F67-9E1F-CCCC16B3026B}" destId="{8A98649B-E634-472F-9E3F-55F85852C598}" srcOrd="5" destOrd="0" parTransId="{23A153E3-B1F9-4A9E-8A4F-2A63C76F9B33}" sibTransId="{B101ABCA-BA46-4FF4-8F93-F83F0DF43AFD}"/>
    <dgm:cxn modelId="{394D1AC5-E349-43E8-AD6D-9818C2D2F146}" type="presOf" srcId="{0EF59DFF-1B0E-43DC-A31C-7872EB6D7139}" destId="{34D6DE9A-A1AA-4963-B74E-38CF08B4E2B2}" srcOrd="0" destOrd="0" presId="urn:microsoft.com/office/officeart/2005/8/layout/radial4"/>
    <dgm:cxn modelId="{425A16C7-53DD-4AD6-B85C-01A93958EA01}" srcId="{24A31618-932A-4F67-9E1F-CCCC16B3026B}" destId="{56A3072D-C775-4092-A13E-7691E9B5ADA4}" srcOrd="4" destOrd="0" parTransId="{974ED54D-A945-4DE5-848E-0ACC318CA956}" sibTransId="{DB7AC2A8-5040-49F4-81EE-AF84AD976E91}"/>
    <dgm:cxn modelId="{7FD907C9-2B4E-4468-B5CD-8AAE6D390C06}" srcId="{24A31618-932A-4F67-9E1F-CCCC16B3026B}" destId="{5EB57B06-686D-49F5-94D9-C9259B151E96}" srcOrd="2" destOrd="0" parTransId="{0EF59DFF-1B0E-43DC-A31C-7872EB6D7139}" sibTransId="{169855FD-DBDC-49BA-96C2-A1BA43D4D725}"/>
    <dgm:cxn modelId="{1566A3CA-38CE-49FE-A168-EEE09DF51085}" type="presOf" srcId="{24A31618-932A-4F67-9E1F-CCCC16B3026B}" destId="{B032AE27-306A-4C17-8451-484FEEF1C322}" srcOrd="0" destOrd="0" presId="urn:microsoft.com/office/officeart/2005/8/layout/radial4"/>
    <dgm:cxn modelId="{E72D84CF-EBBA-4E06-A543-1BB6B49EB74E}" type="presOf" srcId="{7ECD9697-72AB-4F6D-81CB-B5635C72A47F}" destId="{1D3A9560-DDB2-4024-A8C4-899F78224346}" srcOrd="0" destOrd="0" presId="urn:microsoft.com/office/officeart/2005/8/layout/radial4"/>
    <dgm:cxn modelId="{13AFDED6-F0CD-40B8-828C-606EB29074D5}" type="presOf" srcId="{74BDDBFD-4D75-470B-8F62-82365CB218E1}" destId="{5CBF92D0-D3ED-4587-8B85-F3C0CE92D0E7}" srcOrd="0" destOrd="0" presId="urn:microsoft.com/office/officeart/2005/8/layout/radial4"/>
    <dgm:cxn modelId="{E96183E9-4D04-4141-B0C0-02FFB137E197}" type="presOf" srcId="{E2D63065-A5B3-41D7-BE47-A677DF7349A5}" destId="{D2B5C973-A777-4D2C-A995-4FC4EFFA2A71}" srcOrd="0" destOrd="0" presId="urn:microsoft.com/office/officeart/2005/8/layout/radial4"/>
    <dgm:cxn modelId="{ECA758EF-988A-40AE-A470-1832F4EEAE2E}" type="presOf" srcId="{974ED54D-A945-4DE5-848E-0ACC318CA956}" destId="{7E29A6A4-1BBF-4FE3-82B3-D9A63EDF04EB}" srcOrd="0" destOrd="0" presId="urn:microsoft.com/office/officeart/2005/8/layout/radial4"/>
    <dgm:cxn modelId="{64F581DC-AC4C-4B4A-9B5E-6C7D6F90213D}" type="presParOf" srcId="{5CBF92D0-D3ED-4587-8B85-F3C0CE92D0E7}" destId="{B032AE27-306A-4C17-8451-484FEEF1C322}" srcOrd="0" destOrd="0" presId="urn:microsoft.com/office/officeart/2005/8/layout/radial4"/>
    <dgm:cxn modelId="{1010F45B-DF7F-4556-9BA4-338FE8FCC534}" type="presParOf" srcId="{5CBF92D0-D3ED-4587-8B85-F3C0CE92D0E7}" destId="{8DBD9CC9-45F3-4B57-B55A-D18103AE67DA}" srcOrd="1" destOrd="0" presId="urn:microsoft.com/office/officeart/2005/8/layout/radial4"/>
    <dgm:cxn modelId="{B490D16A-EA2F-42BA-94DB-91238F42EFAD}" type="presParOf" srcId="{5CBF92D0-D3ED-4587-8B85-F3C0CE92D0E7}" destId="{4FDE250D-5B35-42C5-83B2-B6D9791DA657}" srcOrd="2" destOrd="0" presId="urn:microsoft.com/office/officeart/2005/8/layout/radial4"/>
    <dgm:cxn modelId="{8272AC80-52A4-4B89-88FD-2764B02AE7F6}" type="presParOf" srcId="{5CBF92D0-D3ED-4587-8B85-F3C0CE92D0E7}" destId="{4C9DD923-68CD-43C1-B1CC-96577601D724}" srcOrd="3" destOrd="0" presId="urn:microsoft.com/office/officeart/2005/8/layout/radial4"/>
    <dgm:cxn modelId="{FB7186F8-33A0-4891-812D-58BBAF6771B8}" type="presParOf" srcId="{5CBF92D0-D3ED-4587-8B85-F3C0CE92D0E7}" destId="{F59B2754-5C2E-49EC-8FD2-D37AD9520AA9}" srcOrd="4" destOrd="0" presId="urn:microsoft.com/office/officeart/2005/8/layout/radial4"/>
    <dgm:cxn modelId="{0726338F-5815-4A61-BD8A-CFB63CB2F3FD}" type="presParOf" srcId="{5CBF92D0-D3ED-4587-8B85-F3C0CE92D0E7}" destId="{34D6DE9A-A1AA-4963-B74E-38CF08B4E2B2}" srcOrd="5" destOrd="0" presId="urn:microsoft.com/office/officeart/2005/8/layout/radial4"/>
    <dgm:cxn modelId="{DD96F8E9-EEB4-4282-A071-32C0F4894FD9}" type="presParOf" srcId="{5CBF92D0-D3ED-4587-8B85-F3C0CE92D0E7}" destId="{666647ED-365B-4E23-AF74-A7007C8504C9}" srcOrd="6" destOrd="0" presId="urn:microsoft.com/office/officeart/2005/8/layout/radial4"/>
    <dgm:cxn modelId="{C2C9CF37-9972-47E6-A2BD-5449CA65DA49}" type="presParOf" srcId="{5CBF92D0-D3ED-4587-8B85-F3C0CE92D0E7}" destId="{1D3A9560-DDB2-4024-A8C4-899F78224346}" srcOrd="7" destOrd="0" presId="urn:microsoft.com/office/officeart/2005/8/layout/radial4"/>
    <dgm:cxn modelId="{90BB4334-E7D1-492E-9EC0-6E7A2F3BE6ED}" type="presParOf" srcId="{5CBF92D0-D3ED-4587-8B85-F3C0CE92D0E7}" destId="{D2B5C973-A777-4D2C-A995-4FC4EFFA2A71}" srcOrd="8" destOrd="0" presId="urn:microsoft.com/office/officeart/2005/8/layout/radial4"/>
    <dgm:cxn modelId="{1BC7B0B9-DF30-4D5F-8418-F45C61D313D4}" type="presParOf" srcId="{5CBF92D0-D3ED-4587-8B85-F3C0CE92D0E7}" destId="{7E29A6A4-1BBF-4FE3-82B3-D9A63EDF04EB}" srcOrd="9" destOrd="0" presId="urn:microsoft.com/office/officeart/2005/8/layout/radial4"/>
    <dgm:cxn modelId="{17D17279-1167-4179-B782-6537B63502C8}" type="presParOf" srcId="{5CBF92D0-D3ED-4587-8B85-F3C0CE92D0E7}" destId="{951B6DFA-E806-433F-B2C6-8409AFEC0A23}" srcOrd="10" destOrd="0" presId="urn:microsoft.com/office/officeart/2005/8/layout/radial4"/>
    <dgm:cxn modelId="{14C341BC-4B5D-4B87-9123-663D9E72F5DB}" type="presParOf" srcId="{5CBF92D0-D3ED-4587-8B85-F3C0CE92D0E7}" destId="{AE045FE7-165B-4330-93E9-6C23A373872D}" srcOrd="11" destOrd="0" presId="urn:microsoft.com/office/officeart/2005/8/layout/radial4"/>
    <dgm:cxn modelId="{CE3C1AF2-DE63-4A8B-A76A-1F4F19EA91FD}" type="presParOf" srcId="{5CBF92D0-D3ED-4587-8B85-F3C0CE92D0E7}" destId="{D175DB5E-9E57-42B9-9283-33A571516173}" srcOrd="12" destOrd="0" presId="urn:microsoft.com/office/officeart/2005/8/layout/radial4"/>
    <dgm:cxn modelId="{FE6BC135-9AA4-48F3-9811-449E3C16E8F4}" type="presParOf" srcId="{5CBF92D0-D3ED-4587-8B85-F3C0CE92D0E7}" destId="{2488EE0E-BD0C-4586-A168-EFB351E2F58D}" srcOrd="13" destOrd="0" presId="urn:microsoft.com/office/officeart/2005/8/layout/radial4"/>
    <dgm:cxn modelId="{D5014CC3-99C5-49C5-A414-E7D3865430EC}" type="presParOf" srcId="{5CBF92D0-D3ED-4587-8B85-F3C0CE92D0E7}" destId="{805BB662-037D-4904-8049-3BA032154775}" srcOrd="14" destOrd="0" presId="urn:microsoft.com/office/officeart/2005/8/layout/radial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E74CB-D854-4B4D-BBEC-C72A3093D8B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B5318BA9-877A-4AB6-A7BE-04574B39BA0F}">
      <dgm:prSet phldrT="[Teksti]" custT="1">
        <dgm:style>
          <a:lnRef idx="0">
            <a:scrgbClr r="0" g="0" b="0"/>
          </a:lnRef>
          <a:fillRef idx="0">
            <a:scrgbClr r="0" g="0" b="0"/>
          </a:fillRef>
          <a:effectRef idx="0">
            <a:scrgbClr r="0" g="0" b="0"/>
          </a:effectRef>
          <a:fontRef idx="minor">
            <a:schemeClr val="lt1"/>
          </a:fontRef>
        </dgm:style>
      </dgm:prSet>
      <dgm:spPr>
        <a:xfrm>
          <a:off x="2124734" y="1719757"/>
          <a:ext cx="1052986" cy="888064"/>
        </a:xfrm>
        <a:prstGeom prst="ellipse">
          <a:avLst/>
        </a:prstGeom>
        <a:solidFill>
          <a:srgbClr val="CC5B59"/>
        </a:solidFill>
        <a:ln>
          <a:noFill/>
        </a:ln>
        <a:effectLst/>
      </dgm:spPr>
      <dgm:t>
        <a:bodyPr/>
        <a:lstStyle/>
        <a:p>
          <a:r>
            <a:rPr lang="fi-FI" sz="1000" b="1" dirty="0">
              <a:solidFill>
                <a:sysClr val="window" lastClr="FFFFFF"/>
              </a:solidFill>
              <a:latin typeface="Calibri"/>
              <a:ea typeface="+mn-ea"/>
              <a:cs typeface="+mn-cs"/>
            </a:rPr>
            <a:t>Yhteisöllinen opiskelu-huoltoryhmä</a:t>
          </a:r>
        </a:p>
      </dgm:t>
    </dgm:pt>
    <dgm:pt modelId="{C0DAC4FA-C043-47CD-A4F3-B5EFF65913D2}" type="parTrans" cxnId="{59163219-0320-4171-A7FA-872F2F0FBA22}">
      <dgm:prSet/>
      <dgm:spPr/>
      <dgm:t>
        <a:bodyPr/>
        <a:lstStyle/>
        <a:p>
          <a:endParaRPr lang="fi-FI"/>
        </a:p>
      </dgm:t>
    </dgm:pt>
    <dgm:pt modelId="{CCAB71F4-DCE0-4154-8AF0-485BD34F3EB9}" type="sibTrans" cxnId="{59163219-0320-4171-A7FA-872F2F0FBA22}">
      <dgm:prSet/>
      <dgm:spPr/>
      <dgm:t>
        <a:bodyPr/>
        <a:lstStyle/>
        <a:p>
          <a:endParaRPr lang="fi-FI"/>
        </a:p>
      </dgm:t>
    </dgm:pt>
    <dgm:pt modelId="{3210C587-A79F-4B14-85C0-32020EE9A571}">
      <dgm:prSet phldrT="[Teksti]" custT="1">
        <dgm:style>
          <a:lnRef idx="3">
            <a:schemeClr val="lt1"/>
          </a:lnRef>
          <a:fillRef idx="1">
            <a:schemeClr val="accent1"/>
          </a:fillRef>
          <a:effectRef idx="1">
            <a:schemeClr val="accent1"/>
          </a:effectRef>
          <a:fontRef idx="minor">
            <a:schemeClr val="lt1"/>
          </a:fontRef>
        </dgm:style>
      </dgm:prSet>
      <dgm:spPr>
        <a:xfrm>
          <a:off x="1601676" y="2645934"/>
          <a:ext cx="621644" cy="497315"/>
        </a:xfrm>
        <a:prstGeom prst="roundRect">
          <a:avLst>
            <a:gd name="adj" fmla="val 10000"/>
          </a:avLst>
        </a:prstGeom>
        <a:solidFill>
          <a:srgbClr val="0083C8"/>
        </a:solidFill>
        <a:ln w="28575" cap="flat" cmpd="sng" algn="in">
          <a:solidFill>
            <a:srgbClr val="FFFFFF"/>
          </a:solidFill>
          <a:prstDash val="solid"/>
        </a:ln>
        <a:effectLst/>
      </dgm:spPr>
      <dgm:t>
        <a:bodyPr/>
        <a:lstStyle/>
        <a:p>
          <a:r>
            <a:rPr lang="fi-FI" sz="1100" b="1" dirty="0">
              <a:solidFill>
                <a:sysClr val="window" lastClr="FFFFFF"/>
              </a:solidFill>
              <a:latin typeface="Calibri"/>
              <a:ea typeface="+mn-ea"/>
              <a:cs typeface="+mn-cs"/>
            </a:rPr>
            <a:t>Oppilas</a:t>
          </a:r>
        </a:p>
      </dgm:t>
    </dgm:pt>
    <dgm:pt modelId="{8B202883-D5CB-4232-AE9E-CF409E7142DD}" type="parTrans" cxnId="{7765737D-E8B0-4969-BDC5-65BBA9BAADD6}">
      <dgm:prSet>
        <dgm:style>
          <a:lnRef idx="1">
            <a:schemeClr val="accent5"/>
          </a:lnRef>
          <a:fillRef idx="2">
            <a:schemeClr val="accent5"/>
          </a:fillRef>
          <a:effectRef idx="1">
            <a:schemeClr val="accent5"/>
          </a:effectRef>
          <a:fontRef idx="minor">
            <a:schemeClr val="dk1"/>
          </a:fontRef>
        </dgm:style>
      </dgm:prSet>
      <dgm:spPr>
        <a:xfrm rot="8118544">
          <a:off x="1836188" y="2582398"/>
          <a:ext cx="527937"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FD7BA61D-2FCF-46FD-A449-BDD59D9E289C}" type="sibTrans" cxnId="{7765737D-E8B0-4969-BDC5-65BBA9BAADD6}">
      <dgm:prSet/>
      <dgm:spPr/>
      <dgm:t>
        <a:bodyPr/>
        <a:lstStyle/>
        <a:p>
          <a:endParaRPr lang="fi-FI"/>
        </a:p>
      </dgm:t>
    </dgm:pt>
    <dgm:pt modelId="{0EC20D2E-7277-42C1-BF4E-8256E8092DB4}">
      <dgm:prSet phldrT="[Teksti]" custT="1"/>
      <dgm:spPr>
        <a:xfrm>
          <a:off x="1068445" y="2124733"/>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Huoltaja</a:t>
          </a:r>
        </a:p>
      </dgm:t>
    </dgm:pt>
    <dgm:pt modelId="{18C4E7E4-A369-4C4C-90B3-397A5C95280F}" type="parTrans" cxnId="{6F8715F2-DE1C-485E-B795-C2236BC29E9A}">
      <dgm:prSet/>
      <dgm:spPr>
        <a:xfrm rot="10238553">
          <a:off x="1374455" y="2188037"/>
          <a:ext cx="723325"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BA1FAF10-A608-4A65-93C4-A6881792166B}" type="sibTrans" cxnId="{6F8715F2-DE1C-485E-B795-C2236BC29E9A}">
      <dgm:prSet/>
      <dgm:spPr/>
      <dgm:t>
        <a:bodyPr/>
        <a:lstStyle/>
        <a:p>
          <a:endParaRPr lang="fi-FI"/>
        </a:p>
      </dgm:t>
    </dgm:pt>
    <dgm:pt modelId="{AAEBF28E-E68C-40F2-A5C2-95B89165B3E0}">
      <dgm:prSet phldrT="[Teksti]" custT="1"/>
      <dgm:spPr>
        <a:xfrm>
          <a:off x="619594" y="1350321"/>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Nuorisotyön edustaja</a:t>
          </a:r>
        </a:p>
      </dgm:t>
    </dgm:pt>
    <dgm:pt modelId="{B53025FD-83C4-4FE6-9A32-93843F4052C7}" type="parTrans" cxnId="{C388F6EC-220C-4F93-B55E-BD0EDFA89B47}">
      <dgm:prSet/>
      <dgm:spPr>
        <a:xfrm rot="11890261">
          <a:off x="899908" y="1663211"/>
          <a:ext cx="1223523"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1E1506EE-108D-4B6F-B67D-B523BADD4B3B}" type="sibTrans" cxnId="{C388F6EC-220C-4F93-B55E-BD0EDFA89B47}">
      <dgm:prSet/>
      <dgm:spPr/>
      <dgm:t>
        <a:bodyPr/>
        <a:lstStyle/>
        <a:p>
          <a:endParaRPr lang="fi-FI"/>
        </a:p>
      </dgm:t>
    </dgm:pt>
    <dgm:pt modelId="{927DEB0D-6349-4370-9DA1-755BF6E1B024}">
      <dgm:prSet phldrT="[Teksti]" custT="1"/>
      <dgm:spPr>
        <a:xfrm>
          <a:off x="1370614" y="912817"/>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err="1">
              <a:solidFill>
                <a:sysClr val="window" lastClr="FFFFFF"/>
              </a:solidFill>
              <a:latin typeface="Calibri"/>
              <a:ea typeface="+mn-ea"/>
              <a:cs typeface="+mn-cs"/>
            </a:rPr>
            <a:t>Erityis</a:t>
          </a:r>
          <a:r>
            <a:rPr lang="fi-FI" sz="1000" b="1" dirty="0">
              <a:solidFill>
                <a:sysClr val="window" lastClr="FFFFFF"/>
              </a:solidFill>
              <a:latin typeface="Calibri"/>
              <a:ea typeface="+mn-ea"/>
              <a:cs typeface="+mn-cs"/>
            </a:rPr>
            <a:t>-opettaja</a:t>
          </a:r>
        </a:p>
      </dgm:t>
    </dgm:pt>
    <dgm:pt modelId="{8E7D70E1-8097-42B1-ADC8-4723CF0D0A65}" type="parTrans" cxnId="{E25681AD-28F7-4367-90E9-A5618F128BCD}">
      <dgm:prSet/>
      <dgm:spPr>
        <a:xfrm rot="13556690">
          <a:off x="1549585" y="1345966"/>
          <a:ext cx="865599"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EE08101E-98AD-42D5-8C81-AF81CC4BCD3E}" type="sibTrans" cxnId="{E25681AD-28F7-4367-90E9-A5618F128BCD}">
      <dgm:prSet/>
      <dgm:spPr/>
      <dgm:t>
        <a:bodyPr/>
        <a:lstStyle/>
        <a:p>
          <a:endParaRPr lang="fi-FI"/>
        </a:p>
      </dgm:t>
    </dgm:pt>
    <dgm:pt modelId="{C47505B4-03CA-46C9-8E88-60A6A4D21B89}">
      <dgm:prSet phldrT="[Teksti]" custT="1"/>
      <dgm:spPr>
        <a:xfrm>
          <a:off x="1648636" y="146809"/>
          <a:ext cx="621644" cy="49731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Oppilaan-ohjaaja</a:t>
          </a:r>
        </a:p>
      </dgm:t>
    </dgm:pt>
    <dgm:pt modelId="{8B08F77C-E2C7-4CB8-99B9-75CB84EAB79A}" type="parTrans" cxnId="{54332155-F8B9-4103-9018-0E40D7B59419}">
      <dgm:prSet/>
      <dgm:spPr>
        <a:xfrm rot="14918071">
          <a:off x="1525129" y="905209"/>
          <a:ext cx="1366493"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FE70B465-8735-4E28-B757-4BCF6FD6875B}" type="sibTrans" cxnId="{54332155-F8B9-4103-9018-0E40D7B59419}">
      <dgm:prSet/>
      <dgm:spPr/>
      <dgm:t>
        <a:bodyPr/>
        <a:lstStyle/>
        <a:p>
          <a:endParaRPr lang="fi-FI"/>
        </a:p>
      </dgm:t>
    </dgm:pt>
    <dgm:pt modelId="{D06A264B-9208-4214-AAF9-6F9064A126A3}">
      <dgm:prSet phldrT="[Teksti]" custT="1">
        <dgm:style>
          <a:lnRef idx="3">
            <a:schemeClr val="lt1"/>
          </a:lnRef>
          <a:fillRef idx="1">
            <a:schemeClr val="accent4"/>
          </a:fillRef>
          <a:effectRef idx="1">
            <a:schemeClr val="accent4"/>
          </a:effectRef>
          <a:fontRef idx="minor">
            <a:schemeClr val="lt1"/>
          </a:fontRef>
        </dgm:style>
      </dgm:prSet>
      <dgm:spPr>
        <a:xfrm>
          <a:off x="2430324" y="574604"/>
          <a:ext cx="629831" cy="603711"/>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Rehtori</a:t>
          </a:r>
        </a:p>
        <a:p>
          <a:r>
            <a:rPr lang="fi-FI" sz="1000" b="1" dirty="0">
              <a:solidFill>
                <a:sysClr val="window" lastClr="FFFFFF"/>
              </a:solidFill>
              <a:latin typeface="Calibri"/>
              <a:ea typeface="+mn-ea"/>
              <a:cs typeface="+mn-cs"/>
            </a:rPr>
            <a:t>koollekutsuja</a:t>
          </a:r>
        </a:p>
      </dgm:t>
    </dgm:pt>
    <dgm:pt modelId="{297F66E7-0C17-4EA9-A3FC-C5B12B87FA8E}" type="parTrans" cxnId="{48D622FF-F384-40A4-9397-6B8918478940}">
      <dgm:prSet>
        <dgm:style>
          <a:lnRef idx="1">
            <a:schemeClr val="accent4"/>
          </a:lnRef>
          <a:fillRef idx="3">
            <a:schemeClr val="accent4"/>
          </a:fillRef>
          <a:effectRef idx="2">
            <a:schemeClr val="accent4"/>
          </a:effectRef>
          <a:fontRef idx="minor">
            <a:schemeClr val="lt1"/>
          </a:fontRef>
        </dgm:style>
      </dgm:prSet>
      <dgm:spPr>
        <a:xfrm rot="16450610">
          <a:off x="2316195" y="1148765"/>
          <a:ext cx="799833" cy="253098"/>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gm:spPr>
      <dgm:t>
        <a:bodyPr/>
        <a:lstStyle/>
        <a:p>
          <a:endParaRPr lang="fi-FI"/>
        </a:p>
      </dgm:t>
    </dgm:pt>
    <dgm:pt modelId="{6A39603D-89D0-4383-B580-1F73BB5477D8}" type="sibTrans" cxnId="{48D622FF-F384-40A4-9397-6B8918478940}">
      <dgm:prSet/>
      <dgm:spPr/>
      <dgm:t>
        <a:bodyPr/>
        <a:lstStyle/>
        <a:p>
          <a:endParaRPr lang="fi-FI"/>
        </a:p>
      </dgm:t>
    </dgm:pt>
    <dgm:pt modelId="{6647868E-B158-468E-AD8D-5CAABB013A73}">
      <dgm:prSet phldrT="[Teksti]" custT="1"/>
      <dgm:spPr>
        <a:xfrm>
          <a:off x="3280353" y="212126"/>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Kuraattori</a:t>
          </a:r>
        </a:p>
      </dgm:t>
    </dgm:pt>
    <dgm:pt modelId="{2B57D0B4-9511-4C1B-860A-AFD2854D4108}" type="parTrans" cxnId="{9982F402-AE94-4C80-9C91-DD3D75472E4B}">
      <dgm:prSet/>
      <dgm:spPr>
        <a:xfrm rot="17933751">
          <a:off x="2550191" y="948697"/>
          <a:ext cx="1403683"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57149414-76DB-47EC-8F08-1B70FB44526F}" type="sibTrans" cxnId="{9982F402-AE94-4C80-9C91-DD3D75472E4B}">
      <dgm:prSet/>
      <dgm:spPr/>
      <dgm:t>
        <a:bodyPr/>
        <a:lstStyle/>
        <a:p>
          <a:endParaRPr lang="fi-FI"/>
        </a:p>
      </dgm:t>
    </dgm:pt>
    <dgm:pt modelId="{71CB470B-077C-4D2F-A9BF-CA3828E3B2C6}">
      <dgm:prSet phldrT="[Teksti]" custT="1"/>
      <dgm:spPr>
        <a:xfrm>
          <a:off x="3506136" y="912802"/>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Terveyden-hoitaja</a:t>
          </a:r>
          <a:endParaRPr lang="fi-FI" sz="1000" b="1" dirty="0">
            <a:solidFill>
              <a:sysClr val="window" lastClr="FFFFFF"/>
            </a:solidFill>
            <a:latin typeface="Calibri"/>
            <a:ea typeface="+mn-ea"/>
            <a:cs typeface="+mn-cs"/>
          </a:endParaRPr>
        </a:p>
      </dgm:t>
    </dgm:pt>
    <dgm:pt modelId="{066903EC-E057-47E3-8D0C-35B85BDB410E}" type="parTrans" cxnId="{7F5E0B3B-83B2-423A-BEDA-78BABC488B60}">
      <dgm:prSet/>
      <dgm:spPr>
        <a:xfrm rot="19158607">
          <a:off x="2943666" y="1358731"/>
          <a:ext cx="993366"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CB3AA3C9-3517-4F08-A2F0-BAE62F70AE63}" type="sibTrans" cxnId="{7F5E0B3B-83B2-423A-BEDA-78BABC488B60}">
      <dgm:prSet/>
      <dgm:spPr/>
      <dgm:t>
        <a:bodyPr/>
        <a:lstStyle/>
        <a:p>
          <a:endParaRPr lang="fi-FI"/>
        </a:p>
      </dgm:t>
    </dgm:pt>
    <dgm:pt modelId="{0F5C4683-F557-419A-BE52-6D89EE72CB22}">
      <dgm:prSet phldrT="[Teksti]" custT="1"/>
      <dgm:spPr>
        <a:xfrm>
          <a:off x="4152028" y="1271943"/>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Psykologi</a:t>
          </a:r>
        </a:p>
      </dgm:t>
    </dgm:pt>
    <dgm:pt modelId="{7502486B-0651-4E67-9E2A-9B668D348610}" type="parTrans" cxnId="{D79AA0EE-0280-45EA-8CC9-84AAE023F633}">
      <dgm:prSet/>
      <dgm:spPr>
        <a:xfrm rot="20427203">
          <a:off x="3171101" y="1616556"/>
          <a:ext cx="1330075"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02EABAF6-E580-4500-9D93-F8AA67AA6EE0}" type="sibTrans" cxnId="{D79AA0EE-0280-45EA-8CC9-84AAE023F633}">
      <dgm:prSet/>
      <dgm:spPr/>
      <dgm:t>
        <a:bodyPr/>
        <a:lstStyle/>
        <a:p>
          <a:endParaRPr lang="fi-FI"/>
        </a:p>
      </dgm:t>
    </dgm:pt>
    <dgm:pt modelId="{22D25219-CC73-4C21-90D1-7CCE355D52CA}">
      <dgm:prSet phldrT="[Teksti]" custT="1"/>
      <dgm:spPr>
        <a:xfrm>
          <a:off x="3696457" y="1959583"/>
          <a:ext cx="819352" cy="40960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 Muu koulun henkilöstö</a:t>
          </a:r>
        </a:p>
      </dgm:t>
    </dgm:pt>
    <dgm:pt modelId="{EC083B0B-3AF5-446D-B962-ACB3CD500D78}" type="parTrans" cxnId="{5710BFC6-3A1B-4649-A301-E6E28D687DBD}">
      <dgm:prSet/>
      <dgm:spPr>
        <a:xfrm rot="1414">
          <a:off x="3228783" y="2037658"/>
          <a:ext cx="877350"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A4B557E4-1641-4212-84ED-81401E6622D9}" type="sibTrans" cxnId="{5710BFC6-3A1B-4649-A301-E6E28D687DBD}">
      <dgm:prSet/>
      <dgm:spPr/>
      <dgm:t>
        <a:bodyPr/>
        <a:lstStyle/>
        <a:p>
          <a:endParaRPr lang="fi-FI"/>
        </a:p>
      </dgm:t>
    </dgm:pt>
    <dgm:pt modelId="{CE3EB276-CCEB-4E9A-B6BC-86DBAE2E04EE}">
      <dgm:prSet phldrT="[Teksti]" custT="1">
        <dgm:style>
          <a:lnRef idx="3">
            <a:schemeClr val="lt1"/>
          </a:lnRef>
          <a:fillRef idx="1">
            <a:schemeClr val="accent4"/>
          </a:fillRef>
          <a:effectRef idx="1">
            <a:schemeClr val="accent4"/>
          </a:effectRef>
          <a:fontRef idx="minor">
            <a:schemeClr val="lt1"/>
          </a:fontRef>
        </dgm:style>
      </dgm:prSet>
      <dgm:spPr>
        <a:xfrm>
          <a:off x="3369948" y="2534349"/>
          <a:ext cx="902118" cy="53854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Koulun ulkopuoliset yhteistyötahot</a:t>
          </a:r>
        </a:p>
      </dgm:t>
    </dgm:pt>
    <dgm:pt modelId="{B8A3E437-585A-4BFA-A01D-F1A48B5BACA9}" type="parTrans" cxnId="{2A47A991-1170-4DFC-A95D-938F06A33DBE}">
      <dgm:prSet>
        <dgm:style>
          <a:lnRef idx="1">
            <a:schemeClr val="accent5"/>
          </a:lnRef>
          <a:fillRef idx="2">
            <a:schemeClr val="accent5"/>
          </a:fillRef>
          <a:effectRef idx="1">
            <a:schemeClr val="accent5"/>
          </a:effectRef>
          <a:fontRef idx="minor">
            <a:schemeClr val="dk1"/>
          </a:fontRef>
        </dgm:style>
      </dgm:prSet>
      <dgm:spPr>
        <a:xfrm rot="1720640">
          <a:off x="2951650" y="2658730"/>
          <a:ext cx="784202"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049336AC-99E7-40FB-9C20-5DB2098B1882}" type="sibTrans" cxnId="{2A47A991-1170-4DFC-A95D-938F06A33DBE}">
      <dgm:prSet/>
      <dgm:spPr/>
      <dgm:t>
        <a:bodyPr/>
        <a:lstStyle/>
        <a:p>
          <a:endParaRPr lang="fi-FI"/>
        </a:p>
      </dgm:t>
    </dgm:pt>
    <dgm:pt modelId="{EB32B2A6-3B76-4255-8274-67628DF2ED06}" type="pres">
      <dgm:prSet presAssocID="{D00E74CB-D854-4B4D-BBEC-C72A3093D8B0}" presName="cycle" presStyleCnt="0">
        <dgm:presLayoutVars>
          <dgm:chMax val="1"/>
          <dgm:dir/>
          <dgm:animLvl val="ctr"/>
          <dgm:resizeHandles val="exact"/>
        </dgm:presLayoutVars>
      </dgm:prSet>
      <dgm:spPr/>
    </dgm:pt>
    <dgm:pt modelId="{AD18DC50-75A1-46FB-89E5-83CC46DBDA36}" type="pres">
      <dgm:prSet presAssocID="{B5318BA9-877A-4AB6-A7BE-04574B39BA0F}" presName="centerShape" presStyleLbl="node0" presStyleIdx="0" presStyleCnt="1" custScaleX="131723" custLinFactNeighborX="-9064" custLinFactNeighborY="-11464"/>
      <dgm:spPr/>
    </dgm:pt>
    <dgm:pt modelId="{F282B21C-4B3D-4C9F-90C9-A6CF3B131D07}" type="pres">
      <dgm:prSet presAssocID="{8B202883-D5CB-4232-AE9E-CF409E7142DD}" presName="parTrans" presStyleLbl="bgSibTrans2D1" presStyleIdx="0" presStyleCnt="11"/>
      <dgm:spPr/>
    </dgm:pt>
    <dgm:pt modelId="{C94812E5-B9A1-4344-B3ED-CD69F32BB43D}" type="pres">
      <dgm:prSet presAssocID="{3210C587-A79F-4B14-85C0-32020EE9A571}" presName="node" presStyleLbl="node1" presStyleIdx="0" presStyleCnt="11" custScaleX="163069" custScaleY="123415" custRadScaleRad="28985" custRadScaleInc="-253756">
        <dgm:presLayoutVars>
          <dgm:bulletEnabled val="1"/>
        </dgm:presLayoutVars>
      </dgm:prSet>
      <dgm:spPr/>
    </dgm:pt>
    <dgm:pt modelId="{C89A4ADA-747D-434D-8690-4D2CDC9A6637}" type="pres">
      <dgm:prSet presAssocID="{18C4E7E4-A369-4C4C-90B3-397A5C95280F}" presName="parTrans" presStyleLbl="bgSibTrans2D1" presStyleIdx="1" presStyleCnt="11"/>
      <dgm:spPr/>
    </dgm:pt>
    <dgm:pt modelId="{7873E597-61BB-4EC0-BE5B-0D6F1ED2CE00}" type="pres">
      <dgm:prSet presAssocID="{0EC20D2E-7277-42C1-BF4E-8256E8092DB4}" presName="node" presStyleLbl="node1" presStyleIdx="1" presStyleCnt="11" custScaleX="147663" custScaleY="107605" custRadScaleRad="68405" custRadScaleInc="-150810">
        <dgm:presLayoutVars>
          <dgm:bulletEnabled val="1"/>
        </dgm:presLayoutVars>
      </dgm:prSet>
      <dgm:spPr/>
    </dgm:pt>
    <dgm:pt modelId="{887A2A99-3570-4CCD-9AC8-C53B162D27EE}" type="pres">
      <dgm:prSet presAssocID="{B53025FD-83C4-4FE6-9A32-93843F4052C7}" presName="parTrans" presStyleLbl="bgSibTrans2D1" presStyleIdx="2" presStyleCnt="11"/>
      <dgm:spPr/>
    </dgm:pt>
    <dgm:pt modelId="{B223371E-5706-4A91-861A-41710CB5C177}" type="pres">
      <dgm:prSet presAssocID="{AAEBF28E-E68C-40F2-A5C2-95B89165B3E0}" presName="node" presStyleLbl="node1" presStyleIdx="2" presStyleCnt="11" custScaleX="160893" custScaleY="111654" custRadScaleRad="89110" custRadScaleInc="-115152">
        <dgm:presLayoutVars>
          <dgm:bulletEnabled val="1"/>
        </dgm:presLayoutVars>
      </dgm:prSet>
      <dgm:spPr/>
    </dgm:pt>
    <dgm:pt modelId="{45235E6A-162B-4D67-89DC-ED6B5BFF87F1}" type="pres">
      <dgm:prSet presAssocID="{8E7D70E1-8097-42B1-ADC8-4723CF0D0A65}" presName="parTrans" presStyleLbl="bgSibTrans2D1" presStyleIdx="3" presStyleCnt="11"/>
      <dgm:spPr/>
    </dgm:pt>
    <dgm:pt modelId="{FDFE4376-826C-411E-B80A-6224117C7E55}" type="pres">
      <dgm:prSet presAssocID="{927DEB0D-6349-4370-9DA1-755BF6E1B024}" presName="node" presStyleLbl="node1" presStyleIdx="3" presStyleCnt="11" custScaleX="138485" custRadScaleRad="86541" custRadScaleInc="-85015">
        <dgm:presLayoutVars>
          <dgm:bulletEnabled val="1"/>
        </dgm:presLayoutVars>
      </dgm:prSet>
      <dgm:spPr/>
    </dgm:pt>
    <dgm:pt modelId="{717C5A52-0FF9-442A-8F52-045EB98E0F8E}" type="pres">
      <dgm:prSet presAssocID="{8B08F77C-E2C7-4CB8-99B9-75CB84EAB79A}" presName="parTrans" presStyleLbl="bgSibTrans2D1" presStyleIdx="4" presStyleCnt="11"/>
      <dgm:spPr/>
    </dgm:pt>
    <dgm:pt modelId="{2047D292-D952-4ABF-99D8-81C05D897DC8}" type="pres">
      <dgm:prSet presAssocID="{C47505B4-03CA-46C9-8E88-60A6A4D21B89}" presName="node" presStyleLbl="node1" presStyleIdx="4" presStyleCnt="11" custScaleX="130856" custRadScaleRad="98796" custRadScaleInc="-84733">
        <dgm:presLayoutVars>
          <dgm:bulletEnabled val="1"/>
        </dgm:presLayoutVars>
      </dgm:prSet>
      <dgm:spPr/>
    </dgm:pt>
    <dgm:pt modelId="{87386A5E-B447-4A55-9884-0D1D7331E870}" type="pres">
      <dgm:prSet presAssocID="{297F66E7-0C17-4EA9-A3FC-C5B12B87FA8E}" presName="parTrans" presStyleLbl="bgSibTrans2D1" presStyleIdx="5" presStyleCnt="11"/>
      <dgm:spPr/>
    </dgm:pt>
    <dgm:pt modelId="{EEB32633-99E0-4642-8C2A-6F4940C655AE}" type="pres">
      <dgm:prSet presAssocID="{D06A264B-9208-4214-AAF9-6F9064A126A3}" presName="node" presStyleLbl="node1" presStyleIdx="5" presStyleCnt="11" custScaleX="144238" custScaleY="121394" custRadScaleRad="77660" custRadScaleInc="-66932">
        <dgm:presLayoutVars>
          <dgm:bulletEnabled val="1"/>
        </dgm:presLayoutVars>
      </dgm:prSet>
      <dgm:spPr/>
    </dgm:pt>
    <dgm:pt modelId="{D3C5E3CA-DE54-42CC-A22C-09D13ACA9D86}" type="pres">
      <dgm:prSet presAssocID="{2B57D0B4-9511-4C1B-860A-AFD2854D4108}" presName="parTrans" presStyleLbl="bgSibTrans2D1" presStyleIdx="6" presStyleCnt="11"/>
      <dgm:spPr/>
    </dgm:pt>
    <dgm:pt modelId="{7089AEB6-E33E-4188-8A1A-6F5034995673}" type="pres">
      <dgm:prSet presAssocID="{6647868E-B158-468E-AD8D-5CAABB013A73}" presName="node" presStyleLbl="node1" presStyleIdx="6" presStyleCnt="11" custScaleX="139959" custScaleY="103087" custRadScaleRad="97023" custRadScaleInc="-29283">
        <dgm:presLayoutVars>
          <dgm:bulletEnabled val="1"/>
        </dgm:presLayoutVars>
      </dgm:prSet>
      <dgm:spPr/>
    </dgm:pt>
    <dgm:pt modelId="{7E6E5B82-E01E-4151-BBE8-9E095D654786}" type="pres">
      <dgm:prSet presAssocID="{066903EC-E057-47E3-8D0C-35B85BDB410E}" presName="parTrans" presStyleLbl="bgSibTrans2D1" presStyleIdx="7" presStyleCnt="11"/>
      <dgm:spPr/>
    </dgm:pt>
    <dgm:pt modelId="{0F5B77F4-E9C0-45FC-B238-44ABCC335AC0}" type="pres">
      <dgm:prSet presAssocID="{71CB470B-077C-4D2F-A9BF-CA3828E3B2C6}" presName="node" presStyleLbl="node1" presStyleIdx="7" presStyleCnt="11" custScaleX="171209" custScaleY="109309" custRadScaleRad="85196" custRadScaleInc="-7163">
        <dgm:presLayoutVars>
          <dgm:bulletEnabled val="1"/>
        </dgm:presLayoutVars>
      </dgm:prSet>
      <dgm:spPr/>
    </dgm:pt>
    <dgm:pt modelId="{DA17322E-A44E-4D6D-B280-6B429A492CC6}" type="pres">
      <dgm:prSet presAssocID="{7502486B-0651-4E67-9E2A-9B668D348610}" presName="parTrans" presStyleLbl="bgSibTrans2D1" presStyleIdx="8" presStyleCnt="11"/>
      <dgm:spPr/>
    </dgm:pt>
    <dgm:pt modelId="{D2908387-9B1D-4BCB-9DBA-F2F027219340}" type="pres">
      <dgm:prSet presAssocID="{0F5C4683-F557-419A-BE52-6D89EE72CB22}" presName="node" presStyleLbl="node1" presStyleIdx="8" presStyleCnt="11" custScaleX="142270" custScaleY="97528" custRadScaleRad="77827" custRadScaleInc="-4091">
        <dgm:presLayoutVars>
          <dgm:bulletEnabled val="1"/>
        </dgm:presLayoutVars>
      </dgm:prSet>
      <dgm:spPr/>
    </dgm:pt>
    <dgm:pt modelId="{E22A52BD-09F5-4E45-8BA4-EE7D46E95000}" type="pres">
      <dgm:prSet presAssocID="{EC083B0B-3AF5-446D-B962-ACB3CD500D78}" presName="parTrans" presStyleLbl="bgSibTrans2D1" presStyleIdx="9" presStyleCnt="11"/>
      <dgm:spPr/>
    </dgm:pt>
    <dgm:pt modelId="{97490AAC-35FE-4A3B-A95B-A4690D164742}" type="pres">
      <dgm:prSet presAssocID="{22D25219-CC73-4C21-90D1-7CCE355D52CA}" presName="node" presStyleLbl="node1" presStyleIdx="9" presStyleCnt="11" custScaleX="152361" custScaleY="123973" custRadScaleRad="46608" custRadScaleInc="-36423">
        <dgm:presLayoutVars>
          <dgm:bulletEnabled val="1"/>
        </dgm:presLayoutVars>
      </dgm:prSet>
      <dgm:spPr/>
    </dgm:pt>
    <dgm:pt modelId="{727BC296-7D25-473C-A9BF-3382AF63A2C0}" type="pres">
      <dgm:prSet presAssocID="{B8A3E437-585A-4BFA-A01D-F1A48B5BACA9}" presName="parTrans" presStyleLbl="bgSibTrans2D1" presStyleIdx="10" presStyleCnt="11" custLinFactNeighborX="-16992" custLinFactNeighborY="67095"/>
      <dgm:spPr/>
    </dgm:pt>
    <dgm:pt modelId="{093D4842-ACF8-42B0-B4BC-0DDE2176CB9E}" type="pres">
      <dgm:prSet presAssocID="{CE3EB276-CCEB-4E9A-B6BC-86DBAE2E04EE}" presName="node" presStyleLbl="node1" presStyleIdx="10" presStyleCnt="11" custScaleX="166445" custScaleY="117048" custRadScaleRad="31212" custRadScaleInc="97679">
        <dgm:presLayoutVars>
          <dgm:bulletEnabled val="1"/>
        </dgm:presLayoutVars>
      </dgm:prSet>
      <dgm:spPr/>
    </dgm:pt>
  </dgm:ptLst>
  <dgm:cxnLst>
    <dgm:cxn modelId="{05772601-72F3-43AA-8750-0BD75D14257A}" type="presOf" srcId="{C47505B4-03CA-46C9-8E88-60A6A4D21B89}" destId="{2047D292-D952-4ABF-99D8-81C05D897DC8}" srcOrd="0" destOrd="0" presId="urn:microsoft.com/office/officeart/2005/8/layout/radial4"/>
    <dgm:cxn modelId="{9982F402-AE94-4C80-9C91-DD3D75472E4B}" srcId="{B5318BA9-877A-4AB6-A7BE-04574B39BA0F}" destId="{6647868E-B158-468E-AD8D-5CAABB013A73}" srcOrd="6" destOrd="0" parTransId="{2B57D0B4-9511-4C1B-860A-AFD2854D4108}" sibTransId="{57149414-76DB-47EC-8F08-1B70FB44526F}"/>
    <dgm:cxn modelId="{23691415-CD74-468E-8BE7-AEF27F154454}" type="presOf" srcId="{D00E74CB-D854-4B4D-BBEC-C72A3093D8B0}" destId="{EB32B2A6-3B76-4255-8274-67628DF2ED06}" srcOrd="0" destOrd="0" presId="urn:microsoft.com/office/officeart/2005/8/layout/radial4"/>
    <dgm:cxn modelId="{59163219-0320-4171-A7FA-872F2F0FBA22}" srcId="{D00E74CB-D854-4B4D-BBEC-C72A3093D8B0}" destId="{B5318BA9-877A-4AB6-A7BE-04574B39BA0F}" srcOrd="0" destOrd="0" parTransId="{C0DAC4FA-C043-47CD-A4F3-B5EFF65913D2}" sibTransId="{CCAB71F4-DCE0-4154-8AF0-485BD34F3EB9}"/>
    <dgm:cxn modelId="{079DA424-C966-4C17-901C-DE5338820BCE}" type="presOf" srcId="{297F66E7-0C17-4EA9-A3FC-C5B12B87FA8E}" destId="{87386A5E-B447-4A55-9884-0D1D7331E870}" srcOrd="0" destOrd="0" presId="urn:microsoft.com/office/officeart/2005/8/layout/radial4"/>
    <dgm:cxn modelId="{B6EA3529-4901-4282-8B4D-A1CE4F4393DB}" type="presOf" srcId="{EC083B0B-3AF5-446D-B962-ACB3CD500D78}" destId="{E22A52BD-09F5-4E45-8BA4-EE7D46E95000}" srcOrd="0" destOrd="0" presId="urn:microsoft.com/office/officeart/2005/8/layout/radial4"/>
    <dgm:cxn modelId="{BC9A5B29-67F1-4D69-8CB8-EB7986A62726}" type="presOf" srcId="{927DEB0D-6349-4370-9DA1-755BF6E1B024}" destId="{FDFE4376-826C-411E-B80A-6224117C7E55}" srcOrd="0" destOrd="0" presId="urn:microsoft.com/office/officeart/2005/8/layout/radial4"/>
    <dgm:cxn modelId="{497E6637-A8E8-4F8E-B094-62A47B9AEFEE}" type="presOf" srcId="{71CB470B-077C-4D2F-A9BF-CA3828E3B2C6}" destId="{0F5B77F4-E9C0-45FC-B238-44ABCC335AC0}" srcOrd="0" destOrd="0" presId="urn:microsoft.com/office/officeart/2005/8/layout/radial4"/>
    <dgm:cxn modelId="{7F5E0B3B-83B2-423A-BEDA-78BABC488B60}" srcId="{B5318BA9-877A-4AB6-A7BE-04574B39BA0F}" destId="{71CB470B-077C-4D2F-A9BF-CA3828E3B2C6}" srcOrd="7" destOrd="0" parTransId="{066903EC-E057-47E3-8D0C-35B85BDB410E}" sibTransId="{CB3AA3C9-3517-4F08-A2F0-BAE62F70AE63}"/>
    <dgm:cxn modelId="{98C22562-1DB1-4783-94D7-6E29B4CA4B01}" type="presOf" srcId="{8B08F77C-E2C7-4CB8-99B9-75CB84EAB79A}" destId="{717C5A52-0FF9-442A-8F52-045EB98E0F8E}" srcOrd="0" destOrd="0" presId="urn:microsoft.com/office/officeart/2005/8/layout/radial4"/>
    <dgm:cxn modelId="{0A7A7D42-8C7C-4FE0-A80B-488B9A2579B5}" type="presOf" srcId="{B53025FD-83C4-4FE6-9A32-93843F4052C7}" destId="{887A2A99-3570-4CCD-9AC8-C53B162D27EE}" srcOrd="0" destOrd="0" presId="urn:microsoft.com/office/officeart/2005/8/layout/radial4"/>
    <dgm:cxn modelId="{920A7568-A573-4B39-9E7A-B192A85B75D9}" type="presOf" srcId="{2B57D0B4-9511-4C1B-860A-AFD2854D4108}" destId="{D3C5E3CA-DE54-42CC-A22C-09D13ACA9D86}" srcOrd="0" destOrd="0" presId="urn:microsoft.com/office/officeart/2005/8/layout/radial4"/>
    <dgm:cxn modelId="{367C886D-FF84-42F0-B57E-78EFF90D08F4}" type="presOf" srcId="{B5318BA9-877A-4AB6-A7BE-04574B39BA0F}" destId="{AD18DC50-75A1-46FB-89E5-83CC46DBDA36}" srcOrd="0" destOrd="0" presId="urn:microsoft.com/office/officeart/2005/8/layout/radial4"/>
    <dgm:cxn modelId="{39F2FE4E-AC49-4713-B637-DA50D30457C3}" type="presOf" srcId="{8B202883-D5CB-4232-AE9E-CF409E7142DD}" destId="{F282B21C-4B3D-4C9F-90C9-A6CF3B131D07}" srcOrd="0" destOrd="0" presId="urn:microsoft.com/office/officeart/2005/8/layout/radial4"/>
    <dgm:cxn modelId="{C7A8ED52-30D3-4550-BBB9-A4121C2C31F4}" type="presOf" srcId="{8E7D70E1-8097-42B1-ADC8-4723CF0D0A65}" destId="{45235E6A-162B-4D67-89DC-ED6B5BFF87F1}" srcOrd="0" destOrd="0" presId="urn:microsoft.com/office/officeart/2005/8/layout/radial4"/>
    <dgm:cxn modelId="{54332155-F8B9-4103-9018-0E40D7B59419}" srcId="{B5318BA9-877A-4AB6-A7BE-04574B39BA0F}" destId="{C47505B4-03CA-46C9-8E88-60A6A4D21B89}" srcOrd="4" destOrd="0" parTransId="{8B08F77C-E2C7-4CB8-99B9-75CB84EAB79A}" sibTransId="{FE70B465-8735-4E28-B757-4BCF6FD6875B}"/>
    <dgm:cxn modelId="{E0A6F078-0D21-466F-AA96-81401203B330}" type="presOf" srcId="{6647868E-B158-468E-AD8D-5CAABB013A73}" destId="{7089AEB6-E33E-4188-8A1A-6F5034995673}" srcOrd="0" destOrd="0" presId="urn:microsoft.com/office/officeart/2005/8/layout/radial4"/>
    <dgm:cxn modelId="{7765737D-E8B0-4969-BDC5-65BBA9BAADD6}" srcId="{B5318BA9-877A-4AB6-A7BE-04574B39BA0F}" destId="{3210C587-A79F-4B14-85C0-32020EE9A571}" srcOrd="0" destOrd="0" parTransId="{8B202883-D5CB-4232-AE9E-CF409E7142DD}" sibTransId="{FD7BA61D-2FCF-46FD-A449-BDD59D9E289C}"/>
    <dgm:cxn modelId="{48148E7D-5BCF-430A-A8EA-5008538CF8FF}" type="presOf" srcId="{18C4E7E4-A369-4C4C-90B3-397A5C95280F}" destId="{C89A4ADA-747D-434D-8690-4D2CDC9A6637}" srcOrd="0" destOrd="0" presId="urn:microsoft.com/office/officeart/2005/8/layout/radial4"/>
    <dgm:cxn modelId="{5B53F782-C04F-4363-8A05-1C10BE315B32}" type="presOf" srcId="{22D25219-CC73-4C21-90D1-7CCE355D52CA}" destId="{97490AAC-35FE-4A3B-A95B-A4690D164742}" srcOrd="0" destOrd="0" presId="urn:microsoft.com/office/officeart/2005/8/layout/radial4"/>
    <dgm:cxn modelId="{2A47A991-1170-4DFC-A95D-938F06A33DBE}" srcId="{B5318BA9-877A-4AB6-A7BE-04574B39BA0F}" destId="{CE3EB276-CCEB-4E9A-B6BC-86DBAE2E04EE}" srcOrd="10" destOrd="0" parTransId="{B8A3E437-585A-4BFA-A01D-F1A48B5BACA9}" sibTransId="{049336AC-99E7-40FB-9C20-5DB2098B1882}"/>
    <dgm:cxn modelId="{FDF25B97-9EF8-46D9-91E2-EDFECEF4CAE0}" type="presOf" srcId="{7502486B-0651-4E67-9E2A-9B668D348610}" destId="{DA17322E-A44E-4D6D-B280-6B429A492CC6}" srcOrd="0" destOrd="0" presId="urn:microsoft.com/office/officeart/2005/8/layout/radial4"/>
    <dgm:cxn modelId="{74961598-1646-4176-BF90-012D22FE0F19}" type="presOf" srcId="{066903EC-E057-47E3-8D0C-35B85BDB410E}" destId="{7E6E5B82-E01E-4151-BBE8-9E095D654786}" srcOrd="0" destOrd="0" presId="urn:microsoft.com/office/officeart/2005/8/layout/radial4"/>
    <dgm:cxn modelId="{A33389A5-7BEE-45E6-86AE-728FFCA11D2F}" type="presOf" srcId="{D06A264B-9208-4214-AAF9-6F9064A126A3}" destId="{EEB32633-99E0-4642-8C2A-6F4940C655AE}" srcOrd="0" destOrd="0" presId="urn:microsoft.com/office/officeart/2005/8/layout/radial4"/>
    <dgm:cxn modelId="{873323AB-CD0A-4F89-8116-DCACDF1C0522}" type="presOf" srcId="{CE3EB276-CCEB-4E9A-B6BC-86DBAE2E04EE}" destId="{093D4842-ACF8-42B0-B4BC-0DDE2176CB9E}" srcOrd="0" destOrd="0" presId="urn:microsoft.com/office/officeart/2005/8/layout/radial4"/>
    <dgm:cxn modelId="{E25681AD-28F7-4367-90E9-A5618F128BCD}" srcId="{B5318BA9-877A-4AB6-A7BE-04574B39BA0F}" destId="{927DEB0D-6349-4370-9DA1-755BF6E1B024}" srcOrd="3" destOrd="0" parTransId="{8E7D70E1-8097-42B1-ADC8-4723CF0D0A65}" sibTransId="{EE08101E-98AD-42D5-8C81-AF81CC4BCD3E}"/>
    <dgm:cxn modelId="{1E4B25B3-C3E2-4AC9-A5BF-146999571E52}" type="presOf" srcId="{0EC20D2E-7277-42C1-BF4E-8256E8092DB4}" destId="{7873E597-61BB-4EC0-BE5B-0D6F1ED2CE00}" srcOrd="0" destOrd="0" presId="urn:microsoft.com/office/officeart/2005/8/layout/radial4"/>
    <dgm:cxn modelId="{58E7E9C5-031D-4CD1-8239-5AE4C33990F9}" type="presOf" srcId="{AAEBF28E-E68C-40F2-A5C2-95B89165B3E0}" destId="{B223371E-5706-4A91-861A-41710CB5C177}" srcOrd="0" destOrd="0" presId="urn:microsoft.com/office/officeart/2005/8/layout/radial4"/>
    <dgm:cxn modelId="{5710BFC6-3A1B-4649-A301-E6E28D687DBD}" srcId="{B5318BA9-877A-4AB6-A7BE-04574B39BA0F}" destId="{22D25219-CC73-4C21-90D1-7CCE355D52CA}" srcOrd="9" destOrd="0" parTransId="{EC083B0B-3AF5-446D-B962-ACB3CD500D78}" sibTransId="{A4B557E4-1641-4212-84ED-81401E6622D9}"/>
    <dgm:cxn modelId="{9AE1B0D4-A619-4B89-82A8-1F08F55D2910}" type="presOf" srcId="{0F5C4683-F557-419A-BE52-6D89EE72CB22}" destId="{D2908387-9B1D-4BCB-9DBA-F2F027219340}" srcOrd="0" destOrd="0" presId="urn:microsoft.com/office/officeart/2005/8/layout/radial4"/>
    <dgm:cxn modelId="{31CB17D6-D918-47A1-9F70-3AB75786A873}" type="presOf" srcId="{B8A3E437-585A-4BFA-A01D-F1A48B5BACA9}" destId="{727BC296-7D25-473C-A9BF-3382AF63A2C0}" srcOrd="0" destOrd="0" presId="urn:microsoft.com/office/officeart/2005/8/layout/radial4"/>
    <dgm:cxn modelId="{C388F6EC-220C-4F93-B55E-BD0EDFA89B47}" srcId="{B5318BA9-877A-4AB6-A7BE-04574B39BA0F}" destId="{AAEBF28E-E68C-40F2-A5C2-95B89165B3E0}" srcOrd="2" destOrd="0" parTransId="{B53025FD-83C4-4FE6-9A32-93843F4052C7}" sibTransId="{1E1506EE-108D-4B6F-B67D-B523BADD4B3B}"/>
    <dgm:cxn modelId="{D79AA0EE-0280-45EA-8CC9-84AAE023F633}" srcId="{B5318BA9-877A-4AB6-A7BE-04574B39BA0F}" destId="{0F5C4683-F557-419A-BE52-6D89EE72CB22}" srcOrd="8" destOrd="0" parTransId="{7502486B-0651-4E67-9E2A-9B668D348610}" sibTransId="{02EABAF6-E580-4500-9D93-F8AA67AA6EE0}"/>
    <dgm:cxn modelId="{6F8715F2-DE1C-485E-B795-C2236BC29E9A}" srcId="{B5318BA9-877A-4AB6-A7BE-04574B39BA0F}" destId="{0EC20D2E-7277-42C1-BF4E-8256E8092DB4}" srcOrd="1" destOrd="0" parTransId="{18C4E7E4-A369-4C4C-90B3-397A5C95280F}" sibTransId="{BA1FAF10-A608-4A65-93C4-A6881792166B}"/>
    <dgm:cxn modelId="{0C0B52F4-2AEC-44FC-B250-FC22AD6E9013}" type="presOf" srcId="{3210C587-A79F-4B14-85C0-32020EE9A571}" destId="{C94812E5-B9A1-4344-B3ED-CD69F32BB43D}" srcOrd="0" destOrd="0" presId="urn:microsoft.com/office/officeart/2005/8/layout/radial4"/>
    <dgm:cxn modelId="{48D622FF-F384-40A4-9397-6B8918478940}" srcId="{B5318BA9-877A-4AB6-A7BE-04574B39BA0F}" destId="{D06A264B-9208-4214-AAF9-6F9064A126A3}" srcOrd="5" destOrd="0" parTransId="{297F66E7-0C17-4EA9-A3FC-C5B12B87FA8E}" sibTransId="{6A39603D-89D0-4383-B580-1F73BB5477D8}"/>
    <dgm:cxn modelId="{B5F85FA6-AF45-486C-BBAD-BEAD4FBC5F11}" type="presParOf" srcId="{EB32B2A6-3B76-4255-8274-67628DF2ED06}" destId="{AD18DC50-75A1-46FB-89E5-83CC46DBDA36}" srcOrd="0" destOrd="0" presId="urn:microsoft.com/office/officeart/2005/8/layout/radial4"/>
    <dgm:cxn modelId="{76B61D35-7CF8-4F58-A8EB-D64899987DB1}" type="presParOf" srcId="{EB32B2A6-3B76-4255-8274-67628DF2ED06}" destId="{F282B21C-4B3D-4C9F-90C9-A6CF3B131D07}" srcOrd="1" destOrd="0" presId="urn:microsoft.com/office/officeart/2005/8/layout/radial4"/>
    <dgm:cxn modelId="{04DB451D-755F-46E6-AF3B-389FBDE55357}" type="presParOf" srcId="{EB32B2A6-3B76-4255-8274-67628DF2ED06}" destId="{C94812E5-B9A1-4344-B3ED-CD69F32BB43D}" srcOrd="2" destOrd="0" presId="urn:microsoft.com/office/officeart/2005/8/layout/radial4"/>
    <dgm:cxn modelId="{EA2AABDE-176E-438B-84FE-19F321805543}" type="presParOf" srcId="{EB32B2A6-3B76-4255-8274-67628DF2ED06}" destId="{C89A4ADA-747D-434D-8690-4D2CDC9A6637}" srcOrd="3" destOrd="0" presId="urn:microsoft.com/office/officeart/2005/8/layout/radial4"/>
    <dgm:cxn modelId="{D20742BB-4C2C-4F22-AEA0-0CDCE6175EB5}" type="presParOf" srcId="{EB32B2A6-3B76-4255-8274-67628DF2ED06}" destId="{7873E597-61BB-4EC0-BE5B-0D6F1ED2CE00}" srcOrd="4" destOrd="0" presId="urn:microsoft.com/office/officeart/2005/8/layout/radial4"/>
    <dgm:cxn modelId="{257C0B68-D811-4621-8206-2EAD99036F3D}" type="presParOf" srcId="{EB32B2A6-3B76-4255-8274-67628DF2ED06}" destId="{887A2A99-3570-4CCD-9AC8-C53B162D27EE}" srcOrd="5" destOrd="0" presId="urn:microsoft.com/office/officeart/2005/8/layout/radial4"/>
    <dgm:cxn modelId="{5A8F3C5B-4D50-4C6B-93FF-0AB269F34148}" type="presParOf" srcId="{EB32B2A6-3B76-4255-8274-67628DF2ED06}" destId="{B223371E-5706-4A91-861A-41710CB5C177}" srcOrd="6" destOrd="0" presId="urn:microsoft.com/office/officeart/2005/8/layout/radial4"/>
    <dgm:cxn modelId="{B9383061-42C7-4B25-AE01-A4F1B22FF2E1}" type="presParOf" srcId="{EB32B2A6-3B76-4255-8274-67628DF2ED06}" destId="{45235E6A-162B-4D67-89DC-ED6B5BFF87F1}" srcOrd="7" destOrd="0" presId="urn:microsoft.com/office/officeart/2005/8/layout/radial4"/>
    <dgm:cxn modelId="{0C93BFF7-4974-4C5C-B2C1-AE390F41D07A}" type="presParOf" srcId="{EB32B2A6-3B76-4255-8274-67628DF2ED06}" destId="{FDFE4376-826C-411E-B80A-6224117C7E55}" srcOrd="8" destOrd="0" presId="urn:microsoft.com/office/officeart/2005/8/layout/radial4"/>
    <dgm:cxn modelId="{D7A2631D-1B9B-41C7-8117-881DAE2CC846}" type="presParOf" srcId="{EB32B2A6-3B76-4255-8274-67628DF2ED06}" destId="{717C5A52-0FF9-442A-8F52-045EB98E0F8E}" srcOrd="9" destOrd="0" presId="urn:microsoft.com/office/officeart/2005/8/layout/radial4"/>
    <dgm:cxn modelId="{093E5E43-40DB-488D-8CEF-0AE2F051268D}" type="presParOf" srcId="{EB32B2A6-3B76-4255-8274-67628DF2ED06}" destId="{2047D292-D952-4ABF-99D8-81C05D897DC8}" srcOrd="10" destOrd="0" presId="urn:microsoft.com/office/officeart/2005/8/layout/radial4"/>
    <dgm:cxn modelId="{C301F4F4-8A79-4111-9199-A14AA909B2CD}" type="presParOf" srcId="{EB32B2A6-3B76-4255-8274-67628DF2ED06}" destId="{87386A5E-B447-4A55-9884-0D1D7331E870}" srcOrd="11" destOrd="0" presId="urn:microsoft.com/office/officeart/2005/8/layout/radial4"/>
    <dgm:cxn modelId="{B5EB2309-63BB-4D48-8496-65EEB1B8352E}" type="presParOf" srcId="{EB32B2A6-3B76-4255-8274-67628DF2ED06}" destId="{EEB32633-99E0-4642-8C2A-6F4940C655AE}" srcOrd="12" destOrd="0" presId="urn:microsoft.com/office/officeart/2005/8/layout/radial4"/>
    <dgm:cxn modelId="{EF665AE1-078E-4CDE-8A12-C6642DB8602E}" type="presParOf" srcId="{EB32B2A6-3B76-4255-8274-67628DF2ED06}" destId="{D3C5E3CA-DE54-42CC-A22C-09D13ACA9D86}" srcOrd="13" destOrd="0" presId="urn:microsoft.com/office/officeart/2005/8/layout/radial4"/>
    <dgm:cxn modelId="{BE019CED-0FCA-4511-81FA-4C595C1036E1}" type="presParOf" srcId="{EB32B2A6-3B76-4255-8274-67628DF2ED06}" destId="{7089AEB6-E33E-4188-8A1A-6F5034995673}" srcOrd="14" destOrd="0" presId="urn:microsoft.com/office/officeart/2005/8/layout/radial4"/>
    <dgm:cxn modelId="{0A0D4168-8CA1-4DFC-801B-355BFC1E1ACF}" type="presParOf" srcId="{EB32B2A6-3B76-4255-8274-67628DF2ED06}" destId="{7E6E5B82-E01E-4151-BBE8-9E095D654786}" srcOrd="15" destOrd="0" presId="urn:microsoft.com/office/officeart/2005/8/layout/radial4"/>
    <dgm:cxn modelId="{EF7F6081-994A-4FB0-B59C-EF3C52F6514D}" type="presParOf" srcId="{EB32B2A6-3B76-4255-8274-67628DF2ED06}" destId="{0F5B77F4-E9C0-45FC-B238-44ABCC335AC0}" srcOrd="16" destOrd="0" presId="urn:microsoft.com/office/officeart/2005/8/layout/radial4"/>
    <dgm:cxn modelId="{B45F2709-25D9-4AE1-BA5D-1BF5CBE1FB8F}" type="presParOf" srcId="{EB32B2A6-3B76-4255-8274-67628DF2ED06}" destId="{DA17322E-A44E-4D6D-B280-6B429A492CC6}" srcOrd="17" destOrd="0" presId="urn:microsoft.com/office/officeart/2005/8/layout/radial4"/>
    <dgm:cxn modelId="{DEEA5619-84D6-4A39-A2D4-14691905DBC8}" type="presParOf" srcId="{EB32B2A6-3B76-4255-8274-67628DF2ED06}" destId="{D2908387-9B1D-4BCB-9DBA-F2F027219340}" srcOrd="18" destOrd="0" presId="urn:microsoft.com/office/officeart/2005/8/layout/radial4"/>
    <dgm:cxn modelId="{E85697C0-C0BC-461C-95BB-ED05C381850B}" type="presParOf" srcId="{EB32B2A6-3B76-4255-8274-67628DF2ED06}" destId="{E22A52BD-09F5-4E45-8BA4-EE7D46E95000}" srcOrd="19" destOrd="0" presId="urn:microsoft.com/office/officeart/2005/8/layout/radial4"/>
    <dgm:cxn modelId="{48A330CC-1513-41C5-AFF0-5759918FA387}" type="presParOf" srcId="{EB32B2A6-3B76-4255-8274-67628DF2ED06}" destId="{97490AAC-35FE-4A3B-A95B-A4690D164742}" srcOrd="20" destOrd="0" presId="urn:microsoft.com/office/officeart/2005/8/layout/radial4"/>
    <dgm:cxn modelId="{00AF3927-65F6-4A89-9A3C-BF1EDEC89BC2}" type="presParOf" srcId="{EB32B2A6-3B76-4255-8274-67628DF2ED06}" destId="{727BC296-7D25-473C-A9BF-3382AF63A2C0}" srcOrd="21" destOrd="0" presId="urn:microsoft.com/office/officeart/2005/8/layout/radial4"/>
    <dgm:cxn modelId="{AA3F3AD1-6AB9-43E8-BFCC-5A81BE0CB25F}" type="presParOf" srcId="{EB32B2A6-3B76-4255-8274-67628DF2ED06}" destId="{093D4842-ACF8-42B0-B4BC-0DDE2176CB9E}" srcOrd="2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r>
            <a:rPr lang="fi-FI" sz="1100" dirty="0"/>
            <a:t>Kouluterveyden-huollon 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endParaRPr lang="fi-FI" sz="1100" dirty="0"/>
        </a:p>
        <a:p>
          <a:r>
            <a:rPr lang="fi-FI" sz="1100" dirty="0"/>
            <a:t>Opiskeluhuollon kuraattoripalvelut</a:t>
          </a:r>
        </a:p>
        <a:p>
          <a:endParaRPr lang="fi-FI" sz="1200" dirty="0"/>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l"/>
          <a:r>
            <a:rPr lang="fi-FI" sz="1100" dirty="0"/>
            <a:t>Monialainen</a:t>
          </a:r>
        </a:p>
        <a:p>
          <a:pPr algn="l"/>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pPr algn="ctr"/>
          <a:endParaRPr lang="fi-FI" sz="1000" dirty="0"/>
        </a:p>
        <a:p>
          <a:pPr algn="ctr"/>
          <a:r>
            <a:rPr lang="fi-FI" sz="1100" dirty="0"/>
            <a:t>Kouluterveyden-</a:t>
          </a:r>
        </a:p>
        <a:p>
          <a:pPr algn="ctr"/>
          <a:r>
            <a:rPr lang="fi-FI" sz="1100" dirty="0"/>
            <a:t>huollonpalvelut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pPr algn="ctr"/>
          <a:endParaRPr lang="fi-FI" sz="1100" dirty="0"/>
        </a:p>
        <a:p>
          <a:pPr algn="ctr"/>
          <a:r>
            <a:rPr lang="fi-FI" sz="1000" dirty="0"/>
            <a:t>Opiskeluhuollon kuraattoripalvelut</a:t>
          </a:r>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ctr"/>
          <a:r>
            <a:rPr lang="fi-FI" sz="1100" dirty="0"/>
            <a:t>Monialainen</a:t>
          </a:r>
        </a:p>
        <a:p>
          <a:pPr algn="ctr"/>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pPr algn="ctr"/>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custScaleX="101729">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32505E-7FAC-4327-8F65-A7D9B4AC0E27}"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fi-FI"/>
        </a:p>
      </dgm:t>
    </dgm:pt>
    <dgm:pt modelId="{D7A08CAD-0E9A-44C2-B1B5-6ADC06AD77C8}">
      <dgm:prSet phldrT="[Teksti]" custT="1"/>
      <dgm:spPr/>
      <dgm:t>
        <a:bodyPr/>
        <a:lstStyle/>
        <a:p>
          <a:r>
            <a:rPr lang="fi-FI" sz="1000" dirty="0">
              <a:latin typeface="+mj-lt"/>
              <a:cs typeface="Times New Roman" panose="02020603050405020304" pitchFamily="18" charset="0"/>
            </a:rPr>
            <a:t>Huoli oppilaasta</a:t>
          </a:r>
        </a:p>
      </dgm:t>
    </dgm:pt>
    <dgm:pt modelId="{CB2FE4BD-A4C3-4CFF-B153-32CFFCECAA72}" type="parTrans" cxnId="{00F2CF02-887D-4934-8EF1-E5762EECAC6A}">
      <dgm:prSet/>
      <dgm:spPr/>
      <dgm:t>
        <a:bodyPr/>
        <a:lstStyle/>
        <a:p>
          <a:endParaRPr lang="fi-FI"/>
        </a:p>
      </dgm:t>
    </dgm:pt>
    <dgm:pt modelId="{14D9CF6D-90DD-49D8-81DF-8457F4DF8510}" type="sibTrans" cxnId="{00F2CF02-887D-4934-8EF1-E5762EECAC6A}">
      <dgm:prSet/>
      <dgm:spPr/>
      <dgm:t>
        <a:bodyPr/>
        <a:lstStyle/>
        <a:p>
          <a:endParaRPr lang="fi-FI"/>
        </a:p>
      </dgm:t>
    </dgm:pt>
    <dgm:pt modelId="{A8AE9025-AFA3-444C-A719-06F2C38DC790}">
      <dgm:prSet phldrT="[Teksti]" custT="1"/>
      <dgm:spPr/>
      <dgm:t>
        <a:bodyPr/>
        <a:lstStyle/>
        <a:p>
          <a:r>
            <a:rPr lang="fi-FI" sz="1000" dirty="0">
              <a:latin typeface="+mj-lt"/>
              <a:cs typeface="Times New Roman" panose="02020603050405020304" pitchFamily="18" charset="0"/>
            </a:rPr>
            <a:t>Työntekijä, jolla huoli herää,  ottaa huolen puheeksi oppilaan ja tarvittaessa huoltajan kanssa. </a:t>
          </a:r>
        </a:p>
      </dgm:t>
    </dgm:pt>
    <dgm:pt modelId="{55BE8764-EB12-43A7-9E37-1696895135B3}" type="parTrans" cxnId="{6D0FF089-44D8-4818-9D28-613B33D4A2FA}">
      <dgm:prSet/>
      <dgm:spPr/>
      <dgm:t>
        <a:bodyPr/>
        <a:lstStyle/>
        <a:p>
          <a:endParaRPr lang="fi-FI"/>
        </a:p>
      </dgm:t>
    </dgm:pt>
    <dgm:pt modelId="{D4BC4471-242E-4894-A67A-C598BF83D1ED}" type="sibTrans" cxnId="{6D0FF089-44D8-4818-9D28-613B33D4A2FA}">
      <dgm:prSet/>
      <dgm:spPr/>
      <dgm:t>
        <a:bodyPr/>
        <a:lstStyle/>
        <a:p>
          <a:endParaRPr lang="fi-FI"/>
        </a:p>
      </dgm:t>
    </dgm:pt>
    <dgm:pt modelId="{E129BBF2-AC5D-470F-83EC-2C10347D834B}">
      <dgm:prSet phldrT="[Teksti]"/>
      <dgm:spPr/>
      <dgm:t>
        <a:bodyPr/>
        <a:lstStyle/>
        <a:p>
          <a:r>
            <a:rPr lang="fi-FI" dirty="0">
              <a:latin typeface="+mj-lt"/>
              <a:cs typeface="Times New Roman" panose="02020603050405020304" pitchFamily="18" charset="0"/>
            </a:rPr>
            <a:t>Asian käsittely ja päätökset</a:t>
          </a:r>
        </a:p>
      </dgm:t>
    </dgm:pt>
    <dgm:pt modelId="{8418A6C8-CEAA-47B0-8009-1993910ECFA9}" type="parTrans" cxnId="{E1047957-2859-43A4-A53B-DB82C257D4B9}">
      <dgm:prSet/>
      <dgm:spPr/>
      <dgm:t>
        <a:bodyPr/>
        <a:lstStyle/>
        <a:p>
          <a:endParaRPr lang="fi-FI"/>
        </a:p>
      </dgm:t>
    </dgm:pt>
    <dgm:pt modelId="{D9D19AB9-B659-4963-87EA-8E0ACD1758C2}" type="sibTrans" cxnId="{E1047957-2859-43A4-A53B-DB82C257D4B9}">
      <dgm:prSet/>
      <dgm:spPr/>
      <dgm:t>
        <a:bodyPr/>
        <a:lstStyle/>
        <a:p>
          <a:endParaRPr lang="fi-FI"/>
        </a:p>
      </dgm:t>
    </dgm:pt>
    <dgm:pt modelId="{F466A571-359A-424F-A60D-E1B659CADBE1}">
      <dgm:prSet phldrT="[Teksti]" custT="1"/>
      <dgm:spPr/>
      <dgm:t>
        <a:bodyPr/>
        <a:lstStyle/>
        <a:p>
          <a:r>
            <a:rPr lang="fi-FI" sz="900" dirty="0">
              <a:latin typeface="+mj-lt"/>
              <a:cs typeface="Times New Roman" panose="02020603050405020304" pitchFamily="18" charset="0"/>
            </a:rPr>
            <a:t> </a:t>
          </a:r>
          <a:r>
            <a:rPr lang="fi-FI" sz="1000" dirty="0">
              <a:latin typeface="+mj-lt"/>
              <a:cs typeface="Times New Roman" panose="02020603050405020304" pitchFamily="18" charset="0"/>
            </a:rPr>
            <a:t>Monialaisen asiantuntijaryhmän tapaamisessa oppilas/huoltajat allekirjoittavat suostumuslomakkeen asian käsittelyyn</a:t>
          </a:r>
        </a:p>
      </dgm:t>
    </dgm:pt>
    <dgm:pt modelId="{0DC194F3-43C4-4CC0-8F47-12173D7C2AAC}" type="parTrans" cxnId="{576655A0-85CE-44B4-A070-AAFB96BEF827}">
      <dgm:prSet/>
      <dgm:spPr/>
      <dgm:t>
        <a:bodyPr/>
        <a:lstStyle/>
        <a:p>
          <a:endParaRPr lang="fi-FI"/>
        </a:p>
      </dgm:t>
    </dgm:pt>
    <dgm:pt modelId="{463D637E-DFF8-4846-80B0-E732693B511D}" type="sibTrans" cxnId="{576655A0-85CE-44B4-A070-AAFB96BEF827}">
      <dgm:prSet/>
      <dgm:spPr/>
      <dgm:t>
        <a:bodyPr/>
        <a:lstStyle/>
        <a:p>
          <a:endParaRPr lang="fi-FI"/>
        </a:p>
      </dgm:t>
    </dgm:pt>
    <dgm:pt modelId="{E07187A6-4003-4CA4-9343-153AAC146F0F}">
      <dgm:prSet phldrT="[Teksti]"/>
      <dgm:spPr/>
      <dgm:t>
        <a:bodyPr/>
        <a:lstStyle/>
        <a:p>
          <a:r>
            <a:rPr lang="fi-FI" dirty="0">
              <a:latin typeface="+mj-lt"/>
              <a:cs typeface="Times New Roman" panose="02020603050405020304" pitchFamily="18" charset="0"/>
            </a:rPr>
            <a:t>Seuranta ja arviointi</a:t>
          </a:r>
        </a:p>
      </dgm:t>
    </dgm:pt>
    <dgm:pt modelId="{ED529470-5BA5-4AC1-AF3A-A886D65A5794}" type="parTrans" cxnId="{CBF61A40-8735-4CEE-9B6D-D07DFC42F9A7}">
      <dgm:prSet/>
      <dgm:spPr/>
      <dgm:t>
        <a:bodyPr/>
        <a:lstStyle/>
        <a:p>
          <a:endParaRPr lang="fi-FI"/>
        </a:p>
      </dgm:t>
    </dgm:pt>
    <dgm:pt modelId="{7646DE67-FE71-45F9-AB38-D17FDFE4FD0C}" type="sibTrans" cxnId="{CBF61A40-8735-4CEE-9B6D-D07DFC42F9A7}">
      <dgm:prSet/>
      <dgm:spPr/>
      <dgm:t>
        <a:bodyPr/>
        <a:lstStyle/>
        <a:p>
          <a:endParaRPr lang="fi-FI"/>
        </a:p>
      </dgm:t>
    </dgm:pt>
    <dgm:pt modelId="{77AF8B9B-E34D-4414-B025-08C6B86568A6}">
      <dgm:prSet custT="1"/>
      <dgm:spPr/>
      <dgm:t>
        <a:bodyPr/>
        <a:lstStyle/>
        <a:p>
          <a:endParaRPr lang="fi-FI" sz="1000" dirty="0">
            <a:latin typeface="+mj-lt"/>
            <a:cs typeface="Times New Roman" panose="02020603050405020304" pitchFamily="18" charset="0"/>
          </a:endParaRPr>
        </a:p>
        <a:p>
          <a:r>
            <a:rPr lang="fi-FI" sz="900" dirty="0">
              <a:latin typeface="+mj-lt"/>
              <a:cs typeface="Times New Roman" panose="02020603050405020304" pitchFamily="18" charset="0"/>
            </a:rPr>
            <a:t>Asiantuntija-ryhmän koolle kutsuminen</a:t>
          </a:r>
        </a:p>
        <a:p>
          <a:endParaRPr lang="fi-FI" sz="900" dirty="0">
            <a:latin typeface="+mj-lt"/>
            <a:cs typeface="Times New Roman" panose="02020603050405020304" pitchFamily="18" charset="0"/>
          </a:endParaRPr>
        </a:p>
      </dgm:t>
    </dgm:pt>
    <dgm:pt modelId="{D5BA72D5-44CF-4FDF-9032-5091CB242207}" type="parTrans" cxnId="{A3E5B55A-CBB5-4BD4-8731-0D5AD227756E}">
      <dgm:prSet/>
      <dgm:spPr/>
      <dgm:t>
        <a:bodyPr/>
        <a:lstStyle/>
        <a:p>
          <a:endParaRPr lang="fi-FI"/>
        </a:p>
      </dgm:t>
    </dgm:pt>
    <dgm:pt modelId="{9C1B93BF-0BB3-4F31-94B5-747D5C3FDC22}" type="sibTrans" cxnId="{A3E5B55A-CBB5-4BD4-8731-0D5AD227756E}">
      <dgm:prSet/>
      <dgm:spPr/>
      <dgm:t>
        <a:bodyPr/>
        <a:lstStyle/>
        <a:p>
          <a:endParaRPr lang="fi-FI"/>
        </a:p>
      </dgm:t>
    </dgm:pt>
    <dgm:pt modelId="{830FCEC6-2DC2-405A-B037-13F6F7F8BB60}">
      <dgm:prSet phldrT="[Teksti]" custT="1"/>
      <dgm:spPr/>
      <dgm:t>
        <a:bodyPr/>
        <a:lstStyle/>
        <a:p>
          <a:r>
            <a:rPr lang="fi-FI" sz="10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gm:t>
    </dgm:pt>
    <dgm:pt modelId="{6346262A-7FBD-47FC-AD9A-73512E7798F2}" type="parTrans" cxnId="{4286F89C-3A75-4076-8226-9E2EBB18ECC6}">
      <dgm:prSet/>
      <dgm:spPr/>
      <dgm:t>
        <a:bodyPr/>
        <a:lstStyle/>
        <a:p>
          <a:endParaRPr lang="fi-FI"/>
        </a:p>
      </dgm:t>
    </dgm:pt>
    <dgm:pt modelId="{A647882A-EA43-4E69-840A-D1F491962F52}" type="sibTrans" cxnId="{4286F89C-3A75-4076-8226-9E2EBB18ECC6}">
      <dgm:prSet/>
      <dgm:spPr/>
      <dgm:t>
        <a:bodyPr/>
        <a:lstStyle/>
        <a:p>
          <a:endParaRPr lang="fi-FI"/>
        </a:p>
      </dgm:t>
    </dgm:pt>
    <dgm:pt modelId="{914FAF60-2E4F-464A-9ECB-F8A416376133}">
      <dgm:prSet custT="1"/>
      <dgm:spPr/>
      <dgm:t>
        <a:bodyPr/>
        <a:lstStyle/>
        <a:p>
          <a:endParaRPr lang="fi-FI" sz="1000" dirty="0">
            <a:latin typeface="+mj-lt"/>
            <a:cs typeface="Times New Roman" panose="02020603050405020304" pitchFamily="18" charset="0"/>
          </a:endParaRPr>
        </a:p>
      </dgm:t>
    </dgm:pt>
    <dgm:pt modelId="{859AD2F4-214A-4FF3-AE02-7AEDB30F7F2C}" type="parTrans" cxnId="{1FE23DDE-8579-4F7F-91D8-8ED5B0A8C070}">
      <dgm:prSet/>
      <dgm:spPr/>
      <dgm:t>
        <a:bodyPr/>
        <a:lstStyle/>
        <a:p>
          <a:endParaRPr lang="fi-FI"/>
        </a:p>
      </dgm:t>
    </dgm:pt>
    <dgm:pt modelId="{9F5E486C-E6D5-4120-9B22-B5EA1A6F388F}" type="sibTrans" cxnId="{1FE23DDE-8579-4F7F-91D8-8ED5B0A8C070}">
      <dgm:prSet/>
      <dgm:spPr/>
      <dgm:t>
        <a:bodyPr/>
        <a:lstStyle/>
        <a:p>
          <a:endParaRPr lang="fi-FI"/>
        </a:p>
      </dgm:t>
    </dgm:pt>
    <dgm:pt modelId="{3104B56E-C6F9-4E07-AD2C-116C3CAC2DF4}">
      <dgm:prSet phldrT="[Teksti]" custT="1"/>
      <dgm:spPr/>
      <dgm:t>
        <a:bodyPr/>
        <a:lstStyle/>
        <a:p>
          <a:r>
            <a:rPr lang="fi-FI" sz="1000" dirty="0">
              <a:latin typeface="+mj-lt"/>
              <a:cs typeface="Times New Roman" panose="02020603050405020304" pitchFamily="18" charset="0"/>
            </a:rPr>
            <a:t> Tapaamisessa nimetään vastuuhenkilö, joka huolehtii opiskeluhuoltokertomuksen kirjaamisesta (muistio )</a:t>
          </a:r>
        </a:p>
      </dgm:t>
    </dgm:pt>
    <dgm:pt modelId="{7292E9F2-33AE-4324-B9E4-8034FE35F192}" type="parTrans" cxnId="{40EA4AE2-AFF9-4DD3-A5C4-5206EA6D3539}">
      <dgm:prSet/>
      <dgm:spPr/>
      <dgm:t>
        <a:bodyPr/>
        <a:lstStyle/>
        <a:p>
          <a:endParaRPr lang="fi-FI"/>
        </a:p>
      </dgm:t>
    </dgm:pt>
    <dgm:pt modelId="{8DCD8630-7F27-48FD-8C7B-DEC01191E063}" type="sibTrans" cxnId="{40EA4AE2-AFF9-4DD3-A5C4-5206EA6D3539}">
      <dgm:prSet/>
      <dgm:spPr/>
      <dgm:t>
        <a:bodyPr/>
        <a:lstStyle/>
        <a:p>
          <a:endParaRPr lang="fi-FI"/>
        </a:p>
      </dgm:t>
    </dgm:pt>
    <dgm:pt modelId="{8C0F1495-91B9-4C2C-A929-67D978392A2E}">
      <dgm:prSet phldrT="[Teksti]" custT="1"/>
      <dgm:spPr/>
      <dgm:t>
        <a:bodyPr/>
        <a:lstStyle/>
        <a:p>
          <a:r>
            <a:rPr lang="fi-FI" sz="1000" dirty="0">
              <a:latin typeface="+mj-lt"/>
              <a:cs typeface="Times New Roman" panose="02020603050405020304" pitchFamily="18" charset="0"/>
            </a:rPr>
            <a:t> Tapaamisessa sovitaan jatkotoimenpiteistä ja niiden vastuuhenkilöistä sekä mahdollisesta seurantatapaamisesta</a:t>
          </a:r>
        </a:p>
      </dgm:t>
    </dgm:pt>
    <dgm:pt modelId="{53D13B5B-7B4F-4CE0-A656-B8289DDC7050}" type="parTrans" cxnId="{9A79B5C0-17D7-4927-A4AE-7377E03D5146}">
      <dgm:prSet/>
      <dgm:spPr/>
      <dgm:t>
        <a:bodyPr/>
        <a:lstStyle/>
        <a:p>
          <a:endParaRPr lang="fi-FI"/>
        </a:p>
      </dgm:t>
    </dgm:pt>
    <dgm:pt modelId="{68F39974-FBAA-4C03-BE95-3B7409F8FDE1}" type="sibTrans" cxnId="{9A79B5C0-17D7-4927-A4AE-7377E03D5146}">
      <dgm:prSet/>
      <dgm:spPr/>
      <dgm:t>
        <a:bodyPr/>
        <a:lstStyle/>
        <a:p>
          <a:endParaRPr lang="fi-FI"/>
        </a:p>
      </dgm:t>
    </dgm:pt>
    <dgm:pt modelId="{21D22935-3205-41D3-9200-14CD048D90C3}">
      <dgm:prSet custT="1"/>
      <dgm:spPr/>
      <dgm:t>
        <a:bodyPr/>
        <a:lstStyle/>
        <a:p>
          <a:r>
            <a:rPr lang="fi-FI" sz="1000" dirty="0">
              <a:latin typeface="+mn-lt"/>
              <a:cs typeface="Times New Roman" panose="02020603050405020304" pitchFamily="18" charset="0"/>
            </a:rPr>
            <a:t>Arvioidaan sovittujen toimenpiteiden vaikuttavuutta</a:t>
          </a:r>
        </a:p>
      </dgm:t>
    </dgm:pt>
    <dgm:pt modelId="{6A093281-7254-4EA8-8B27-F7616AD8C320}" type="parTrans" cxnId="{1879B112-A9F5-402F-A323-BA0C39B62B3B}">
      <dgm:prSet/>
      <dgm:spPr/>
      <dgm:t>
        <a:bodyPr/>
        <a:lstStyle/>
        <a:p>
          <a:endParaRPr lang="fi-FI"/>
        </a:p>
      </dgm:t>
    </dgm:pt>
    <dgm:pt modelId="{D974658A-1219-4867-80DF-36992295D6D8}" type="sibTrans" cxnId="{1879B112-A9F5-402F-A323-BA0C39B62B3B}">
      <dgm:prSet/>
      <dgm:spPr/>
      <dgm:t>
        <a:bodyPr/>
        <a:lstStyle/>
        <a:p>
          <a:endParaRPr lang="fi-FI"/>
        </a:p>
      </dgm:t>
    </dgm:pt>
    <dgm:pt modelId="{2916C969-0801-4D72-86B8-6E23B0148C5D}">
      <dgm:prSet custT="1"/>
      <dgm:spPr/>
      <dgm:t>
        <a:bodyPr/>
        <a:lstStyle/>
        <a:p>
          <a:r>
            <a:rPr lang="fi-FI" sz="1000" dirty="0">
              <a:latin typeface="+mn-lt"/>
              <a:cs typeface="Times New Roman" panose="02020603050405020304" pitchFamily="18" charset="0"/>
            </a:rPr>
            <a:t>Tarvittaessa jatketaan huolta aiheuttaneen asian käsittelyä ja sovitaan jatkotoimista</a:t>
          </a:r>
        </a:p>
      </dgm:t>
    </dgm:pt>
    <dgm:pt modelId="{EC98BF8E-8951-4EA9-BCC2-12D471E6CE64}" type="parTrans" cxnId="{6620900B-A3F8-425F-92A9-6D61CF17A800}">
      <dgm:prSet/>
      <dgm:spPr/>
      <dgm:t>
        <a:bodyPr/>
        <a:lstStyle/>
        <a:p>
          <a:endParaRPr lang="fi-FI"/>
        </a:p>
      </dgm:t>
    </dgm:pt>
    <dgm:pt modelId="{97D7BA9D-F8FF-47A7-9735-51A839707F5B}" type="sibTrans" cxnId="{6620900B-A3F8-425F-92A9-6D61CF17A800}">
      <dgm:prSet/>
      <dgm:spPr/>
      <dgm:t>
        <a:bodyPr/>
        <a:lstStyle/>
        <a:p>
          <a:endParaRPr lang="fi-FI"/>
        </a:p>
      </dgm:t>
    </dgm:pt>
    <dgm:pt modelId="{426EE778-34D3-4889-94FD-356353438F57}">
      <dgm:prSet custT="1"/>
      <dgm:spPr/>
      <dgm:t>
        <a:bodyPr/>
        <a:lstStyle/>
        <a:p>
          <a:r>
            <a:rPr lang="fi-FI" sz="1000" dirty="0">
              <a:latin typeface="+mj-lt"/>
              <a:cs typeface="Times New Roman" panose="02020603050405020304" pitchFamily="18" charset="0"/>
            </a:rPr>
            <a:t>Työntekijä sopii oppilaan/huoltajan kanssa tarvittavista jatkotoimista ja ketkä kutsutaan monialaiseen asiantuntijaryhmään</a:t>
          </a:r>
        </a:p>
      </dgm:t>
    </dgm:pt>
    <dgm:pt modelId="{8AB4FDE9-E0F7-450B-AB52-B6F613FF0639}" type="parTrans" cxnId="{AD6B7DD1-D9B2-426D-9C58-C52EBB1D618B}">
      <dgm:prSet/>
      <dgm:spPr/>
      <dgm:t>
        <a:bodyPr/>
        <a:lstStyle/>
        <a:p>
          <a:endParaRPr lang="fi-FI"/>
        </a:p>
      </dgm:t>
    </dgm:pt>
    <dgm:pt modelId="{B943A3C6-0868-41AE-9794-7C295A3A197F}" type="sibTrans" cxnId="{AD6B7DD1-D9B2-426D-9C58-C52EBB1D618B}">
      <dgm:prSet/>
      <dgm:spPr/>
      <dgm:t>
        <a:bodyPr/>
        <a:lstStyle/>
        <a:p>
          <a:endParaRPr lang="fi-FI"/>
        </a:p>
      </dgm:t>
    </dgm:pt>
    <dgm:pt modelId="{8F8A8259-E952-45FC-A503-243E848122EE}">
      <dgm:prSet custT="1"/>
      <dgm:spPr/>
      <dgm:t>
        <a:bodyPr/>
        <a:lstStyle/>
        <a:p>
          <a:endParaRPr lang="fi-FI" sz="1000" dirty="0">
            <a:latin typeface="+mj-lt"/>
            <a:cs typeface="Times New Roman" panose="02020603050405020304" pitchFamily="18" charset="0"/>
          </a:endParaRPr>
        </a:p>
      </dgm:t>
    </dgm:pt>
    <dgm:pt modelId="{DDE4D5B8-D52A-4DE5-9FE0-EB5CC55496F5}" type="parTrans" cxnId="{C30246ED-7A5E-4DCB-BE9D-C77DC041BA84}">
      <dgm:prSet/>
      <dgm:spPr/>
      <dgm:t>
        <a:bodyPr/>
        <a:lstStyle/>
        <a:p>
          <a:endParaRPr lang="fi-FI"/>
        </a:p>
      </dgm:t>
    </dgm:pt>
    <dgm:pt modelId="{6BB73642-34E1-4892-8E21-1701FB62409D}" type="sibTrans" cxnId="{C30246ED-7A5E-4DCB-BE9D-C77DC041BA84}">
      <dgm:prSet/>
      <dgm:spPr/>
      <dgm:t>
        <a:bodyPr/>
        <a:lstStyle/>
        <a:p>
          <a:endParaRPr lang="fi-FI"/>
        </a:p>
      </dgm:t>
    </dgm:pt>
    <dgm:pt modelId="{0259AC03-FCCA-4B36-A21D-2C69F3F5BD9E}">
      <dgm:prSet custT="1"/>
      <dgm:spPr/>
      <dgm:t>
        <a:bodyPr/>
        <a:lstStyle/>
        <a:p>
          <a:r>
            <a:rPr lang="fi-FI" sz="1000" dirty="0">
              <a:latin typeface="+mj-lt"/>
              <a:cs typeface="Times New Roman" panose="02020603050405020304" pitchFamily="18" charset="0"/>
            </a:rPr>
            <a:t>Työntekijä kutsuu monialaisen asiantuntijaryhmän koolle oppilaan tuen tarpeen selvittämiseksi ja opiskeluhuollon palveluiden tai muiden tarvittavien tukitoimien järjestämiseksi</a:t>
          </a:r>
        </a:p>
      </dgm:t>
    </dgm:pt>
    <dgm:pt modelId="{5E1BE763-A27A-4E03-B6F5-EA2E69DB7014}" type="parTrans" cxnId="{020783E1-148B-4D6F-AE30-3E7F682599D7}">
      <dgm:prSet/>
      <dgm:spPr/>
      <dgm:t>
        <a:bodyPr/>
        <a:lstStyle/>
        <a:p>
          <a:endParaRPr lang="fi-FI"/>
        </a:p>
      </dgm:t>
    </dgm:pt>
    <dgm:pt modelId="{54AE68DD-F842-4078-B95B-DA8034CF6BF2}" type="sibTrans" cxnId="{020783E1-148B-4D6F-AE30-3E7F682599D7}">
      <dgm:prSet/>
      <dgm:spPr/>
      <dgm:t>
        <a:bodyPr/>
        <a:lstStyle/>
        <a:p>
          <a:endParaRPr lang="fi-FI"/>
        </a:p>
      </dgm:t>
    </dgm:pt>
    <dgm:pt modelId="{431DA3FC-F6B1-45EE-AAD7-F6D8923DB6BD}" type="pres">
      <dgm:prSet presAssocID="{2132505E-7FAC-4327-8F65-A7D9B4AC0E27}" presName="linearFlow" presStyleCnt="0">
        <dgm:presLayoutVars>
          <dgm:dir/>
          <dgm:animLvl val="lvl"/>
          <dgm:resizeHandles val="exact"/>
        </dgm:presLayoutVars>
      </dgm:prSet>
      <dgm:spPr/>
    </dgm:pt>
    <dgm:pt modelId="{9F07B888-074C-4FDB-A3A9-3E60C48E166B}" type="pres">
      <dgm:prSet presAssocID="{D7A08CAD-0E9A-44C2-B1B5-6ADC06AD77C8}" presName="composite" presStyleCnt="0"/>
      <dgm:spPr/>
    </dgm:pt>
    <dgm:pt modelId="{A158D3B4-02C5-42EC-9F88-54B665BA8A8D}" type="pres">
      <dgm:prSet presAssocID="{D7A08CAD-0E9A-44C2-B1B5-6ADC06AD77C8}" presName="parentText" presStyleLbl="alignNode1" presStyleIdx="0" presStyleCnt="4" custScaleX="100601" custLinFactNeighborX="-6655" custLinFactNeighborY="-34076">
        <dgm:presLayoutVars>
          <dgm:chMax val="1"/>
          <dgm:bulletEnabled val="1"/>
        </dgm:presLayoutVars>
      </dgm:prSet>
      <dgm:spPr/>
    </dgm:pt>
    <dgm:pt modelId="{B2766ACB-17B2-47D6-A559-BD0D197C32F7}" type="pres">
      <dgm:prSet presAssocID="{D7A08CAD-0E9A-44C2-B1B5-6ADC06AD77C8}" presName="descendantText" presStyleLbl="alignAcc1" presStyleIdx="0" presStyleCnt="4" custScaleX="100913" custScaleY="110687" custLinFactNeighborX="276">
        <dgm:presLayoutVars>
          <dgm:bulletEnabled val="1"/>
        </dgm:presLayoutVars>
      </dgm:prSet>
      <dgm:spPr/>
    </dgm:pt>
    <dgm:pt modelId="{5A5EF0EA-C5BC-48D2-9923-DECC04E0B762}" type="pres">
      <dgm:prSet presAssocID="{14D9CF6D-90DD-49D8-81DF-8457F4DF8510}" presName="sp" presStyleCnt="0"/>
      <dgm:spPr/>
    </dgm:pt>
    <dgm:pt modelId="{BA76ED46-7089-4E38-8F97-FDC00B0BA50A}" type="pres">
      <dgm:prSet presAssocID="{77AF8B9B-E34D-4414-B025-08C6B86568A6}" presName="composite" presStyleCnt="0"/>
      <dgm:spPr/>
    </dgm:pt>
    <dgm:pt modelId="{7EF90132-C0F6-4ECE-9187-5F8FAE380DE9}" type="pres">
      <dgm:prSet presAssocID="{77AF8B9B-E34D-4414-B025-08C6B86568A6}" presName="parentText" presStyleLbl="alignNode1" presStyleIdx="1" presStyleCnt="4" custScaleX="108916" custLinFactNeighborX="910" custLinFactNeighborY="-1456">
        <dgm:presLayoutVars>
          <dgm:chMax val="1"/>
          <dgm:bulletEnabled val="1"/>
        </dgm:presLayoutVars>
      </dgm:prSet>
      <dgm:spPr/>
    </dgm:pt>
    <dgm:pt modelId="{A167B3E7-54B1-4A9F-9473-2A2691C46593}" type="pres">
      <dgm:prSet presAssocID="{77AF8B9B-E34D-4414-B025-08C6B86568A6}" presName="descendantText" presStyleLbl="alignAcc1" presStyleIdx="1" presStyleCnt="4" custScaleY="100000" custLinFactNeighborX="296" custLinFactNeighborY="273">
        <dgm:presLayoutVars>
          <dgm:bulletEnabled val="1"/>
        </dgm:presLayoutVars>
      </dgm:prSet>
      <dgm:spPr/>
    </dgm:pt>
    <dgm:pt modelId="{33759480-116E-48C0-8439-497032D888FF}" type="pres">
      <dgm:prSet presAssocID="{9C1B93BF-0BB3-4F31-94B5-747D5C3FDC22}" presName="sp" presStyleCnt="0"/>
      <dgm:spPr/>
    </dgm:pt>
    <dgm:pt modelId="{DB90214C-1C4E-422E-84ED-D4E7F432D9F7}" type="pres">
      <dgm:prSet presAssocID="{E129BBF2-AC5D-470F-83EC-2C10347D834B}" presName="composite" presStyleCnt="0"/>
      <dgm:spPr/>
    </dgm:pt>
    <dgm:pt modelId="{99D5B6B1-D4A7-465E-B7B4-C71DC25E3254}" type="pres">
      <dgm:prSet presAssocID="{E129BBF2-AC5D-470F-83EC-2C10347D834B}" presName="parentText" presStyleLbl="alignNode1" presStyleIdx="2" presStyleCnt="4" custLinFactNeighborX="2784" custLinFactNeighborY="729">
        <dgm:presLayoutVars>
          <dgm:chMax val="1"/>
          <dgm:bulletEnabled val="1"/>
        </dgm:presLayoutVars>
      </dgm:prSet>
      <dgm:spPr/>
    </dgm:pt>
    <dgm:pt modelId="{4E043EFD-83B5-4435-AFCA-34110077808F}" type="pres">
      <dgm:prSet presAssocID="{E129BBF2-AC5D-470F-83EC-2C10347D834B}" presName="descendantText" presStyleLbl="alignAcc1" presStyleIdx="2" presStyleCnt="4">
        <dgm:presLayoutVars>
          <dgm:bulletEnabled val="1"/>
        </dgm:presLayoutVars>
      </dgm:prSet>
      <dgm:spPr/>
    </dgm:pt>
    <dgm:pt modelId="{67494014-187C-4217-BD2D-8833104E6304}" type="pres">
      <dgm:prSet presAssocID="{D9D19AB9-B659-4963-87EA-8E0ACD1758C2}" presName="sp" presStyleCnt="0"/>
      <dgm:spPr/>
    </dgm:pt>
    <dgm:pt modelId="{51120B8A-400C-4279-A806-75BA6D05CE17}" type="pres">
      <dgm:prSet presAssocID="{E07187A6-4003-4CA4-9343-153AAC146F0F}" presName="composite" presStyleCnt="0"/>
      <dgm:spPr/>
    </dgm:pt>
    <dgm:pt modelId="{C851FF54-F0E1-46D3-A557-63EE01A19E4F}" type="pres">
      <dgm:prSet presAssocID="{E07187A6-4003-4CA4-9343-153AAC146F0F}" presName="parentText" presStyleLbl="alignNode1" presStyleIdx="3" presStyleCnt="4">
        <dgm:presLayoutVars>
          <dgm:chMax val="1"/>
          <dgm:bulletEnabled val="1"/>
        </dgm:presLayoutVars>
      </dgm:prSet>
      <dgm:spPr/>
    </dgm:pt>
    <dgm:pt modelId="{77BBFCA3-68D4-41EC-8794-92551296F0ED}" type="pres">
      <dgm:prSet presAssocID="{E07187A6-4003-4CA4-9343-153AAC146F0F}" presName="descendantText" presStyleLbl="alignAcc1" presStyleIdx="3" presStyleCnt="4" custLinFactNeighborX="0" custLinFactNeighborY="3100">
        <dgm:presLayoutVars>
          <dgm:bulletEnabled val="1"/>
        </dgm:presLayoutVars>
      </dgm:prSet>
      <dgm:spPr/>
    </dgm:pt>
  </dgm:ptLst>
  <dgm:cxnLst>
    <dgm:cxn modelId="{00F2CF02-887D-4934-8EF1-E5762EECAC6A}" srcId="{2132505E-7FAC-4327-8F65-A7D9B4AC0E27}" destId="{D7A08CAD-0E9A-44C2-B1B5-6ADC06AD77C8}" srcOrd="0" destOrd="0" parTransId="{CB2FE4BD-A4C3-4CFF-B153-32CFFCECAA72}" sibTransId="{14D9CF6D-90DD-49D8-81DF-8457F4DF8510}"/>
    <dgm:cxn modelId="{6620900B-A3F8-425F-92A9-6D61CF17A800}" srcId="{E07187A6-4003-4CA4-9343-153AAC146F0F}" destId="{2916C969-0801-4D72-86B8-6E23B0148C5D}" srcOrd="1" destOrd="0" parTransId="{EC98BF8E-8951-4EA9-BCC2-12D471E6CE64}" sibTransId="{97D7BA9D-F8FF-47A7-9735-51A839707F5B}"/>
    <dgm:cxn modelId="{1879B112-A9F5-402F-A323-BA0C39B62B3B}" srcId="{E07187A6-4003-4CA4-9343-153AAC146F0F}" destId="{21D22935-3205-41D3-9200-14CD048D90C3}" srcOrd="0" destOrd="0" parTransId="{6A093281-7254-4EA8-8B27-F7616AD8C320}" sibTransId="{D974658A-1219-4867-80DF-36992295D6D8}"/>
    <dgm:cxn modelId="{8DE6FC39-86D1-499A-919B-A92E9250617F}" type="presOf" srcId="{A8AE9025-AFA3-444C-A719-06F2C38DC790}" destId="{B2766ACB-17B2-47D6-A559-BD0D197C32F7}" srcOrd="0" destOrd="0" presId="urn:microsoft.com/office/officeart/2005/8/layout/chevron2"/>
    <dgm:cxn modelId="{74A6683A-AA45-4DEF-8519-91FA6AEEE7DB}" type="presOf" srcId="{F466A571-359A-424F-A60D-E1B659CADBE1}" destId="{4E043EFD-83B5-4435-AFCA-34110077808F}" srcOrd="0" destOrd="0" presId="urn:microsoft.com/office/officeart/2005/8/layout/chevron2"/>
    <dgm:cxn modelId="{CBF61A40-8735-4CEE-9B6D-D07DFC42F9A7}" srcId="{2132505E-7FAC-4327-8F65-A7D9B4AC0E27}" destId="{E07187A6-4003-4CA4-9343-153AAC146F0F}" srcOrd="3" destOrd="0" parTransId="{ED529470-5BA5-4AC1-AF3A-A886D65A5794}" sibTransId="{7646DE67-FE71-45F9-AB38-D17FDFE4FD0C}"/>
    <dgm:cxn modelId="{1036935C-DAE6-428B-BBC9-6099C928D10E}" type="presOf" srcId="{830FCEC6-2DC2-405A-B037-13F6F7F8BB60}" destId="{B2766ACB-17B2-47D6-A559-BD0D197C32F7}" srcOrd="0" destOrd="1" presId="urn:microsoft.com/office/officeart/2005/8/layout/chevron2"/>
    <dgm:cxn modelId="{F6748661-FE39-45C9-B1D9-AE544DE20C3A}" type="presOf" srcId="{8F8A8259-E952-45FC-A503-243E848122EE}" destId="{A167B3E7-54B1-4A9F-9473-2A2691C46593}" srcOrd="0" destOrd="3" presId="urn:microsoft.com/office/officeart/2005/8/layout/chevron2"/>
    <dgm:cxn modelId="{2EE5B170-7275-4257-B813-C075A06D54BA}" type="presOf" srcId="{8C0F1495-91B9-4C2C-A929-67D978392A2E}" destId="{4E043EFD-83B5-4435-AFCA-34110077808F}" srcOrd="0" destOrd="2" presId="urn:microsoft.com/office/officeart/2005/8/layout/chevron2"/>
    <dgm:cxn modelId="{295BC275-367D-4183-A820-2E069F27BE75}" type="presOf" srcId="{0259AC03-FCCA-4B36-A21D-2C69F3F5BD9E}" destId="{A167B3E7-54B1-4A9F-9473-2A2691C46593}" srcOrd="0" destOrd="2" presId="urn:microsoft.com/office/officeart/2005/8/layout/chevron2"/>
    <dgm:cxn modelId="{E1047957-2859-43A4-A53B-DB82C257D4B9}" srcId="{2132505E-7FAC-4327-8F65-A7D9B4AC0E27}" destId="{E129BBF2-AC5D-470F-83EC-2C10347D834B}" srcOrd="2" destOrd="0" parTransId="{8418A6C8-CEAA-47B0-8009-1993910ECFA9}" sibTransId="{D9D19AB9-B659-4963-87EA-8E0ACD1758C2}"/>
    <dgm:cxn modelId="{A3E5B55A-CBB5-4BD4-8731-0D5AD227756E}" srcId="{2132505E-7FAC-4327-8F65-A7D9B4AC0E27}" destId="{77AF8B9B-E34D-4414-B025-08C6B86568A6}" srcOrd="1" destOrd="0" parTransId="{D5BA72D5-44CF-4FDF-9032-5091CB242207}" sibTransId="{9C1B93BF-0BB3-4F31-94B5-747D5C3FDC22}"/>
    <dgm:cxn modelId="{6D0FF089-44D8-4818-9D28-613B33D4A2FA}" srcId="{D7A08CAD-0E9A-44C2-B1B5-6ADC06AD77C8}" destId="{A8AE9025-AFA3-444C-A719-06F2C38DC790}" srcOrd="0" destOrd="0" parTransId="{55BE8764-EB12-43A7-9E37-1696895135B3}" sibTransId="{D4BC4471-242E-4894-A67A-C598BF83D1ED}"/>
    <dgm:cxn modelId="{5E8DF69C-9DFF-495F-B480-80CF684EC936}" type="presOf" srcId="{2132505E-7FAC-4327-8F65-A7D9B4AC0E27}" destId="{431DA3FC-F6B1-45EE-AAD7-F6D8923DB6BD}" srcOrd="0" destOrd="0" presId="urn:microsoft.com/office/officeart/2005/8/layout/chevron2"/>
    <dgm:cxn modelId="{4286F89C-3A75-4076-8226-9E2EBB18ECC6}" srcId="{D7A08CAD-0E9A-44C2-B1B5-6ADC06AD77C8}" destId="{830FCEC6-2DC2-405A-B037-13F6F7F8BB60}" srcOrd="1" destOrd="0" parTransId="{6346262A-7FBD-47FC-AD9A-73512E7798F2}" sibTransId="{A647882A-EA43-4E69-840A-D1F491962F52}"/>
    <dgm:cxn modelId="{DDE6C29F-9247-426D-900E-B5FB8D3B13B1}" type="presOf" srcId="{914FAF60-2E4F-464A-9ECB-F8A416376133}" destId="{A167B3E7-54B1-4A9F-9473-2A2691C46593}" srcOrd="0" destOrd="0" presId="urn:microsoft.com/office/officeart/2005/8/layout/chevron2"/>
    <dgm:cxn modelId="{576655A0-85CE-44B4-A070-AAFB96BEF827}" srcId="{E129BBF2-AC5D-470F-83EC-2C10347D834B}" destId="{F466A571-359A-424F-A60D-E1B659CADBE1}" srcOrd="0" destOrd="0" parTransId="{0DC194F3-43C4-4CC0-8F47-12173D7C2AAC}" sibTransId="{463D637E-DFF8-4846-80B0-E732693B511D}"/>
    <dgm:cxn modelId="{9457DFA5-903C-4167-935D-00635169FE50}" type="presOf" srcId="{3104B56E-C6F9-4E07-AD2C-116C3CAC2DF4}" destId="{4E043EFD-83B5-4435-AFCA-34110077808F}" srcOrd="0" destOrd="1" presId="urn:microsoft.com/office/officeart/2005/8/layout/chevron2"/>
    <dgm:cxn modelId="{8E2A1BAD-149B-483D-A97E-B052149B7681}" type="presOf" srcId="{426EE778-34D3-4889-94FD-356353438F57}" destId="{A167B3E7-54B1-4A9F-9473-2A2691C46593}" srcOrd="0" destOrd="1" presId="urn:microsoft.com/office/officeart/2005/8/layout/chevron2"/>
    <dgm:cxn modelId="{CAB8EAB8-2A93-4084-AA05-DDE9280EC987}" type="presOf" srcId="{E129BBF2-AC5D-470F-83EC-2C10347D834B}" destId="{99D5B6B1-D4A7-465E-B7B4-C71DC25E3254}" srcOrd="0" destOrd="0" presId="urn:microsoft.com/office/officeart/2005/8/layout/chevron2"/>
    <dgm:cxn modelId="{9A79B5C0-17D7-4927-A4AE-7377E03D5146}" srcId="{E129BBF2-AC5D-470F-83EC-2C10347D834B}" destId="{8C0F1495-91B9-4C2C-A929-67D978392A2E}" srcOrd="2" destOrd="0" parTransId="{53D13B5B-7B4F-4CE0-A656-B8289DDC7050}" sibTransId="{68F39974-FBAA-4C03-BE95-3B7409F8FDE1}"/>
    <dgm:cxn modelId="{45E71AC7-314A-4766-9DC1-4757021395EE}" type="presOf" srcId="{77AF8B9B-E34D-4414-B025-08C6B86568A6}" destId="{7EF90132-C0F6-4ECE-9187-5F8FAE380DE9}" srcOrd="0" destOrd="0" presId="urn:microsoft.com/office/officeart/2005/8/layout/chevron2"/>
    <dgm:cxn modelId="{D25720D0-FC34-4ADE-B045-D49FBB6885EC}" type="presOf" srcId="{E07187A6-4003-4CA4-9343-153AAC146F0F}" destId="{C851FF54-F0E1-46D3-A557-63EE01A19E4F}" srcOrd="0" destOrd="0" presId="urn:microsoft.com/office/officeart/2005/8/layout/chevron2"/>
    <dgm:cxn modelId="{AD6B7DD1-D9B2-426D-9C58-C52EBB1D618B}" srcId="{77AF8B9B-E34D-4414-B025-08C6B86568A6}" destId="{426EE778-34D3-4889-94FD-356353438F57}" srcOrd="1" destOrd="0" parTransId="{8AB4FDE9-E0F7-450B-AB52-B6F613FF0639}" sibTransId="{B943A3C6-0868-41AE-9794-7C295A3A197F}"/>
    <dgm:cxn modelId="{57DBF2D1-77C0-4B0D-AADA-C8ACFF9CD89D}" type="presOf" srcId="{2916C969-0801-4D72-86B8-6E23B0148C5D}" destId="{77BBFCA3-68D4-41EC-8794-92551296F0ED}" srcOrd="0" destOrd="1" presId="urn:microsoft.com/office/officeart/2005/8/layout/chevron2"/>
    <dgm:cxn modelId="{1FE23DDE-8579-4F7F-91D8-8ED5B0A8C070}" srcId="{77AF8B9B-E34D-4414-B025-08C6B86568A6}" destId="{914FAF60-2E4F-464A-9ECB-F8A416376133}" srcOrd="0" destOrd="0" parTransId="{859AD2F4-214A-4FF3-AE02-7AEDB30F7F2C}" sibTransId="{9F5E486C-E6D5-4120-9B22-B5EA1A6F388F}"/>
    <dgm:cxn modelId="{020783E1-148B-4D6F-AE30-3E7F682599D7}" srcId="{77AF8B9B-E34D-4414-B025-08C6B86568A6}" destId="{0259AC03-FCCA-4B36-A21D-2C69F3F5BD9E}" srcOrd="2" destOrd="0" parTransId="{5E1BE763-A27A-4E03-B6F5-EA2E69DB7014}" sibTransId="{54AE68DD-F842-4078-B95B-DA8034CF6BF2}"/>
    <dgm:cxn modelId="{40EA4AE2-AFF9-4DD3-A5C4-5206EA6D3539}" srcId="{E129BBF2-AC5D-470F-83EC-2C10347D834B}" destId="{3104B56E-C6F9-4E07-AD2C-116C3CAC2DF4}" srcOrd="1" destOrd="0" parTransId="{7292E9F2-33AE-4324-B9E4-8034FE35F192}" sibTransId="{8DCD8630-7F27-48FD-8C7B-DEC01191E063}"/>
    <dgm:cxn modelId="{55D227E9-7F94-4071-8E19-9FE0FC245409}" type="presOf" srcId="{D7A08CAD-0E9A-44C2-B1B5-6ADC06AD77C8}" destId="{A158D3B4-02C5-42EC-9F88-54B665BA8A8D}" srcOrd="0" destOrd="0" presId="urn:microsoft.com/office/officeart/2005/8/layout/chevron2"/>
    <dgm:cxn modelId="{C30246ED-7A5E-4DCB-BE9D-C77DC041BA84}" srcId="{77AF8B9B-E34D-4414-B025-08C6B86568A6}" destId="{8F8A8259-E952-45FC-A503-243E848122EE}" srcOrd="3" destOrd="0" parTransId="{DDE4D5B8-D52A-4DE5-9FE0-EB5CC55496F5}" sibTransId="{6BB73642-34E1-4892-8E21-1701FB62409D}"/>
    <dgm:cxn modelId="{594D81F4-696C-4615-99E2-092959817235}" type="presOf" srcId="{21D22935-3205-41D3-9200-14CD048D90C3}" destId="{77BBFCA3-68D4-41EC-8794-92551296F0ED}" srcOrd="0" destOrd="0" presId="urn:microsoft.com/office/officeart/2005/8/layout/chevron2"/>
    <dgm:cxn modelId="{441741C5-370D-40B0-9DDD-E18A8F2E4D13}" type="presParOf" srcId="{431DA3FC-F6B1-45EE-AAD7-F6D8923DB6BD}" destId="{9F07B888-074C-4FDB-A3A9-3E60C48E166B}" srcOrd="0" destOrd="0" presId="urn:microsoft.com/office/officeart/2005/8/layout/chevron2"/>
    <dgm:cxn modelId="{3442DA25-22E4-4CC5-88DF-1F79F3B39815}" type="presParOf" srcId="{9F07B888-074C-4FDB-A3A9-3E60C48E166B}" destId="{A158D3B4-02C5-42EC-9F88-54B665BA8A8D}" srcOrd="0" destOrd="0" presId="urn:microsoft.com/office/officeart/2005/8/layout/chevron2"/>
    <dgm:cxn modelId="{837AD62A-96D6-4EA1-8675-CE51F86DBA96}" type="presParOf" srcId="{9F07B888-074C-4FDB-A3A9-3E60C48E166B}" destId="{B2766ACB-17B2-47D6-A559-BD0D197C32F7}" srcOrd="1" destOrd="0" presId="urn:microsoft.com/office/officeart/2005/8/layout/chevron2"/>
    <dgm:cxn modelId="{CB834BA1-4488-496F-94BD-279B092760F6}" type="presParOf" srcId="{431DA3FC-F6B1-45EE-AAD7-F6D8923DB6BD}" destId="{5A5EF0EA-C5BC-48D2-9923-DECC04E0B762}" srcOrd="1" destOrd="0" presId="urn:microsoft.com/office/officeart/2005/8/layout/chevron2"/>
    <dgm:cxn modelId="{1F10181F-9E3C-4776-B2BA-16AE726C369D}" type="presParOf" srcId="{431DA3FC-F6B1-45EE-AAD7-F6D8923DB6BD}" destId="{BA76ED46-7089-4E38-8F97-FDC00B0BA50A}" srcOrd="2" destOrd="0" presId="urn:microsoft.com/office/officeart/2005/8/layout/chevron2"/>
    <dgm:cxn modelId="{F1C0B0C5-9718-4B63-9145-A73E0E9AD519}" type="presParOf" srcId="{BA76ED46-7089-4E38-8F97-FDC00B0BA50A}" destId="{7EF90132-C0F6-4ECE-9187-5F8FAE380DE9}" srcOrd="0" destOrd="0" presId="urn:microsoft.com/office/officeart/2005/8/layout/chevron2"/>
    <dgm:cxn modelId="{57E838A4-2BBF-4A97-9B38-CB62FB9CF67D}" type="presParOf" srcId="{BA76ED46-7089-4E38-8F97-FDC00B0BA50A}" destId="{A167B3E7-54B1-4A9F-9473-2A2691C46593}" srcOrd="1" destOrd="0" presId="urn:microsoft.com/office/officeart/2005/8/layout/chevron2"/>
    <dgm:cxn modelId="{F9BE5688-4461-45B8-801F-271677150CFB}" type="presParOf" srcId="{431DA3FC-F6B1-45EE-AAD7-F6D8923DB6BD}" destId="{33759480-116E-48C0-8439-497032D888FF}" srcOrd="3" destOrd="0" presId="urn:microsoft.com/office/officeart/2005/8/layout/chevron2"/>
    <dgm:cxn modelId="{4F670780-DFA7-46D8-97CA-AE33ADC44FF4}" type="presParOf" srcId="{431DA3FC-F6B1-45EE-AAD7-F6D8923DB6BD}" destId="{DB90214C-1C4E-422E-84ED-D4E7F432D9F7}" srcOrd="4" destOrd="0" presId="urn:microsoft.com/office/officeart/2005/8/layout/chevron2"/>
    <dgm:cxn modelId="{6AE5EB15-CF7C-4766-8B1D-D6097D63C5B5}" type="presParOf" srcId="{DB90214C-1C4E-422E-84ED-D4E7F432D9F7}" destId="{99D5B6B1-D4A7-465E-B7B4-C71DC25E3254}" srcOrd="0" destOrd="0" presId="urn:microsoft.com/office/officeart/2005/8/layout/chevron2"/>
    <dgm:cxn modelId="{C96D8B66-6C28-4465-9D02-20244590EFC5}" type="presParOf" srcId="{DB90214C-1C4E-422E-84ED-D4E7F432D9F7}" destId="{4E043EFD-83B5-4435-AFCA-34110077808F}" srcOrd="1" destOrd="0" presId="urn:microsoft.com/office/officeart/2005/8/layout/chevron2"/>
    <dgm:cxn modelId="{A4ED0D8C-E265-4E06-BE8A-CE9768950C12}" type="presParOf" srcId="{431DA3FC-F6B1-45EE-AAD7-F6D8923DB6BD}" destId="{67494014-187C-4217-BD2D-8833104E6304}" srcOrd="5" destOrd="0" presId="urn:microsoft.com/office/officeart/2005/8/layout/chevron2"/>
    <dgm:cxn modelId="{29304EFE-9F91-41FD-951D-EAF760DE9987}" type="presParOf" srcId="{431DA3FC-F6B1-45EE-AAD7-F6D8923DB6BD}" destId="{51120B8A-400C-4279-A806-75BA6D05CE17}" srcOrd="6" destOrd="0" presId="urn:microsoft.com/office/officeart/2005/8/layout/chevron2"/>
    <dgm:cxn modelId="{1C9AC0DE-F967-4F6F-9798-2B6F7280A9AA}" type="presParOf" srcId="{51120B8A-400C-4279-A806-75BA6D05CE17}" destId="{C851FF54-F0E1-46D3-A557-63EE01A19E4F}" srcOrd="0" destOrd="0" presId="urn:microsoft.com/office/officeart/2005/8/layout/chevron2"/>
    <dgm:cxn modelId="{889C4474-FC1F-4AF5-A9FC-0F8C401187D2}" type="presParOf" srcId="{51120B8A-400C-4279-A806-75BA6D05CE17}" destId="{77BBFCA3-68D4-41EC-8794-92551296F0ED}"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818E-D29F-4D1F-85C9-2B2E922F60B4}">
      <dsp:nvSpPr>
        <dsp:cNvPr id="0" name=""/>
        <dsp:cNvSpPr/>
      </dsp:nvSpPr>
      <dsp:spPr>
        <a:xfrm rot="5400000">
          <a:off x="3096664" y="-1170608"/>
          <a:ext cx="987798" cy="332901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kuntakohtainen suunnittelu, kehittäminen, ohjaus ja arviointi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Kotkan kaupunkistrategia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 Unicefin lapsiystävällinen kunta -prosessi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Kymenlaakson lasten ja nuorten hyvinvointisuunnitelma</a:t>
          </a:r>
        </a:p>
      </dsp:txBody>
      <dsp:txXfrm rot="-5400000">
        <a:off x="1926055" y="48221"/>
        <a:ext cx="3280796" cy="891358"/>
      </dsp:txXfrm>
    </dsp:sp>
    <dsp:sp modelId="{1A2993A6-5B9D-42FA-9807-828F1D75C97F}">
      <dsp:nvSpPr>
        <dsp:cNvPr id="0" name=""/>
        <dsp:cNvSpPr/>
      </dsp:nvSpPr>
      <dsp:spPr>
        <a:xfrm>
          <a:off x="0" y="0"/>
          <a:ext cx="1923786" cy="100849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Calibri" panose="020F0502020204030204" pitchFamily="34" charset="0"/>
              <a:ea typeface="+mn-ea"/>
              <a:cs typeface="Calibri" panose="020F0502020204030204" pitchFamily="34" charset="0"/>
            </a:rPr>
            <a:t>Opiskeluhuollon ohjausryhmä</a:t>
          </a:r>
        </a:p>
      </dsp:txBody>
      <dsp:txXfrm>
        <a:off x="49230" y="49230"/>
        <a:ext cx="1825326" cy="910030"/>
      </dsp:txXfrm>
    </dsp:sp>
    <dsp:sp modelId="{1A393D3F-1742-4F4A-81DF-CA0E55857B10}">
      <dsp:nvSpPr>
        <dsp:cNvPr id="0" name=""/>
        <dsp:cNvSpPr/>
      </dsp:nvSpPr>
      <dsp:spPr>
        <a:xfrm rot="5400000">
          <a:off x="3143545" y="-151165"/>
          <a:ext cx="891378" cy="333102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Ohjaa yhteisöllistä opiskeluhuoltoa ja laatii koulukohtaisen toimenpidesuunnitelman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Kouluyhteisön hyvinvoinnin ja turvallisuuden edistäminen </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Ennaltaehkäisevä toiminta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Velvoittaa kaikkia kouluyhteisössä toimivia</a:t>
          </a:r>
        </a:p>
      </dsp:txBody>
      <dsp:txXfrm rot="-5400000">
        <a:off x="1923722" y="1112171"/>
        <a:ext cx="3287513" cy="804352"/>
      </dsp:txXfrm>
    </dsp:sp>
    <dsp:sp modelId="{DCE5550A-687C-42E8-BB9B-AAB4BBA840B2}">
      <dsp:nvSpPr>
        <dsp:cNvPr id="0" name=""/>
        <dsp:cNvSpPr/>
      </dsp:nvSpPr>
      <dsp:spPr>
        <a:xfrm>
          <a:off x="0" y="1019651"/>
          <a:ext cx="1901928" cy="99946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Koulukohtainen opiskeluhuoltoryhmä</a:t>
          </a:r>
        </a:p>
      </dsp:txBody>
      <dsp:txXfrm>
        <a:off x="48790" y="1068441"/>
        <a:ext cx="1804348" cy="901889"/>
      </dsp:txXfrm>
    </dsp:sp>
    <dsp:sp modelId="{EDF70A19-B7FD-4C5E-A6BE-607F3B8D4FEE}">
      <dsp:nvSpPr>
        <dsp:cNvPr id="0" name=""/>
        <dsp:cNvSpPr/>
      </dsp:nvSpPr>
      <dsp:spPr>
        <a:xfrm rot="5400000">
          <a:off x="2989897" y="939604"/>
          <a:ext cx="1183889" cy="3345782"/>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opiskeluhuoltokertomukseen, joka talletetaan opiskelu-huoltorekisteriin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palvelut: kuraattori- ja psykologi – ja kouluterveydenhuollon palvelut</a:t>
          </a:r>
        </a:p>
      </dsp:txBody>
      <dsp:txXfrm rot="-5400000">
        <a:off x="1908951" y="2078344"/>
        <a:ext cx="3287989" cy="1068303"/>
      </dsp:txXfrm>
    </dsp:sp>
    <dsp:sp modelId="{E9C14C40-5EB2-4182-A1C4-32A857812F4F}">
      <dsp:nvSpPr>
        <dsp:cNvPr id="0" name=""/>
        <dsp:cNvSpPr/>
      </dsp:nvSpPr>
      <dsp:spPr>
        <a:xfrm>
          <a:off x="0" y="2036399"/>
          <a:ext cx="1906353" cy="99670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Monialainen asiantuntijaryhmä ja opiskeluhuollon palvelut</a:t>
          </a:r>
        </a:p>
      </dsp:txBody>
      <dsp:txXfrm>
        <a:off x="48655" y="2085054"/>
        <a:ext cx="1809043" cy="89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AE27-306A-4C17-8451-484FEEF1C322}">
      <dsp:nvSpPr>
        <dsp:cNvPr id="0" name=""/>
        <dsp:cNvSpPr/>
      </dsp:nvSpPr>
      <dsp:spPr>
        <a:xfrm>
          <a:off x="1866485" y="1131290"/>
          <a:ext cx="2478879" cy="2263376"/>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YHTEISÖLLINEN OPISKELUHUOLTO:</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ENSISIJAISTA</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EHKÄISEVÄÄ</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KUULUU KAIKILLE</a:t>
          </a:r>
        </a:p>
      </dsp:txBody>
      <dsp:txXfrm>
        <a:off x="2229508" y="1462754"/>
        <a:ext cx="1752833" cy="1600448"/>
      </dsp:txXfrm>
    </dsp:sp>
    <dsp:sp modelId="{8DBD9CC9-45F3-4B57-B55A-D18103AE67DA}">
      <dsp:nvSpPr>
        <dsp:cNvPr id="0" name=""/>
        <dsp:cNvSpPr/>
      </dsp:nvSpPr>
      <dsp:spPr>
        <a:xfrm rot="9499148">
          <a:off x="972159" y="2696753"/>
          <a:ext cx="1036726" cy="415804"/>
        </a:xfrm>
        <a:prstGeom prst="leftArrow">
          <a:avLst>
            <a:gd name="adj1" fmla="val 60000"/>
            <a:gd name="adj2" fmla="val 50000"/>
          </a:avLst>
        </a:prstGeom>
        <a:solidFill>
          <a:srgbClr val="D13DB5"/>
        </a:solidFill>
        <a:ln>
          <a:noFill/>
        </a:ln>
        <a:effectLst/>
      </dsp:spPr>
      <dsp:style>
        <a:lnRef idx="0">
          <a:scrgbClr r="0" g="0" b="0"/>
        </a:lnRef>
        <a:fillRef idx="1">
          <a:scrgbClr r="0" g="0" b="0"/>
        </a:fillRef>
        <a:effectRef idx="0">
          <a:scrgbClr r="0" g="0" b="0"/>
        </a:effectRef>
        <a:fontRef idx="minor">
          <a:schemeClr val="lt1"/>
        </a:fontRef>
      </dsp:style>
    </dsp:sp>
    <dsp:sp modelId="{4FDE250D-5B35-42C5-83B2-B6D9791DA657}">
      <dsp:nvSpPr>
        <dsp:cNvPr id="0" name=""/>
        <dsp:cNvSpPr/>
      </dsp:nvSpPr>
      <dsp:spPr>
        <a:xfrm>
          <a:off x="433403" y="2706059"/>
          <a:ext cx="1021273" cy="832803"/>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turvallisuus, terveellisyys ja esteettömyys</a:t>
          </a:r>
          <a:r>
            <a:rPr lang="fi-FI" sz="1050" kern="1200" dirty="0">
              <a:solidFill>
                <a:sysClr val="window" lastClr="FFFFFF"/>
              </a:solidFill>
              <a:latin typeface="Calibri"/>
              <a:ea typeface="+mn-ea"/>
              <a:cs typeface="+mn-cs"/>
            </a:rPr>
            <a:t>*</a:t>
          </a:r>
        </a:p>
      </dsp:txBody>
      <dsp:txXfrm>
        <a:off x="457795" y="2730451"/>
        <a:ext cx="972489" cy="784019"/>
      </dsp:txXfrm>
    </dsp:sp>
    <dsp:sp modelId="{4C9DD923-68CD-43C1-B1CC-96577601D724}">
      <dsp:nvSpPr>
        <dsp:cNvPr id="0" name=""/>
        <dsp:cNvSpPr/>
      </dsp:nvSpPr>
      <dsp:spPr>
        <a:xfrm rot="11675002">
          <a:off x="855322" y="1593863"/>
          <a:ext cx="1075016" cy="415804"/>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59B2754-5C2E-49EC-8FD2-D37AD9520AA9}">
      <dsp:nvSpPr>
        <dsp:cNvPr id="0" name=""/>
        <dsp:cNvSpPr/>
      </dsp:nvSpPr>
      <dsp:spPr>
        <a:xfrm>
          <a:off x="288052" y="1295970"/>
          <a:ext cx="1049889" cy="740913"/>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nivelvaiheet</a:t>
          </a:r>
        </a:p>
      </dsp:txBody>
      <dsp:txXfrm>
        <a:off x="309753" y="1317671"/>
        <a:ext cx="1006487" cy="697511"/>
      </dsp:txXfrm>
    </dsp:sp>
    <dsp:sp modelId="{34D6DE9A-A1AA-4963-B74E-38CF08B4E2B2}">
      <dsp:nvSpPr>
        <dsp:cNvPr id="0" name=""/>
        <dsp:cNvSpPr/>
      </dsp:nvSpPr>
      <dsp:spPr>
        <a:xfrm rot="13794857">
          <a:off x="1419396" y="665077"/>
          <a:ext cx="1182225" cy="415804"/>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66647ED-365B-4E23-AF74-A7007C8504C9}">
      <dsp:nvSpPr>
        <dsp:cNvPr id="0" name=""/>
        <dsp:cNvSpPr/>
      </dsp:nvSpPr>
      <dsp:spPr>
        <a:xfrm>
          <a:off x="1034469" y="0"/>
          <a:ext cx="1021273" cy="817018"/>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monialainen yhteistyö</a:t>
          </a:r>
        </a:p>
      </dsp:txBody>
      <dsp:txXfrm>
        <a:off x="1058399" y="23930"/>
        <a:ext cx="973413" cy="769158"/>
      </dsp:txXfrm>
    </dsp:sp>
    <dsp:sp modelId="{1D3A9560-DDB2-4024-A8C4-899F78224346}">
      <dsp:nvSpPr>
        <dsp:cNvPr id="0" name=""/>
        <dsp:cNvSpPr/>
      </dsp:nvSpPr>
      <dsp:spPr>
        <a:xfrm rot="16291416">
          <a:off x="2697826" y="452617"/>
          <a:ext cx="904403" cy="415804"/>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B5C973-A777-4D2C-A995-4FC4EFFA2A71}">
      <dsp:nvSpPr>
        <dsp:cNvPr id="0" name=""/>
        <dsp:cNvSpPr/>
      </dsp:nvSpPr>
      <dsp:spPr>
        <a:xfrm>
          <a:off x="2565289" y="-149912"/>
          <a:ext cx="1192347" cy="64966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toimintakulttuuri</a:t>
          </a:r>
        </a:p>
      </dsp:txBody>
      <dsp:txXfrm>
        <a:off x="2584317" y="-130884"/>
        <a:ext cx="1154291" cy="611612"/>
      </dsp:txXfrm>
    </dsp:sp>
    <dsp:sp modelId="{7E29A6A4-1BBF-4FE3-82B3-D9A63EDF04EB}">
      <dsp:nvSpPr>
        <dsp:cNvPr id="0" name=""/>
        <dsp:cNvSpPr/>
      </dsp:nvSpPr>
      <dsp:spPr>
        <a:xfrm rot="18789942">
          <a:off x="3701278" y="721035"/>
          <a:ext cx="1289030" cy="415804"/>
        </a:xfrm>
        <a:prstGeom prst="lef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51B6DFA-E806-433F-B2C6-8409AFEC0A23}">
      <dsp:nvSpPr>
        <dsp:cNvPr id="0" name=""/>
        <dsp:cNvSpPr/>
      </dsp:nvSpPr>
      <dsp:spPr>
        <a:xfrm>
          <a:off x="4334662" y="0"/>
          <a:ext cx="1021273" cy="817018"/>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yhteisöllinen opiskelu-huoltoryhmä</a:t>
          </a:r>
        </a:p>
      </dsp:txBody>
      <dsp:txXfrm>
        <a:off x="4358592" y="23930"/>
        <a:ext cx="973413" cy="769158"/>
      </dsp:txXfrm>
    </dsp:sp>
    <dsp:sp modelId="{AE045FE7-165B-4330-93E9-6C23A373872D}">
      <dsp:nvSpPr>
        <dsp:cNvPr id="0" name=""/>
        <dsp:cNvSpPr/>
      </dsp:nvSpPr>
      <dsp:spPr>
        <a:xfrm rot="20859341">
          <a:off x="4308629" y="1653774"/>
          <a:ext cx="1152439" cy="415804"/>
        </a:xfrm>
        <a:prstGeom prst="leftArrow">
          <a:avLst>
            <a:gd name="adj1" fmla="val 60000"/>
            <a:gd name="adj2" fmla="val 50000"/>
          </a:avLst>
        </a:prstGeom>
        <a:solidFill>
          <a:srgbClr val="2FD13E"/>
        </a:solidFill>
        <a:ln>
          <a:noFill/>
        </a:ln>
        <a:effectLst/>
      </dsp:spPr>
      <dsp:style>
        <a:lnRef idx="0">
          <a:scrgbClr r="0" g="0" b="0"/>
        </a:lnRef>
        <a:fillRef idx="1">
          <a:scrgbClr r="0" g="0" b="0"/>
        </a:fillRef>
        <a:effectRef idx="0">
          <a:scrgbClr r="0" g="0" b="0"/>
        </a:effectRef>
        <a:fontRef idx="minor">
          <a:schemeClr val="lt1"/>
        </a:fontRef>
      </dsp:style>
    </dsp:sp>
    <dsp:sp modelId="{D175DB5E-9E57-42B9-9283-33A571516173}">
      <dsp:nvSpPr>
        <dsp:cNvPr id="0" name=""/>
        <dsp:cNvSpPr/>
      </dsp:nvSpPr>
      <dsp:spPr>
        <a:xfrm>
          <a:off x="4969119" y="1413535"/>
          <a:ext cx="1066853" cy="649905"/>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tapahtumat, toiminnat</a:t>
          </a:r>
        </a:p>
      </dsp:txBody>
      <dsp:txXfrm>
        <a:off x="4988154" y="1432570"/>
        <a:ext cx="1028783" cy="611835"/>
      </dsp:txXfrm>
    </dsp:sp>
    <dsp:sp modelId="{2488EE0E-BD0C-4586-A168-EFB351E2F58D}">
      <dsp:nvSpPr>
        <dsp:cNvPr id="0" name=""/>
        <dsp:cNvSpPr/>
      </dsp:nvSpPr>
      <dsp:spPr>
        <a:xfrm rot="1256820">
          <a:off x="4233563" y="2708876"/>
          <a:ext cx="1083575" cy="415804"/>
        </a:xfrm>
        <a:prstGeom prst="leftArrow">
          <a:avLst>
            <a:gd name="adj1" fmla="val 60000"/>
            <a:gd name="adj2" fmla="val 50000"/>
          </a:avLst>
        </a:prstGeom>
        <a:solidFill>
          <a:srgbClr val="4FB7B2"/>
        </a:solidFill>
        <a:ln>
          <a:noFill/>
        </a:ln>
        <a:effectLst/>
      </dsp:spPr>
      <dsp:style>
        <a:lnRef idx="0">
          <a:scrgbClr r="0" g="0" b="0"/>
        </a:lnRef>
        <a:fillRef idx="1">
          <a:scrgbClr r="0" g="0" b="0"/>
        </a:fillRef>
        <a:effectRef idx="0">
          <a:scrgbClr r="0" g="0" b="0"/>
        </a:effectRef>
        <a:fontRef idx="minor">
          <a:schemeClr val="lt1"/>
        </a:fontRef>
      </dsp:style>
    </dsp:sp>
    <dsp:sp modelId="{805BB662-037D-4904-8049-3BA032154775}">
      <dsp:nvSpPr>
        <dsp:cNvPr id="0" name=""/>
        <dsp:cNvSpPr/>
      </dsp:nvSpPr>
      <dsp:spPr>
        <a:xfrm>
          <a:off x="4809195" y="2701960"/>
          <a:ext cx="1021273" cy="817018"/>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yhteistyö koulun ulkopuoliset tahot</a:t>
          </a:r>
        </a:p>
      </dsp:txBody>
      <dsp:txXfrm>
        <a:off x="4833125" y="2725890"/>
        <a:ext cx="973413" cy="76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8DC50-75A1-46FB-89E5-83CC46DBDA36}">
      <dsp:nvSpPr>
        <dsp:cNvPr id="0" name=""/>
        <dsp:cNvSpPr/>
      </dsp:nvSpPr>
      <dsp:spPr>
        <a:xfrm>
          <a:off x="1514869" y="2019165"/>
          <a:ext cx="1026239" cy="779089"/>
        </a:xfrm>
        <a:prstGeom prst="ellipse">
          <a:avLst/>
        </a:prstGeom>
        <a:solidFill>
          <a:srgbClr val="CC5B59"/>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Yhteisöllinen opiskelu-huoltoryhmä</a:t>
          </a:r>
        </a:p>
      </dsp:txBody>
      <dsp:txXfrm>
        <a:off x="1665158" y="2133260"/>
        <a:ext cx="725661" cy="550899"/>
      </dsp:txXfrm>
    </dsp:sp>
    <dsp:sp modelId="{F282B21C-4B3D-4C9F-90C9-A6CF3B131D07}">
      <dsp:nvSpPr>
        <dsp:cNvPr id="0" name=""/>
        <dsp:cNvSpPr/>
      </dsp:nvSpPr>
      <dsp:spPr>
        <a:xfrm rot="5690728">
          <a:off x="1727071" y="2958828"/>
          <a:ext cx="489744"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miter lim="800000"/>
        </a:ln>
        <a:effectLst/>
      </dsp:spPr>
      <dsp:style>
        <a:lnRef idx="1">
          <a:schemeClr val="accent5"/>
        </a:lnRef>
        <a:fillRef idx="2">
          <a:schemeClr val="accent5"/>
        </a:fillRef>
        <a:effectRef idx="1">
          <a:schemeClr val="accent5"/>
        </a:effectRef>
        <a:fontRef idx="minor">
          <a:schemeClr val="dk1"/>
        </a:fontRef>
      </dsp:style>
    </dsp:sp>
    <dsp:sp modelId="{C94812E5-B9A1-4344-B3ED-CD69F32BB43D}">
      <dsp:nvSpPr>
        <dsp:cNvPr id="0" name=""/>
        <dsp:cNvSpPr/>
      </dsp:nvSpPr>
      <dsp:spPr>
        <a:xfrm>
          <a:off x="1506601" y="3044622"/>
          <a:ext cx="889316" cy="538447"/>
        </a:xfrm>
        <a:prstGeom prst="roundRect">
          <a:avLst>
            <a:gd name="adj" fmla="val 10000"/>
          </a:avLst>
        </a:prstGeom>
        <a:solidFill>
          <a:srgbClr val="0083C8"/>
        </a:solidFill>
        <a:ln w="28575" cap="flat" cmpd="sng" algn="in">
          <a:solidFill>
            <a:srgbClr val="FFFFFF"/>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b="1" kern="1200" dirty="0">
              <a:solidFill>
                <a:sysClr val="window" lastClr="FFFFFF"/>
              </a:solidFill>
              <a:latin typeface="Calibri"/>
              <a:ea typeface="+mn-ea"/>
              <a:cs typeface="+mn-cs"/>
            </a:rPr>
            <a:t>Oppilas</a:t>
          </a:r>
        </a:p>
      </dsp:txBody>
      <dsp:txXfrm>
        <a:off x="1522372" y="3060393"/>
        <a:ext cx="857774" cy="506905"/>
      </dsp:txXfrm>
    </dsp:sp>
    <dsp:sp modelId="{C89A4ADA-747D-434D-8690-4D2CDC9A6637}">
      <dsp:nvSpPr>
        <dsp:cNvPr id="0" name=""/>
        <dsp:cNvSpPr/>
      </dsp:nvSpPr>
      <dsp:spPr>
        <a:xfrm rot="8892126">
          <a:off x="902014" y="2763998"/>
          <a:ext cx="747668"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873E597-61BB-4EC0-BE5B-0D6F1ED2CE00}">
      <dsp:nvSpPr>
        <dsp:cNvPr id="0" name=""/>
        <dsp:cNvSpPr/>
      </dsp:nvSpPr>
      <dsp:spPr>
        <a:xfrm>
          <a:off x="555472" y="2837266"/>
          <a:ext cx="805298" cy="469469"/>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Huoltaja</a:t>
          </a:r>
        </a:p>
      </dsp:txBody>
      <dsp:txXfrm>
        <a:off x="569222" y="2851016"/>
        <a:ext cx="777798" cy="441969"/>
      </dsp:txXfrm>
    </dsp:sp>
    <dsp:sp modelId="{887A2A99-3570-4CCD-9AC8-C53B162D27EE}">
      <dsp:nvSpPr>
        <dsp:cNvPr id="0" name=""/>
        <dsp:cNvSpPr/>
      </dsp:nvSpPr>
      <dsp:spPr>
        <a:xfrm rot="10972140">
          <a:off x="588075" y="2247514"/>
          <a:ext cx="877454"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223371E-5706-4A91-861A-41710CB5C177}">
      <dsp:nvSpPr>
        <dsp:cNvPr id="0" name=""/>
        <dsp:cNvSpPr/>
      </dsp:nvSpPr>
      <dsp:spPr>
        <a:xfrm>
          <a:off x="149900" y="2093008"/>
          <a:ext cx="877449" cy="48713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Nuorisotyön edustaja</a:t>
          </a:r>
        </a:p>
      </dsp:txBody>
      <dsp:txXfrm>
        <a:off x="164168" y="2107276"/>
        <a:ext cx="848913" cy="458599"/>
      </dsp:txXfrm>
    </dsp:sp>
    <dsp:sp modelId="{45235E6A-162B-4D67-89DC-ED6B5BFF87F1}">
      <dsp:nvSpPr>
        <dsp:cNvPr id="0" name=""/>
        <dsp:cNvSpPr/>
      </dsp:nvSpPr>
      <dsp:spPr>
        <a:xfrm rot="12858176">
          <a:off x="930569" y="1803034"/>
          <a:ext cx="744726"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DFE4376-826C-411E-B80A-6224117C7E55}">
      <dsp:nvSpPr>
        <dsp:cNvPr id="0" name=""/>
        <dsp:cNvSpPr/>
      </dsp:nvSpPr>
      <dsp:spPr>
        <a:xfrm>
          <a:off x="617711" y="1486057"/>
          <a:ext cx="755245" cy="436289"/>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err="1">
              <a:solidFill>
                <a:sysClr val="window" lastClr="FFFFFF"/>
              </a:solidFill>
              <a:latin typeface="Calibri"/>
              <a:ea typeface="+mn-ea"/>
              <a:cs typeface="+mn-cs"/>
            </a:rPr>
            <a:t>Erityis</a:t>
          </a:r>
          <a:r>
            <a:rPr lang="fi-FI" sz="1000" b="1" kern="1200" dirty="0">
              <a:solidFill>
                <a:sysClr val="window" lastClr="FFFFFF"/>
              </a:solidFill>
              <a:latin typeface="Calibri"/>
              <a:ea typeface="+mn-ea"/>
              <a:cs typeface="+mn-cs"/>
            </a:rPr>
            <a:t>-opettaja</a:t>
          </a:r>
        </a:p>
      </dsp:txBody>
      <dsp:txXfrm>
        <a:off x="630489" y="1498835"/>
        <a:ext cx="729689" cy="410733"/>
      </dsp:txXfrm>
    </dsp:sp>
    <dsp:sp modelId="{717C5A52-0FF9-442A-8F52-045EB98E0F8E}">
      <dsp:nvSpPr>
        <dsp:cNvPr id="0" name=""/>
        <dsp:cNvSpPr/>
      </dsp:nvSpPr>
      <dsp:spPr>
        <a:xfrm rot="14450183">
          <a:off x="1033304" y="1437355"/>
          <a:ext cx="1029155"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047D292-D952-4ABF-99D8-81C05D897DC8}">
      <dsp:nvSpPr>
        <dsp:cNvPr id="0" name=""/>
        <dsp:cNvSpPr/>
      </dsp:nvSpPr>
      <dsp:spPr>
        <a:xfrm>
          <a:off x="940305" y="880885"/>
          <a:ext cx="713639" cy="43628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Oppilaan-ohjaaja</a:t>
          </a:r>
        </a:p>
      </dsp:txBody>
      <dsp:txXfrm>
        <a:off x="953083" y="893663"/>
        <a:ext cx="688083" cy="410733"/>
      </dsp:txXfrm>
    </dsp:sp>
    <dsp:sp modelId="{87386A5E-B447-4A55-9884-0D1D7331E870}">
      <dsp:nvSpPr>
        <dsp:cNvPr id="0" name=""/>
        <dsp:cNvSpPr/>
      </dsp:nvSpPr>
      <dsp:spPr>
        <a:xfrm rot="16417189">
          <a:off x="1719890" y="1509782"/>
          <a:ext cx="715886" cy="222040"/>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miter lim="800000"/>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EEB32633-99E0-4642-8C2A-6F4940C655AE}">
      <dsp:nvSpPr>
        <dsp:cNvPr id="0" name=""/>
        <dsp:cNvSpPr/>
      </dsp:nvSpPr>
      <dsp:spPr>
        <a:xfrm>
          <a:off x="1707123" y="998758"/>
          <a:ext cx="786619" cy="529629"/>
        </a:xfrm>
        <a:prstGeom prst="roundRect">
          <a:avLst>
            <a:gd name="adj" fmla="val 10000"/>
          </a:avLst>
        </a:prstGeom>
        <a:solidFill>
          <a:srgbClr val="8064A2"/>
        </a:solidFill>
        <a:ln w="28575" cap="flat" cmpd="sng" algn="ctr">
          <a:solidFill>
            <a:sysClr val="window" lastClr="FFFFFF"/>
          </a:solidFill>
          <a:prstDash val="solid"/>
          <a:miter lim="800000"/>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Rehtori</a:t>
          </a:r>
        </a:p>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koollekutsuja</a:t>
          </a:r>
        </a:p>
      </dsp:txBody>
      <dsp:txXfrm>
        <a:off x="1722635" y="1014270"/>
        <a:ext cx="755595" cy="498605"/>
      </dsp:txXfrm>
    </dsp:sp>
    <dsp:sp modelId="{D3C5E3CA-DE54-42CC-A22C-09D13ACA9D86}">
      <dsp:nvSpPr>
        <dsp:cNvPr id="0" name=""/>
        <dsp:cNvSpPr/>
      </dsp:nvSpPr>
      <dsp:spPr>
        <a:xfrm rot="17963734">
          <a:off x="1940959" y="1318077"/>
          <a:ext cx="1277826"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089AEB6-E33E-4188-8A1A-6F5034995673}">
      <dsp:nvSpPr>
        <dsp:cNvPr id="0" name=""/>
        <dsp:cNvSpPr/>
      </dsp:nvSpPr>
      <dsp:spPr>
        <a:xfrm>
          <a:off x="2511832" y="647564"/>
          <a:ext cx="763283" cy="449758"/>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Kuraattori</a:t>
          </a:r>
        </a:p>
      </dsp:txBody>
      <dsp:txXfrm>
        <a:off x="2525005" y="660737"/>
        <a:ext cx="736937" cy="423412"/>
      </dsp:txXfrm>
    </dsp:sp>
    <dsp:sp modelId="{7E6E5B82-E01E-4151-BBE8-9E095D654786}">
      <dsp:nvSpPr>
        <dsp:cNvPr id="0" name=""/>
        <dsp:cNvSpPr/>
      </dsp:nvSpPr>
      <dsp:spPr>
        <a:xfrm rot="19491589">
          <a:off x="2351037" y="1639984"/>
          <a:ext cx="1222758"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F5B77F4-E9C0-45FC-B238-44ABCC335AC0}">
      <dsp:nvSpPr>
        <dsp:cNvPr id="0" name=""/>
        <dsp:cNvSpPr/>
      </dsp:nvSpPr>
      <dsp:spPr>
        <a:xfrm>
          <a:off x="2995514" y="1160655"/>
          <a:ext cx="933709" cy="476904"/>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Terveyden-hoitaja</a:t>
          </a:r>
          <a:endParaRPr lang="fi-FI" sz="1000" b="1" kern="1200" dirty="0">
            <a:solidFill>
              <a:sysClr val="window" lastClr="FFFFFF"/>
            </a:solidFill>
            <a:latin typeface="Calibri"/>
            <a:ea typeface="+mn-ea"/>
            <a:cs typeface="+mn-cs"/>
          </a:endParaRPr>
        </a:p>
      </dsp:txBody>
      <dsp:txXfrm>
        <a:off x="3009482" y="1174623"/>
        <a:ext cx="905773" cy="448968"/>
      </dsp:txXfrm>
    </dsp:sp>
    <dsp:sp modelId="{DA17322E-A44E-4D6D-B280-6B429A492CC6}">
      <dsp:nvSpPr>
        <dsp:cNvPr id="0" name=""/>
        <dsp:cNvSpPr/>
      </dsp:nvSpPr>
      <dsp:spPr>
        <a:xfrm rot="20622202">
          <a:off x="2550899" y="1964732"/>
          <a:ext cx="1231923"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908387-9B1D-4BCB-9DBA-F2F027219340}">
      <dsp:nvSpPr>
        <dsp:cNvPr id="0" name=""/>
        <dsp:cNvSpPr/>
      </dsp:nvSpPr>
      <dsp:spPr>
        <a:xfrm>
          <a:off x="3370132" y="1690155"/>
          <a:ext cx="775887" cy="425504"/>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Psykologi</a:t>
          </a:r>
        </a:p>
      </dsp:txBody>
      <dsp:txXfrm>
        <a:off x="3382595" y="1702618"/>
        <a:ext cx="750961" cy="400578"/>
      </dsp:txXfrm>
    </dsp:sp>
    <dsp:sp modelId="{E22A52BD-09F5-4E45-8BA4-EE7D46E95000}">
      <dsp:nvSpPr>
        <dsp:cNvPr id="0" name=""/>
        <dsp:cNvSpPr/>
      </dsp:nvSpPr>
      <dsp:spPr>
        <a:xfrm rot="226165">
          <a:off x="2581986" y="2358926"/>
          <a:ext cx="750936"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7490AAC-35FE-4A3B-A95B-A4690D164742}">
      <dsp:nvSpPr>
        <dsp:cNvPr id="0" name=""/>
        <dsp:cNvSpPr/>
      </dsp:nvSpPr>
      <dsp:spPr>
        <a:xfrm>
          <a:off x="2916650" y="2224189"/>
          <a:ext cx="830919" cy="540881"/>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 Muu koulun henkilöstö</a:t>
          </a:r>
        </a:p>
      </dsp:txBody>
      <dsp:txXfrm>
        <a:off x="2932492" y="2240031"/>
        <a:ext cx="799235" cy="509197"/>
      </dsp:txXfrm>
    </dsp:sp>
    <dsp:sp modelId="{727BC296-7D25-473C-A9BF-3382AF63A2C0}">
      <dsp:nvSpPr>
        <dsp:cNvPr id="0" name=""/>
        <dsp:cNvSpPr/>
      </dsp:nvSpPr>
      <dsp:spPr>
        <a:xfrm rot="1993258">
          <a:off x="2268587" y="2924031"/>
          <a:ext cx="728905"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miter lim="800000"/>
        </a:ln>
        <a:effectLst/>
      </dsp:spPr>
      <dsp:style>
        <a:lnRef idx="1">
          <a:schemeClr val="accent5"/>
        </a:lnRef>
        <a:fillRef idx="2">
          <a:schemeClr val="accent5"/>
        </a:fillRef>
        <a:effectRef idx="1">
          <a:schemeClr val="accent5"/>
        </a:effectRef>
        <a:fontRef idx="minor">
          <a:schemeClr val="dk1"/>
        </a:fontRef>
      </dsp:style>
    </dsp:sp>
    <dsp:sp modelId="{093D4842-ACF8-42B0-B4BC-0DDE2176CB9E}">
      <dsp:nvSpPr>
        <dsp:cNvPr id="0" name=""/>
        <dsp:cNvSpPr/>
      </dsp:nvSpPr>
      <dsp:spPr>
        <a:xfrm>
          <a:off x="2607919" y="2830412"/>
          <a:ext cx="907728" cy="510668"/>
        </a:xfrm>
        <a:prstGeom prst="roundRect">
          <a:avLst>
            <a:gd name="adj" fmla="val 10000"/>
          </a:avLst>
        </a:prstGeom>
        <a:solidFill>
          <a:srgbClr val="8064A2"/>
        </a:solidFill>
        <a:ln w="19050" cap="flat" cmpd="sng" algn="ctr">
          <a:solidFill>
            <a:sysClr val="window" lastClr="FFFFFF"/>
          </a:solidFill>
          <a:prstDash val="solid"/>
          <a:miter lim="800000"/>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Koulun ulkopuoliset yhteistyötahot</a:t>
          </a:r>
        </a:p>
      </dsp:txBody>
      <dsp:txXfrm>
        <a:off x="2622876" y="2845369"/>
        <a:ext cx="877814" cy="480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9778" y="321487"/>
          <a:ext cx="1693885" cy="1693885"/>
        </a:xfrm>
        <a:prstGeom prst="pieWedg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Kouluterveyden-huollon palvelut</a:t>
          </a:r>
        </a:p>
      </dsp:txBody>
      <dsp:txXfrm>
        <a:off x="1305905" y="817614"/>
        <a:ext cx="1197758" cy="1197758"/>
      </dsp:txXfrm>
    </dsp:sp>
    <dsp:sp modelId="{28DB5135-CA8D-433C-BB99-65A57633BBB6}">
      <dsp:nvSpPr>
        <dsp:cNvPr id="0" name=""/>
        <dsp:cNvSpPr/>
      </dsp:nvSpPr>
      <dsp:spPr>
        <a:xfrm rot="5400000">
          <a:off x="2581903" y="321487"/>
          <a:ext cx="1693885" cy="1693885"/>
        </a:xfrm>
        <a:prstGeom prst="pieWedge">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100" kern="1200" dirty="0"/>
            <a:t>Opiskeluhuollon kuraattoripalvelut</a:t>
          </a:r>
        </a:p>
        <a:p>
          <a:pPr marL="0" lvl="0" indent="0" algn="ctr" defTabSz="488950">
            <a:lnSpc>
              <a:spcPct val="90000"/>
            </a:lnSpc>
            <a:spcBef>
              <a:spcPct val="0"/>
            </a:spcBef>
            <a:spcAft>
              <a:spcPct val="35000"/>
            </a:spcAft>
            <a:buNone/>
          </a:pPr>
          <a:endParaRPr lang="fi-FI" sz="1200" kern="1200" dirty="0"/>
        </a:p>
      </dsp:txBody>
      <dsp:txXfrm rot="-5400000">
        <a:off x="2581903" y="817614"/>
        <a:ext cx="1197758" cy="1197758"/>
      </dsp:txXfrm>
    </dsp:sp>
    <dsp:sp modelId="{006328D2-75D7-41CB-B132-CC0C970B390F}">
      <dsp:nvSpPr>
        <dsp:cNvPr id="0" name=""/>
        <dsp:cNvSpPr/>
      </dsp:nvSpPr>
      <dsp:spPr>
        <a:xfrm rot="10800000">
          <a:off x="2605939" y="2105638"/>
          <a:ext cx="1693885" cy="1693885"/>
        </a:xfrm>
        <a:prstGeom prst="pieWedge">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fi-FI" sz="1100" kern="1200" dirty="0"/>
            <a:t>Monialainen</a:t>
          </a:r>
        </a:p>
        <a:p>
          <a:pPr marL="0" lvl="0" indent="0" algn="l" defTabSz="488950">
            <a:lnSpc>
              <a:spcPct val="90000"/>
            </a:lnSpc>
            <a:spcBef>
              <a:spcPct val="0"/>
            </a:spcBef>
            <a:spcAft>
              <a:spcPct val="35000"/>
            </a:spcAft>
            <a:buNone/>
          </a:pPr>
          <a:r>
            <a:rPr lang="fi-FI" sz="1100" kern="1200" dirty="0"/>
            <a:t>asiantuntijaryhmä</a:t>
          </a:r>
        </a:p>
      </dsp:txBody>
      <dsp:txXfrm rot="10800000">
        <a:off x="2605939" y="2105638"/>
        <a:ext cx="1197758" cy="1197758"/>
      </dsp:txXfrm>
    </dsp:sp>
    <dsp:sp modelId="{7F643E75-8BB7-45E5-8C1E-D9AC74BD37BB}">
      <dsp:nvSpPr>
        <dsp:cNvPr id="0" name=""/>
        <dsp:cNvSpPr/>
      </dsp:nvSpPr>
      <dsp:spPr>
        <a:xfrm rot="16200000">
          <a:off x="809778" y="2093612"/>
          <a:ext cx="1693885" cy="1693885"/>
        </a:xfrm>
        <a:prstGeom prst="pieWedge">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305905" y="2093612"/>
        <a:ext cx="1197758" cy="1197758"/>
      </dsp:txXfrm>
    </dsp:sp>
    <dsp:sp modelId="{D632DB73-34F2-4848-A915-7BF5F1925A91}">
      <dsp:nvSpPr>
        <dsp:cNvPr id="0" name=""/>
        <dsp:cNvSpPr/>
      </dsp:nvSpPr>
      <dsp:spPr>
        <a:xfrm flipH="1" flipV="1">
          <a:off x="2519922" y="1868003"/>
          <a:ext cx="45722" cy="177379"/>
        </a:xfrm>
        <a:prstGeom prst="circular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19922" y="2096360"/>
          <a:ext cx="45722" cy="111862"/>
        </a:xfrm>
        <a:prstGeom prst="circular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5789" y="299245"/>
          <a:ext cx="1685540" cy="1685540"/>
        </a:xfrm>
        <a:prstGeom prst="pieWedg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fi-FI" sz="1000" kern="1200" dirty="0"/>
        </a:p>
        <a:p>
          <a:pPr marL="0" lvl="0" indent="0" algn="ctr" defTabSz="444500">
            <a:lnSpc>
              <a:spcPct val="90000"/>
            </a:lnSpc>
            <a:spcBef>
              <a:spcPct val="0"/>
            </a:spcBef>
            <a:spcAft>
              <a:spcPct val="35000"/>
            </a:spcAft>
            <a:buNone/>
          </a:pPr>
          <a:r>
            <a:rPr lang="fi-FI" sz="1100" kern="1200" dirty="0"/>
            <a:t>Kouluterveyden-</a:t>
          </a:r>
        </a:p>
        <a:p>
          <a:pPr marL="0" lvl="0" indent="0" algn="ctr" defTabSz="444500">
            <a:lnSpc>
              <a:spcPct val="90000"/>
            </a:lnSpc>
            <a:spcBef>
              <a:spcPct val="0"/>
            </a:spcBef>
            <a:spcAft>
              <a:spcPct val="35000"/>
            </a:spcAft>
            <a:buNone/>
          </a:pPr>
          <a:r>
            <a:rPr lang="fi-FI" sz="1100" kern="1200" dirty="0"/>
            <a:t>huollonpalvelut</a:t>
          </a:r>
        </a:p>
      </dsp:txBody>
      <dsp:txXfrm>
        <a:off x="1299472" y="792928"/>
        <a:ext cx="1191857" cy="1191857"/>
      </dsp:txXfrm>
    </dsp:sp>
    <dsp:sp modelId="{28DB5135-CA8D-433C-BB99-65A57633BBB6}">
      <dsp:nvSpPr>
        <dsp:cNvPr id="0" name=""/>
        <dsp:cNvSpPr/>
      </dsp:nvSpPr>
      <dsp:spPr>
        <a:xfrm rot="5400000">
          <a:off x="2569184" y="299245"/>
          <a:ext cx="1685540" cy="1685540"/>
        </a:xfrm>
        <a:prstGeom prst="pieWedge">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000" kern="1200" dirty="0"/>
            <a:t>Opiskeluhuollon kuraattoripalvelut</a:t>
          </a:r>
        </a:p>
      </dsp:txBody>
      <dsp:txXfrm rot="-5400000">
        <a:off x="2569184" y="792928"/>
        <a:ext cx="1191857" cy="1191857"/>
      </dsp:txXfrm>
    </dsp:sp>
    <dsp:sp modelId="{006328D2-75D7-41CB-B132-CC0C970B390F}">
      <dsp:nvSpPr>
        <dsp:cNvPr id="0" name=""/>
        <dsp:cNvSpPr/>
      </dsp:nvSpPr>
      <dsp:spPr>
        <a:xfrm rot="10800000">
          <a:off x="2593102" y="2074607"/>
          <a:ext cx="1685540" cy="1685540"/>
        </a:xfrm>
        <a:prstGeom prst="pieWedge">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Monialainen</a:t>
          </a:r>
        </a:p>
        <a:p>
          <a:pPr marL="0" lvl="0" indent="0" algn="ctr" defTabSz="488950">
            <a:lnSpc>
              <a:spcPct val="90000"/>
            </a:lnSpc>
            <a:spcBef>
              <a:spcPct val="0"/>
            </a:spcBef>
            <a:spcAft>
              <a:spcPct val="35000"/>
            </a:spcAft>
            <a:buNone/>
          </a:pPr>
          <a:r>
            <a:rPr lang="fi-FI" sz="1100" kern="1200" dirty="0"/>
            <a:t>asiantuntijaryhmä</a:t>
          </a:r>
        </a:p>
      </dsp:txBody>
      <dsp:txXfrm rot="10800000">
        <a:off x="2593102" y="2074607"/>
        <a:ext cx="1191857" cy="1191857"/>
      </dsp:txXfrm>
    </dsp:sp>
    <dsp:sp modelId="{7F643E75-8BB7-45E5-8C1E-D9AC74BD37BB}">
      <dsp:nvSpPr>
        <dsp:cNvPr id="0" name=""/>
        <dsp:cNvSpPr/>
      </dsp:nvSpPr>
      <dsp:spPr>
        <a:xfrm rot="16200000">
          <a:off x="805789" y="2048069"/>
          <a:ext cx="1685540" cy="1714683"/>
        </a:xfrm>
        <a:prstGeom prst="pieWedge">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293437" y="2062640"/>
        <a:ext cx="1212464" cy="1191857"/>
      </dsp:txXfrm>
    </dsp:sp>
    <dsp:sp modelId="{D632DB73-34F2-4848-A915-7BF5F1925A91}">
      <dsp:nvSpPr>
        <dsp:cNvPr id="0" name=""/>
        <dsp:cNvSpPr/>
      </dsp:nvSpPr>
      <dsp:spPr>
        <a:xfrm flipH="1" flipV="1">
          <a:off x="2507508" y="1838143"/>
          <a:ext cx="45497" cy="176505"/>
        </a:xfrm>
        <a:prstGeom prst="circular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07508" y="2065375"/>
          <a:ext cx="45497" cy="111311"/>
        </a:xfrm>
        <a:prstGeom prst="circular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8D3B4-02C5-42EC-9F88-54B665BA8A8D}">
      <dsp:nvSpPr>
        <dsp:cNvPr id="0" name=""/>
        <dsp:cNvSpPr/>
      </dsp:nvSpPr>
      <dsp:spPr>
        <a:xfrm rot="5400000">
          <a:off x="-186593" y="168786"/>
          <a:ext cx="1141250" cy="803676"/>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Huoli oppilaasta</a:t>
          </a:r>
        </a:p>
      </dsp:txBody>
      <dsp:txXfrm rot="-5400000">
        <a:off x="-17806" y="401837"/>
        <a:ext cx="803676" cy="337574"/>
      </dsp:txXfrm>
    </dsp:sp>
    <dsp:sp modelId="{B2766ACB-17B2-47D6-A559-BD0D197C32F7}">
      <dsp:nvSpPr>
        <dsp:cNvPr id="0" name=""/>
        <dsp:cNvSpPr/>
      </dsp:nvSpPr>
      <dsp:spPr>
        <a:xfrm rot="5400000">
          <a:off x="3560562" y="-2803452"/>
          <a:ext cx="821090" cy="643348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jolla huoli herää,  ottaa huolen puheeksi oppilaan ja tarvittaessa huoltajan kanssa.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sp:txBody>
      <dsp:txXfrm rot="-5400000">
        <a:off x="754366" y="42826"/>
        <a:ext cx="6393401" cy="740926"/>
      </dsp:txXfrm>
    </dsp:sp>
    <dsp:sp modelId="{7EF90132-C0F6-4ECE-9187-5F8FAE380DE9}">
      <dsp:nvSpPr>
        <dsp:cNvPr id="0" name=""/>
        <dsp:cNvSpPr/>
      </dsp:nvSpPr>
      <dsp:spPr>
        <a:xfrm rot="5400000">
          <a:off x="-146110" y="1155997"/>
          <a:ext cx="1141250" cy="870103"/>
        </a:xfrm>
        <a:prstGeom prst="chevron">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w="12700" cap="flat" cmpd="sng" algn="ctr">
          <a:solidFill>
            <a:schemeClr val="accent2">
              <a:hueOff val="2147871"/>
              <a:satOff val="-6164"/>
              <a:lumOff val="-987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fi-FI" sz="1000" kern="1200" dirty="0">
            <a:latin typeface="+mj-lt"/>
            <a:cs typeface="Times New Roman" panose="02020603050405020304" pitchFamily="18" charset="0"/>
          </a:endParaRPr>
        </a:p>
        <a:p>
          <a:pPr marL="0" lvl="0" indent="0" algn="ctr" defTabSz="444500">
            <a:lnSpc>
              <a:spcPct val="90000"/>
            </a:lnSpc>
            <a:spcBef>
              <a:spcPct val="0"/>
            </a:spcBef>
            <a:spcAft>
              <a:spcPct val="35000"/>
            </a:spcAft>
            <a:buNone/>
          </a:pPr>
          <a:r>
            <a:rPr lang="fi-FI" sz="900" kern="1200" dirty="0">
              <a:latin typeface="+mj-lt"/>
              <a:cs typeface="Times New Roman" panose="02020603050405020304" pitchFamily="18" charset="0"/>
            </a:rPr>
            <a:t>Asiantuntija-ryhmän koolle kutsuminen</a:t>
          </a:r>
        </a:p>
        <a:p>
          <a:pPr marL="0" lvl="0" indent="0" algn="ctr" defTabSz="444500">
            <a:lnSpc>
              <a:spcPct val="90000"/>
            </a:lnSpc>
            <a:spcBef>
              <a:spcPct val="0"/>
            </a:spcBef>
            <a:spcAft>
              <a:spcPct val="35000"/>
            </a:spcAft>
            <a:buNone/>
          </a:pPr>
          <a:endParaRPr lang="fi-FI" sz="900" kern="1200" dirty="0">
            <a:latin typeface="+mj-lt"/>
            <a:cs typeface="Times New Roman" panose="02020603050405020304" pitchFamily="18" charset="0"/>
          </a:endParaRPr>
        </a:p>
      </dsp:txBody>
      <dsp:txXfrm rot="-5400000">
        <a:off x="-10536" y="1455476"/>
        <a:ext cx="870103" cy="271147"/>
      </dsp:txXfrm>
    </dsp:sp>
    <dsp:sp modelId="{A167B3E7-54B1-4A9F-9473-2A2691C46593}">
      <dsp:nvSpPr>
        <dsp:cNvPr id="0" name=""/>
        <dsp:cNvSpPr/>
      </dsp:nvSpPr>
      <dsp:spPr>
        <a:xfrm rot="5400000">
          <a:off x="3633219" y="-1777471"/>
          <a:ext cx="742202" cy="6375277"/>
        </a:xfrm>
        <a:prstGeom prst="round2SameRect">
          <a:avLst/>
        </a:prstGeom>
        <a:solidFill>
          <a:schemeClr val="lt1">
            <a:alpha val="90000"/>
            <a:hueOff val="0"/>
            <a:satOff val="0"/>
            <a:lumOff val="0"/>
            <a:alphaOff val="0"/>
          </a:schemeClr>
        </a:solidFill>
        <a:ln w="12700" cap="flat" cmpd="sng" algn="ctr">
          <a:solidFill>
            <a:schemeClr val="accent2">
              <a:hueOff val="2147871"/>
              <a:satOff val="-6164"/>
              <a:lumOff val="-987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sopii oppilaan/huoltajan kanssa tarvittavista jatkotoimista ja ketkä kutsutaan monialaiseen asiantuntijaryhmään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kutsuu monialaisen asiantuntijaryhmän koolle oppilaan tuen tarpeen selvittämiseksi ja opiskeluhuollon palveluiden tai muiden tarvittavien tukitoimien järjestämiseksi</a:t>
          </a:r>
        </a:p>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dsp:txBody>
      <dsp:txXfrm rot="-5400000">
        <a:off x="816682" y="1075297"/>
        <a:ext cx="6339046" cy="669740"/>
      </dsp:txXfrm>
    </dsp:sp>
    <dsp:sp modelId="{99D5B6B1-D4A7-465E-B7B4-C71DC25E3254}">
      <dsp:nvSpPr>
        <dsp:cNvPr id="0" name=""/>
        <dsp:cNvSpPr/>
      </dsp:nvSpPr>
      <dsp:spPr>
        <a:xfrm rot="5400000">
          <a:off x="-166753" y="2211204"/>
          <a:ext cx="1141250" cy="798875"/>
        </a:xfrm>
        <a:prstGeom prst="chevron">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w="12700" cap="flat" cmpd="sng" algn="ctr">
          <a:solidFill>
            <a:schemeClr val="accent2">
              <a:hueOff val="4295743"/>
              <a:satOff val="-12329"/>
              <a:lumOff val="-1973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Asian käsittely ja päätökset</a:t>
          </a:r>
        </a:p>
      </dsp:txBody>
      <dsp:txXfrm rot="-5400000">
        <a:off x="4435" y="2439455"/>
        <a:ext cx="798875" cy="342375"/>
      </dsp:txXfrm>
    </dsp:sp>
    <dsp:sp modelId="{4E043EFD-83B5-4435-AFCA-34110077808F}">
      <dsp:nvSpPr>
        <dsp:cNvPr id="0" name=""/>
        <dsp:cNvSpPr/>
      </dsp:nvSpPr>
      <dsp:spPr>
        <a:xfrm rot="5400000">
          <a:off x="3597800" y="-785035"/>
          <a:ext cx="741812" cy="6375277"/>
        </a:xfrm>
        <a:prstGeom prst="round2SameRect">
          <a:avLst/>
        </a:prstGeom>
        <a:solidFill>
          <a:schemeClr val="lt1">
            <a:alpha val="90000"/>
            <a:hueOff val="0"/>
            <a:satOff val="0"/>
            <a:lumOff val="0"/>
            <a:alphaOff val="0"/>
          </a:schemeClr>
        </a:solidFill>
        <a:ln w="12700" cap="flat" cmpd="sng" algn="ctr">
          <a:solidFill>
            <a:schemeClr val="accent2">
              <a:hueOff val="4295743"/>
              <a:satOff val="-12329"/>
              <a:lumOff val="-1973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i-FI" sz="900" kern="1200" dirty="0">
              <a:latin typeface="+mj-lt"/>
              <a:cs typeface="Times New Roman" panose="02020603050405020304" pitchFamily="18" charset="0"/>
            </a:rPr>
            <a:t> </a:t>
          </a:r>
          <a:r>
            <a:rPr lang="fi-FI" sz="1000" kern="1200" dirty="0">
              <a:latin typeface="+mj-lt"/>
              <a:cs typeface="Times New Roman" panose="02020603050405020304" pitchFamily="18" charset="0"/>
            </a:rPr>
            <a:t>Monialaisen asiantuntijaryhmän tapaamisessa oppilas/huoltajat allekirjoittavat suostumuslomakkeen asian käsittelyyn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nimetään vastuuhenkilö, joka huolehtii opiskeluhuoltokertomuksen kirjaamisesta (muistio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sovitaan jatkotoimenpiteistä ja niiden vastuuhenkilöistä sekä mahdollisesta seurantatapaamisesta</a:t>
          </a:r>
        </a:p>
      </dsp:txBody>
      <dsp:txXfrm rot="-5400000">
        <a:off x="781068" y="2067909"/>
        <a:ext cx="6339065" cy="669388"/>
      </dsp:txXfrm>
    </dsp:sp>
    <dsp:sp modelId="{C851FF54-F0E1-46D3-A557-63EE01A19E4F}">
      <dsp:nvSpPr>
        <dsp:cNvPr id="0" name=""/>
        <dsp:cNvSpPr/>
      </dsp:nvSpPr>
      <dsp:spPr>
        <a:xfrm rot="5400000">
          <a:off x="-188994" y="3197542"/>
          <a:ext cx="1141250" cy="798875"/>
        </a:xfrm>
        <a:prstGeom prst="chevron">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Seuranta ja arviointi</a:t>
          </a:r>
        </a:p>
      </dsp:txBody>
      <dsp:txXfrm rot="-5400000">
        <a:off x="-17806" y="3425793"/>
        <a:ext cx="798875" cy="342375"/>
      </dsp:txXfrm>
    </dsp:sp>
    <dsp:sp modelId="{77BBFCA3-68D4-41EC-8794-92551296F0ED}">
      <dsp:nvSpPr>
        <dsp:cNvPr id="0" name=""/>
        <dsp:cNvSpPr/>
      </dsp:nvSpPr>
      <dsp:spPr>
        <a:xfrm rot="5400000">
          <a:off x="3597800" y="232618"/>
          <a:ext cx="741812" cy="6375277"/>
        </a:xfrm>
        <a:prstGeom prst="round2Same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Arvioidaan sovittujen toimenpiteiden vaikuttavuutta</a:t>
          </a:r>
        </a:p>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Tarvittaessa jatketaan huolta aiheuttaneen asian käsittelyä ja sovitaan jatkotoimista</a:t>
          </a:r>
        </a:p>
      </dsp:txBody>
      <dsp:txXfrm rot="-5400000">
        <a:off x="781068" y="3085562"/>
        <a:ext cx="6339065" cy="6693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11.9.2024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11.9.2024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11.9.2024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14629" y="3356229"/>
            <a:ext cx="8781092" cy="1340011"/>
          </a:xfrm>
          <a:prstGeom prst="rect">
            <a:avLst/>
          </a:prstGeom>
        </p:spPr>
        <p:txBody>
          <a:bodyPr anchor="ctr">
            <a:noAutofit/>
          </a:bodyPr>
          <a:lstStyle>
            <a:lvl1pPr algn="ctr">
              <a:defRPr sz="5400" b="1" spc="800" baseline="0"/>
            </a:lvl1pPr>
          </a:lstStyle>
          <a:p>
            <a:r>
              <a:rPr lang="en-US" dirty="0" err="1"/>
              <a:t>Otsikko</a:t>
            </a:r>
            <a:endParaRPr lang="en-US" dirty="0"/>
          </a:p>
        </p:txBody>
      </p:sp>
    </p:spTree>
    <p:extLst>
      <p:ext uri="{BB962C8B-B14F-4D97-AF65-F5344CB8AC3E}">
        <p14:creationId xmlns:p14="http://schemas.microsoft.com/office/powerpoint/2010/main" val="4120409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tsikko ja sisältö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4981" y="528160"/>
            <a:ext cx="8441552"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1074981" y="2103829"/>
            <a:ext cx="8441552" cy="3142928"/>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2519771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tsikko,sisältö ja kuva(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4981" y="528160"/>
            <a:ext cx="8441552"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1074982" y="2103829"/>
            <a:ext cx="4420253" cy="3142928"/>
          </a:xfrm>
          <a:prstGeom prst="rect">
            <a:avLst/>
          </a:prstGeom>
        </p:spPr>
        <p:txBody>
          <a:bodyPr/>
          <a:lstStyle>
            <a:lvl1pPr marL="0" indent="0">
              <a:buNone/>
              <a:defRPr>
                <a:solidFill>
                  <a:schemeClr val="tx1"/>
                </a:solidFill>
              </a:defRPr>
            </a:lvl1pPr>
          </a:lstStyle>
          <a:p>
            <a:r>
              <a:rPr lang="fi-FI" dirty="0"/>
              <a:t>Leipäteksti, kokosuositus 24</a:t>
            </a:r>
          </a:p>
        </p:txBody>
      </p:sp>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6238185" y="2103829"/>
            <a:ext cx="5070336" cy="3142928"/>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2251175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tsikko ja sisältö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4981" y="528160"/>
            <a:ext cx="8441552"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1074981" y="2103829"/>
            <a:ext cx="8532283" cy="3142928"/>
          </a:xfrm>
          <a:prstGeom prst="rect">
            <a:avLst/>
          </a:prstGeom>
        </p:spPr>
        <p:txBody>
          <a:bodyPr/>
          <a:lstStyle>
            <a:lvl1pPr marL="0" indent="0">
              <a:buNone/>
              <a:defRPr>
                <a:solidFill>
                  <a:schemeClr val="tx1"/>
                </a:solidFill>
              </a:defRPr>
            </a:lvl1pPr>
          </a:lstStyle>
          <a:p>
            <a:r>
              <a:rPr lang="fi-FI" dirty="0"/>
              <a:t>Leipäteksti, kokosuositus 24</a:t>
            </a:r>
          </a:p>
        </p:txBody>
      </p:sp>
    </p:spTree>
    <p:extLst>
      <p:ext uri="{BB962C8B-B14F-4D97-AF65-F5344CB8AC3E}">
        <p14:creationId xmlns:p14="http://schemas.microsoft.com/office/powerpoint/2010/main" val="3643881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tsikko ja sisältö (vaaleampi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4981" y="1429860"/>
            <a:ext cx="10178323"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2721021" y="2730500"/>
            <a:ext cx="8532283" cy="2490856"/>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243270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opetu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1F53A-7801-8344-8E65-BAFCD3B0D73E}"/>
              </a:ext>
            </a:extLst>
          </p:cNvPr>
          <p:cNvSpPr>
            <a:spLocks noGrp="1"/>
          </p:cNvSpPr>
          <p:nvPr>
            <p:ph type="title" hasCustomPrompt="1"/>
          </p:nvPr>
        </p:nvSpPr>
        <p:spPr>
          <a:xfrm>
            <a:off x="3098800" y="5549900"/>
            <a:ext cx="5689600" cy="990600"/>
          </a:xfrm>
        </p:spPr>
        <p:txBody>
          <a:bodyPr>
            <a:normAutofit/>
          </a:bodyPr>
          <a:lstStyle>
            <a:lvl1pPr algn="ctr">
              <a:defRPr sz="3200">
                <a:solidFill>
                  <a:schemeClr val="bg1"/>
                </a:solidFill>
              </a:defRPr>
            </a:lvl1pPr>
          </a:lstStyle>
          <a:p>
            <a:r>
              <a:rPr lang="fi-FI" dirty="0"/>
              <a:t>Otsikko</a:t>
            </a:r>
          </a:p>
        </p:txBody>
      </p:sp>
    </p:spTree>
    <p:extLst>
      <p:ext uri="{BB962C8B-B14F-4D97-AF65-F5344CB8AC3E}">
        <p14:creationId xmlns:p14="http://schemas.microsoft.com/office/powerpoint/2010/main" val="105771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11.9.2024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11.9.2024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11.9.2024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11.9.2024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11.9.2024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11.9.2024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11.9.2024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11.9.2024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11.9.2024</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kymenhva.fi/lapset-nuoret-ja-perheet/nuoren-kasvu-ja-kehitys/nuoren-terveys/" TargetMode="External"/><Relationship Id="rId2" Type="http://schemas.openxmlformats.org/officeDocument/2006/relationships/hyperlink" Target="https://www.kotka.fi/kasvatus-ja-koulutus/opetustoimi/opiskeluhuolto/oppilashuoltosuunnitelma-liite/" TargetMode="External"/><Relationship Id="rId1" Type="http://schemas.openxmlformats.org/officeDocument/2006/relationships/slideLayout" Target="../slideLayouts/slideLayout16.xml"/><Relationship Id="rId5" Type="http://schemas.openxmlformats.org/officeDocument/2006/relationships/hyperlink" Target="http://www.finlex.fi/" TargetMode="External"/><Relationship Id="rId4" Type="http://schemas.openxmlformats.org/officeDocument/2006/relationships/hyperlink" Target="https://kymenhva.fi/lapset-nuoret-ja-perheet/lapsen-nuoren-ja-perheen-hyvinvointi-ja-tuki/oppilaan-ja-opiskelijan-tuki/"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035D5B-EA57-0B44-BD11-678B797BADBC}"/>
              </a:ext>
            </a:extLst>
          </p:cNvPr>
          <p:cNvSpPr>
            <a:spLocks noGrp="1"/>
          </p:cNvSpPr>
          <p:nvPr>
            <p:ph type="ctrTitle"/>
          </p:nvPr>
        </p:nvSpPr>
        <p:spPr>
          <a:xfrm>
            <a:off x="2809972" y="3356228"/>
            <a:ext cx="6585819" cy="1714536"/>
          </a:xfrm>
        </p:spPr>
        <p:txBody>
          <a:bodyPr/>
          <a:lstStyle/>
          <a:p>
            <a:br>
              <a:rPr lang="fi-FI" sz="1800" dirty="0">
                <a:latin typeface="Calibri" panose="020F0502020204030204" pitchFamily="34" charset="0"/>
                <a:cs typeface="Calibri" panose="020F0502020204030204" pitchFamily="34" charset="0"/>
              </a:rPr>
            </a:br>
            <a:r>
              <a:rPr lang="fi-FI" sz="1800" dirty="0">
                <a:latin typeface="Calibri"/>
                <a:ea typeface="Calibri"/>
                <a:cs typeface="Calibri"/>
              </a:rPr>
              <a:t>opetuksen järjestäjän opiskeluhuoltosuunnitelma</a:t>
            </a:r>
            <a:br>
              <a:rPr lang="fi-FI" sz="1800" dirty="0">
                <a:latin typeface="Calibri" panose="020F0502020204030204" pitchFamily="34" charset="0"/>
                <a:cs typeface="Calibri" panose="020F0502020204030204" pitchFamily="34" charset="0"/>
              </a:rPr>
            </a:br>
            <a:r>
              <a:rPr lang="fi-FI" sz="1800" dirty="0" err="1">
                <a:latin typeface="Calibri"/>
                <a:ea typeface="Calibri"/>
                <a:cs typeface="Calibri"/>
              </a:rPr>
              <a:t>Helilän</a:t>
            </a:r>
            <a:r>
              <a:rPr lang="fi-FI" sz="1800" dirty="0">
                <a:latin typeface="Calibri"/>
                <a:ea typeface="Calibri"/>
                <a:cs typeface="Calibri"/>
              </a:rPr>
              <a:t> koulu</a:t>
            </a:r>
            <a:br>
              <a:rPr lang="fi-FI" sz="1800" dirty="0">
                <a:latin typeface="Calibri" panose="020F0502020204030204" pitchFamily="34" charset="0"/>
                <a:cs typeface="Calibri" panose="020F0502020204030204" pitchFamily="34" charset="0"/>
              </a:rPr>
            </a:br>
            <a:r>
              <a:rPr lang="fi-FI" sz="1800" dirty="0">
                <a:latin typeface="Calibri"/>
                <a:ea typeface="Calibri"/>
                <a:cs typeface="Calibri"/>
              </a:rPr>
              <a:t>toimintasuunnitelma</a:t>
            </a:r>
            <a:br>
              <a:rPr lang="fi-FI" sz="1800" dirty="0">
                <a:latin typeface="Calibri" panose="020F0502020204030204" pitchFamily="34" charset="0"/>
                <a:cs typeface="Calibri" panose="020F0502020204030204" pitchFamily="34" charset="0"/>
              </a:rPr>
            </a:br>
            <a:r>
              <a:rPr lang="fi-FI" sz="1800" dirty="0">
                <a:latin typeface="Calibri"/>
                <a:ea typeface="Calibri"/>
                <a:cs typeface="Calibri"/>
              </a:rPr>
              <a:t>2024-2025</a:t>
            </a:r>
            <a:br>
              <a:rPr lang="fi-FI" sz="1800" dirty="0">
                <a:latin typeface="Calibri" panose="020F0502020204030204" pitchFamily="34" charset="0"/>
                <a:cs typeface="Calibri" panose="020F0502020204030204" pitchFamily="34" charset="0"/>
              </a:rPr>
            </a:br>
            <a:br>
              <a:rPr lang="fi-FI" sz="1800" dirty="0">
                <a:latin typeface="Calibri" panose="020F0502020204030204" pitchFamily="34" charset="0"/>
                <a:cs typeface="Calibri" panose="020F0502020204030204" pitchFamily="34" charset="0"/>
              </a:rPr>
            </a:br>
            <a:br>
              <a:rPr lang="fi-FI" sz="1800" dirty="0">
                <a:latin typeface="Calibri" panose="020F0502020204030204" pitchFamily="34" charset="0"/>
                <a:cs typeface="Calibri" panose="020F0502020204030204" pitchFamily="34" charset="0"/>
              </a:rPr>
            </a:br>
            <a:endParaRPr lang="fi-FI"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2856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233695" y="528160"/>
            <a:ext cx="6331164" cy="718750"/>
          </a:xfrm>
        </p:spPr>
        <p:txBody>
          <a:bodyPr>
            <a:normAutofit fontScale="90000"/>
          </a:bodyPr>
          <a:lstStyle/>
          <a:p>
            <a:br>
              <a:rPr lang="fi-FI" sz="2700" dirty="0">
                <a:latin typeface="Times New Roman" panose="02020603050405020304" pitchFamily="18" charset="0"/>
                <a:cs typeface="Times New Roman" panose="02020603050405020304" pitchFamily="18" charset="0"/>
              </a:rPr>
            </a:br>
            <a:br>
              <a:rPr lang="fi-FI"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 </a:t>
            </a:r>
          </a:p>
        </p:txBody>
      </p:sp>
      <p:graphicFrame>
        <p:nvGraphicFramePr>
          <p:cNvPr id="5" name="Sisällön paikkamerkki 7"/>
          <p:cNvGraphicFramePr>
            <a:graphicFrameLocks noGrp="1"/>
          </p:cNvGraphicFramePr>
          <p:nvPr>
            <p:ph sz="quarter" idx="10"/>
          </p:nvPr>
        </p:nvGraphicFramePr>
        <p:xfrm>
          <a:off x="1780167" y="1654425"/>
          <a:ext cx="7174153" cy="417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iruutu 6"/>
          <p:cNvSpPr txBox="1"/>
          <p:nvPr/>
        </p:nvSpPr>
        <p:spPr>
          <a:xfrm>
            <a:off x="2597889" y="1307916"/>
            <a:ext cx="5602779" cy="276999"/>
          </a:xfrm>
          <a:prstGeom prst="rect">
            <a:avLst/>
          </a:prstGeom>
          <a:noFill/>
          <a:ln>
            <a:solidFill>
              <a:schemeClr val="bg1"/>
            </a:solidFill>
          </a:ln>
        </p:spPr>
        <p:txBody>
          <a:bodyPr wrap="square" rtlCol="0">
            <a:spAutoFit/>
          </a:bodyPr>
          <a:lstStyle/>
          <a:p>
            <a:pPr defTabSz="457200">
              <a:defRPr/>
            </a:pPr>
            <a:r>
              <a:rPr lang="fi-FI" sz="1200" b="1" dirty="0">
                <a:solidFill>
                  <a:srgbClr val="000000"/>
                </a:solidFill>
                <a:latin typeface="Calibri" panose="020F0502020204030204"/>
                <a:cs typeface="Times New Roman" panose="02020603050405020304" pitchFamily="18" charset="0"/>
              </a:rPr>
              <a:t>Oppilaan tuen järjestäminen</a:t>
            </a:r>
          </a:p>
        </p:txBody>
      </p:sp>
      <p:sp>
        <p:nvSpPr>
          <p:cNvPr id="10" name="Pyöristetty suorakulmio 9"/>
          <p:cNvSpPr/>
          <p:nvPr/>
        </p:nvSpPr>
        <p:spPr>
          <a:xfrm>
            <a:off x="2597889" y="159488"/>
            <a:ext cx="6356431" cy="1087422"/>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fi-FI" sz="1200" b="1" dirty="0">
                <a:solidFill>
                  <a:srgbClr val="000000"/>
                </a:solidFill>
                <a:latin typeface="Calibri" panose="020F0502020204030204"/>
                <a:cs typeface="Times New Roman" panose="02020603050405020304" pitchFamily="18" charset="0"/>
              </a:rPr>
              <a:t>Monialainen asiantuntijaryhmä</a:t>
            </a:r>
          </a:p>
          <a:p>
            <a:pPr algn="ctr" defTabSz="457200">
              <a:defRPr/>
            </a:pPr>
            <a:endParaRPr lang="fi-FI" sz="1000" b="1" dirty="0">
              <a:solidFill>
                <a:srgbClr val="83C3EF">
                  <a:lumMod val="20000"/>
                  <a:lumOff val="80000"/>
                </a:srgbClr>
              </a:solidFill>
              <a:latin typeface="Calibri" panose="020F0502020204030204"/>
              <a:cs typeface="Times New Roman" panose="02020603050405020304" pitchFamily="18" charset="0"/>
            </a:endParaRPr>
          </a:p>
          <a:p>
            <a:pPr defTabSz="457200">
              <a:defRPr/>
            </a:pPr>
            <a:r>
              <a:rPr lang="fi-FI" sz="1000" dirty="0">
                <a:solidFill>
                  <a:srgbClr val="000000"/>
                </a:solidFill>
                <a:latin typeface="Calibri" panose="020F0502020204030204"/>
                <a:cs typeface="Times New Roman" panose="02020603050405020304" pitchFamily="18" charset="0"/>
              </a:rPr>
              <a:t>Monialainen yksilökohtainen opiskeluhuolto voi olla tarpeellista oppilaan tuen tarpeen selvittämiseksi ja opiskeluhuollon tuen järjestämiseksi. Yksittäisen oppilaan monialaista opiskeluhuoltoa toteutetaan tapauskohtaisesti tilanteen ja tarpeen mukaisesti koottavassa asiantuntijaryhmässä. Oppilas ja huoltajat ovat vahvasti osallisina yksilökohtaisessa opiskeluhuoltotyössä ja työskentely vaatii heidän suostumuksensa.  </a:t>
            </a:r>
          </a:p>
        </p:txBody>
      </p:sp>
    </p:spTree>
    <p:extLst>
      <p:ext uri="{BB962C8B-B14F-4D97-AF65-F5344CB8AC3E}">
        <p14:creationId xmlns:p14="http://schemas.microsoft.com/office/powerpoint/2010/main" val="394022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1603023" y="1"/>
            <a:ext cx="7405511" cy="1723549"/>
          </a:xfrm>
          <a:prstGeom prst="rect">
            <a:avLst/>
          </a:prstGeom>
        </p:spPr>
        <p:txBody>
          <a:bodyPr wrap="square">
            <a:spAutoFit/>
          </a:bodyPr>
          <a:lstStyle/>
          <a:p>
            <a:br>
              <a:rPr lang="fi-FI" dirty="0">
                <a:latin typeface="Times New Roman" panose="02020603050405020304" pitchFamily="18" charset="0"/>
                <a:cs typeface="Times New Roman" panose="02020603050405020304" pitchFamily="18" charset="0"/>
              </a:rPr>
            </a:br>
            <a:r>
              <a:rPr lang="fi-FI" sz="2800" dirty="0">
                <a:solidFill>
                  <a:schemeClr val="bg1"/>
                </a:solidFill>
                <a:latin typeface="Calibri" panose="020F0502020204030204" pitchFamily="34" charset="0"/>
                <a:cs typeface="Calibri" panose="020F0502020204030204" pitchFamily="34" charset="0"/>
              </a:rPr>
              <a:t>4 </a:t>
            </a:r>
            <a:r>
              <a:rPr lang="fi-FI" sz="2000" b="1" dirty="0">
                <a:solidFill>
                  <a:schemeClr val="bg1"/>
                </a:solidFill>
                <a:latin typeface="Arial" panose="020B0604020202020204" pitchFamily="34" charset="0"/>
                <a:ea typeface="Times New Roman" panose="02020603050405020304" pitchFamily="18" charset="0"/>
              </a:rPr>
              <a:t>YHTEISTYÖN JÄRJESTÄMINEN OPPILAIDEN JA HEIDÄN PERHEIDENSÄ SEKÄ KOULUSSA TYÖSKENTELEVIEN JA MUIDEN OPPILAIDEN HYVINVOINTIA TUKEVIEN TAHOJEN KANSSA</a:t>
            </a:r>
            <a:r>
              <a:rPr lang="fi-FI" sz="2000" b="1" dirty="0">
                <a:solidFill>
                  <a:schemeClr val="bg1"/>
                </a:solidFill>
                <a:latin typeface="Calibri" panose="020F0502020204030204" pitchFamily="34" charset="0"/>
                <a:cs typeface="Calibri" panose="020F0502020204030204" pitchFamily="34" charset="0"/>
              </a:rPr>
              <a:t> </a:t>
            </a:r>
            <a:endParaRPr lang="fi-FI" sz="2000" b="1" dirty="0">
              <a:solidFill>
                <a:schemeClr val="bg1"/>
              </a:solidFill>
            </a:endParaRPr>
          </a:p>
        </p:txBody>
      </p:sp>
      <p:sp>
        <p:nvSpPr>
          <p:cNvPr id="6" name="Sisällön paikkamerkki 2"/>
          <p:cNvSpPr>
            <a:spLocks noGrp="1"/>
          </p:cNvSpPr>
          <p:nvPr>
            <p:ph sz="quarter" idx="10"/>
          </p:nvPr>
        </p:nvSpPr>
        <p:spPr>
          <a:xfrm flipH="1">
            <a:off x="1941220" y="1935004"/>
            <a:ext cx="3630975" cy="5486400"/>
          </a:xfrm>
        </p:spPr>
        <p:txBody>
          <a:bodyPr/>
          <a:lstStyle/>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Yhteistyö perustuu luottamukseen, avoimuuteen ja kunnioittavaan suhtautumiseen salassapitosäädöksiä noudattaen sekä huomioiden oppilaan ikä ja kehitystaso</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näkemyksiä koulun käytänteistä ja kehitettävistä asioista voidaan kerätä erilaisilla kyselyillä</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Oppilaskunnan ja monissa kouluissa toimivan vanhempaintoimikunnan </a:t>
            </a:r>
            <a:r>
              <a:rPr lang="fi-FI" sz="1200" dirty="0">
                <a:solidFill>
                  <a:srgbClr val="FFFFFF"/>
                </a:solidFill>
                <a:latin typeface="Calibri" panose="020F0502020204030204" pitchFamily="34" charset="0"/>
                <a:cs typeface="Calibri" panose="020F0502020204030204" pitchFamily="34" charset="0"/>
              </a:rPr>
              <a:t>osallisuus yhteisöllisen</a:t>
            </a:r>
            <a:r>
              <a:rPr lang="fi-FI" sz="1200" dirty="0">
                <a:latin typeface="Calibri" panose="020F0502020204030204" pitchFamily="34" charset="0"/>
                <a:cs typeface="Calibri" panose="020F0502020204030204" pitchFamily="34" charset="0"/>
              </a:rPr>
              <a:t> opiskeluhuollon suunnittelussa, toteuttamisessa ja arvioinnissa on tärkeää</a:t>
            </a:r>
            <a:r>
              <a:rPr lang="fi-FI" sz="1200" dirty="0">
                <a:solidFill>
                  <a:srgbClr val="FFFFFF"/>
                </a:solidFill>
                <a:latin typeface="Calibri" panose="020F0502020204030204" pitchFamily="34" charset="0"/>
                <a:cs typeface="Calibri" panose="020F0502020204030204" pitchFamily="34" charset="0"/>
              </a:rPr>
              <a:t> </a:t>
            </a:r>
            <a:endParaRPr lang="fi-FI"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edustajat kutsutaan yhteisöllisen opiskeluhuoltoryhmän palaveriin vähintään kerran vuodessa  </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Yksilökohtaisen opiskeluhuollon suunnittelu, toteuttaminen ja arviointi tehdään aina yhdessä oppilaan ja/tai huoltajan kanssa</a:t>
            </a:r>
          </a:p>
        </p:txBody>
      </p:sp>
      <p:sp>
        <p:nvSpPr>
          <p:cNvPr id="4" name="Tekstiruutu 3"/>
          <p:cNvSpPr txBox="1"/>
          <p:nvPr/>
        </p:nvSpPr>
        <p:spPr>
          <a:xfrm>
            <a:off x="6556594" y="1973473"/>
            <a:ext cx="4814412" cy="3077766"/>
          </a:xfrm>
          <a:prstGeom prst="rect">
            <a:avLst/>
          </a:prstGeom>
          <a:noFill/>
        </p:spPr>
        <p:txBody>
          <a:bodyPr wrap="square" lIns="91440" tIns="45720" rIns="91440" bIns="45720" rtlCol="0" anchor="t">
            <a:spAutoFit/>
          </a:bodyPr>
          <a:lstStyle/>
          <a:p>
            <a:endParaRPr lang="fi-FI" sz="1200" dirty="0">
              <a:solidFill>
                <a:srgbClr val="FF0000"/>
              </a:solidFill>
              <a:latin typeface="Calibri" panose="020F0502020204030204" pitchFamily="34" charset="0"/>
              <a:cs typeface="Calibri" panose="020F0502020204030204" pitchFamily="34" charset="0"/>
            </a:endParaRPr>
          </a:p>
          <a:p>
            <a:r>
              <a:rPr lang="fi-FI" sz="1400" dirty="0" err="1">
                <a:solidFill>
                  <a:schemeClr val="bg1"/>
                </a:solidFill>
                <a:latin typeface="Calibri" panose="020F0502020204030204" pitchFamily="34" charset="0"/>
                <a:cs typeface="Calibri" panose="020F0502020204030204" pitchFamily="34" charset="0"/>
              </a:rPr>
              <a:t>Helilän</a:t>
            </a:r>
            <a:r>
              <a:rPr lang="fi-FI" sz="1400" dirty="0">
                <a:solidFill>
                  <a:schemeClr val="bg1"/>
                </a:solidFill>
                <a:latin typeface="Calibri" panose="020F0502020204030204" pitchFamily="34" charset="0"/>
                <a:cs typeface="Calibri" panose="020F0502020204030204" pitchFamily="34" charset="0"/>
              </a:rPr>
              <a:t> koulun käytössä olevat yhteistyömuodot:</a:t>
            </a:r>
          </a:p>
          <a:p>
            <a:pPr marL="171450" indent="-171450">
              <a:buFont typeface="Wingdings" panose="05000000000000000000" pitchFamily="2" charset="2"/>
              <a:buChar char="v"/>
            </a:pPr>
            <a:endParaRPr lang="fi-FI" sz="1400" dirty="0">
              <a:solidFill>
                <a:schemeClr val="bg1"/>
              </a:solidFill>
              <a:latin typeface="Calibri" panose="020F0502020204030204" pitchFamily="34" charset="0"/>
              <a:cs typeface="Calibri" panose="020F0502020204030204" pitchFamily="34" charset="0"/>
            </a:endParaRPr>
          </a:p>
          <a:p>
            <a:r>
              <a:rPr lang="fi-FI" sz="1400" dirty="0">
                <a:solidFill>
                  <a:schemeClr val="bg1"/>
                </a:solidFill>
              </a:rPr>
              <a:t>❖ Tiedottaminen ( Wilma) </a:t>
            </a:r>
          </a:p>
          <a:p>
            <a:r>
              <a:rPr lang="fi-FI" sz="1400" dirty="0">
                <a:solidFill>
                  <a:schemeClr val="bg1"/>
                </a:solidFill>
              </a:rPr>
              <a:t>❖ Erilaiset keskustelut huoltajan ja oppilaiden kanssa (esim. oppimisen ja opiskeluhuollon tuki) </a:t>
            </a:r>
          </a:p>
          <a:p>
            <a:r>
              <a:rPr lang="fi-FI" sz="1400" dirty="0">
                <a:solidFill>
                  <a:schemeClr val="bg1"/>
                </a:solidFill>
              </a:rPr>
              <a:t>❖ Huoltajien kanssa tehtävässä yhteistyössä arviointikeskusteluilla (6. luokkalaiset) on merkittävä osa </a:t>
            </a:r>
          </a:p>
          <a:p>
            <a:r>
              <a:rPr lang="fi-FI" sz="1400" dirty="0">
                <a:solidFill>
                  <a:schemeClr val="bg1"/>
                </a:solidFill>
              </a:rPr>
              <a:t>❖ Huoltajaillat, vanhempainillat / vanhempainvartit</a:t>
            </a:r>
          </a:p>
          <a:p>
            <a:r>
              <a:rPr lang="fi-FI" sz="1400" dirty="0">
                <a:solidFill>
                  <a:schemeClr val="bg1"/>
                </a:solidFill>
              </a:rPr>
              <a:t>❖ Vanhempaintoimikunta</a:t>
            </a:r>
            <a:endParaRPr lang="fi-FI" dirty="0"/>
          </a:p>
          <a:p>
            <a:r>
              <a:rPr lang="fi-FI" sz="1400" dirty="0">
                <a:solidFill>
                  <a:schemeClr val="bg1"/>
                </a:solidFill>
              </a:rPr>
              <a:t>❖ Aamupäiväkahvit huoltajille </a:t>
            </a:r>
          </a:p>
          <a:p>
            <a:r>
              <a:rPr lang="fi-FI" sz="1400" dirty="0">
                <a:solidFill>
                  <a:schemeClr val="bg1"/>
                </a:solidFill>
              </a:rPr>
              <a:t>❖ Yhteiset teemapäivät </a:t>
            </a:r>
          </a:p>
          <a:p>
            <a:r>
              <a:rPr lang="fi-FI" sz="1400" dirty="0">
                <a:solidFill>
                  <a:schemeClr val="bg1"/>
                </a:solidFill>
              </a:rPr>
              <a:t>❖ Tukioppilastoiminta, oppilaskunta  </a:t>
            </a:r>
          </a:p>
          <a:p>
            <a:r>
              <a:rPr lang="fi-FI" sz="1400" dirty="0">
                <a:solidFill>
                  <a:schemeClr val="bg1"/>
                </a:solidFill>
              </a:rPr>
              <a:t>❖ Kartoitukset ja kyselyt</a:t>
            </a:r>
            <a:endParaRPr lang="fi-FI"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49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9BDF67-283E-AE33-0364-C6A104D115A3}"/>
              </a:ext>
            </a:extLst>
          </p:cNvPr>
          <p:cNvSpPr>
            <a:spLocks noGrp="1"/>
          </p:cNvSpPr>
          <p:nvPr>
            <p:ph type="title"/>
          </p:nvPr>
        </p:nvSpPr>
        <p:spPr>
          <a:xfrm>
            <a:off x="1659467" y="528160"/>
            <a:ext cx="7292622" cy="1128363"/>
          </a:xfrm>
        </p:spPr>
        <p:txBody>
          <a:bodyPr>
            <a:normAutofit fontScale="90000"/>
          </a:bodyPr>
          <a:lstStyle/>
          <a:p>
            <a:r>
              <a:rPr lang="fi-FI" sz="2700" b="1" dirty="0">
                <a:ea typeface="Times New Roman" panose="02020603050405020304" pitchFamily="18" charset="0"/>
              </a:rPr>
              <a:t>5 SUUNNITELMAT OPPILAIDEN SUOJAAMISEKSI VÄKIVALLALTA, KIUSAAMISELTA JA HÄIRINNÄLTÄ SEKÄ KRIISISUUNNITELMA</a:t>
            </a:r>
            <a:br>
              <a:rPr lang="fi-FI" sz="3200" dirty="0">
                <a:latin typeface="Arial" panose="020B0604020202020204" pitchFamily="34" charset="0"/>
                <a:ea typeface="Times New Roman" panose="02020603050405020304" pitchFamily="18" charset="0"/>
              </a:rPr>
            </a:br>
            <a:endParaRPr lang="fi-FI" sz="3200" dirty="0"/>
          </a:p>
        </p:txBody>
      </p:sp>
      <p:sp>
        <p:nvSpPr>
          <p:cNvPr id="3" name="Sisällön paikkamerkki 2">
            <a:extLst>
              <a:ext uri="{FF2B5EF4-FFF2-40B4-BE49-F238E27FC236}">
                <a16:creationId xmlns:a16="http://schemas.microsoft.com/office/drawing/2014/main" id="{C1D5711E-EDBC-CEF5-E6E4-E33AB46DDA7D}"/>
              </a:ext>
            </a:extLst>
          </p:cNvPr>
          <p:cNvSpPr>
            <a:spLocks noGrp="1"/>
          </p:cNvSpPr>
          <p:nvPr>
            <p:ph sz="quarter" idx="10"/>
          </p:nvPr>
        </p:nvSpPr>
        <p:spPr>
          <a:xfrm flipH="1">
            <a:off x="2330236" y="2103829"/>
            <a:ext cx="3315190" cy="3574482"/>
          </a:xfrm>
        </p:spPr>
        <p:txBody>
          <a:bodyPr/>
          <a:lstStyle/>
          <a:p>
            <a:pPr marL="342900" indent="-342900">
              <a:buFont typeface="Wingdings" panose="05000000000000000000" pitchFamily="2" charset="2"/>
              <a:buChar char="v"/>
            </a:pPr>
            <a:r>
              <a:rPr lang="fi-FI" sz="1600" dirty="0"/>
              <a:t>Kotkan opetustoimessa on käytössä kaikille yhteinen toimintamalli kiusaamisen, häirintään, väkivallan, rikoksien ja rikollisten tekojen ennaltaehkäisemiseksi ja niihin puuttumiseksi </a:t>
            </a:r>
          </a:p>
          <a:p>
            <a:pPr marL="342900" indent="-342900">
              <a:buFont typeface="Wingdings" panose="05000000000000000000" pitchFamily="2" charset="2"/>
              <a:buChar char="v"/>
            </a:pPr>
            <a:r>
              <a:rPr lang="fi-FI" sz="1600" dirty="0"/>
              <a:t>Jokaisella koululla on oma kriisisuunnitelmansa, johon on kuvattu toimenpiteet kriisitilanteissa. Se ei ole julkinen asiakirja.</a:t>
            </a:r>
          </a:p>
        </p:txBody>
      </p:sp>
      <p:sp>
        <p:nvSpPr>
          <p:cNvPr id="5" name="Sisällön paikkamerkki 2">
            <a:extLst>
              <a:ext uri="{FF2B5EF4-FFF2-40B4-BE49-F238E27FC236}">
                <a16:creationId xmlns:a16="http://schemas.microsoft.com/office/drawing/2014/main" id="{6021E4B4-5BDD-B38C-90F8-89C821303552}"/>
              </a:ext>
            </a:extLst>
          </p:cNvPr>
          <p:cNvSpPr txBox="1">
            <a:spLocks/>
          </p:cNvSpPr>
          <p:nvPr/>
        </p:nvSpPr>
        <p:spPr>
          <a:xfrm flipH="1">
            <a:off x="6388529" y="2103829"/>
            <a:ext cx="3315190" cy="3142928"/>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dirty="0">
              <a:solidFill>
                <a:srgbClr val="FF0000"/>
              </a:solidFill>
            </a:endParaRPr>
          </a:p>
        </p:txBody>
      </p:sp>
      <p:sp>
        <p:nvSpPr>
          <p:cNvPr id="6" name="Tekstiruutu 5">
            <a:extLst>
              <a:ext uri="{FF2B5EF4-FFF2-40B4-BE49-F238E27FC236}">
                <a16:creationId xmlns:a16="http://schemas.microsoft.com/office/drawing/2014/main" id="{3B1D37EB-EB29-981F-A0B7-D318DEC0A228}"/>
              </a:ext>
            </a:extLst>
          </p:cNvPr>
          <p:cNvSpPr txBox="1"/>
          <p:nvPr/>
        </p:nvSpPr>
        <p:spPr>
          <a:xfrm>
            <a:off x="5855110" y="1799304"/>
            <a:ext cx="4822722" cy="4247317"/>
          </a:xfrm>
          <a:prstGeom prst="rect">
            <a:avLst/>
          </a:prstGeom>
          <a:noFill/>
        </p:spPr>
        <p:txBody>
          <a:bodyPr wrap="square" lIns="91440" tIns="45720" rIns="91440" bIns="45720" rtlCol="0" anchor="t">
            <a:spAutoFit/>
          </a:bodyPr>
          <a:lstStyle/>
          <a:p>
            <a:r>
              <a:rPr lang="fi-FI" b="1" dirty="0"/>
              <a:t>KOULU</a:t>
            </a:r>
            <a:endParaRPr lang="fi-FI" dirty="0"/>
          </a:p>
          <a:p>
            <a:endParaRPr lang="fi-FI" dirty="0"/>
          </a:p>
          <a:p>
            <a:pPr marL="285750" indent="-285750">
              <a:buFont typeface="Wingdings" panose="05000000000000000000" pitchFamily="2" charset="2"/>
              <a:buChar char="v"/>
            </a:pPr>
            <a:r>
              <a:rPr lang="fi-FI" dirty="0"/>
              <a:t>Koulun </a:t>
            </a:r>
            <a:r>
              <a:rPr lang="fi-FI" dirty="0" err="1"/>
              <a:t>Pedanet</a:t>
            </a:r>
            <a:r>
              <a:rPr lang="fi-FI" dirty="0"/>
              <a:t>-sivuilta löytyy suunnitelma oppilaiden suojaamiseksi väkivallalta, kiusaamiselta ja häirinnältä</a:t>
            </a:r>
          </a:p>
          <a:p>
            <a:pPr marL="285750" indent="-285750">
              <a:buFont typeface="Wingdings" panose="05000000000000000000" pitchFamily="2" charset="2"/>
              <a:buChar char="v"/>
            </a:pPr>
            <a:r>
              <a:rPr lang="fi-FI" dirty="0"/>
              <a:t>Yhteisöllinen ja yksilökohtainen opiskeluhuoltotyö</a:t>
            </a:r>
          </a:p>
          <a:p>
            <a:pPr marL="285750" indent="-285750">
              <a:buFont typeface="Wingdings" panose="05000000000000000000" pitchFamily="2" charset="2"/>
              <a:buChar char="v"/>
            </a:pPr>
            <a:r>
              <a:rPr lang="fi-FI" dirty="0"/>
              <a:t>Tukioppilas- ja oppilaskuntatoiminta</a:t>
            </a:r>
          </a:p>
          <a:p>
            <a:pPr marL="285750" indent="-285750">
              <a:buFont typeface="Wingdings" panose="05000000000000000000" pitchFamily="2" charset="2"/>
              <a:buChar char="v"/>
            </a:pPr>
            <a:r>
              <a:rPr lang="fi-FI" dirty="0"/>
              <a:t>Yhteistyö koulunuorisotyön kanssa</a:t>
            </a:r>
          </a:p>
          <a:p>
            <a:pPr marL="285750" indent="-285750">
              <a:buFont typeface="Wingdings" panose="05000000000000000000" pitchFamily="2" charset="2"/>
              <a:buChar char="v"/>
            </a:pPr>
            <a:r>
              <a:rPr lang="fi-FI" dirty="0"/>
              <a:t>Hyvinvoiva kouluyhteisön toimintasuunnitelma</a:t>
            </a:r>
          </a:p>
          <a:p>
            <a:pPr marL="285750" indent="-285750">
              <a:buFont typeface="Wingdings" panose="05000000000000000000" pitchFamily="2" charset="2"/>
              <a:buChar char="v"/>
            </a:pPr>
            <a:r>
              <a:rPr lang="fi-FI" dirty="0"/>
              <a:t>Yhteiset toimintamallit</a:t>
            </a:r>
          </a:p>
          <a:p>
            <a:pPr marL="285750" indent="-285750">
              <a:buFont typeface="Wingdings" panose="05000000000000000000" pitchFamily="2" charset="2"/>
              <a:buChar char="v"/>
            </a:pPr>
            <a:r>
              <a:rPr lang="fi-FI" dirty="0"/>
              <a:t>Kriisitilanteessa yhteys rehtoriin tai rehtorin poissa ollessa apulaisrehtoriin.</a:t>
            </a:r>
          </a:p>
          <a:p>
            <a:pPr marL="285750" indent="-285750">
              <a:buFont typeface="Wingdings" panose="05000000000000000000" pitchFamily="2" charset="2"/>
              <a:buChar char="v"/>
            </a:pPr>
            <a:endParaRPr lang="fi-FI" dirty="0">
              <a:solidFill>
                <a:srgbClr val="FF0000"/>
              </a:solidFill>
            </a:endParaRPr>
          </a:p>
        </p:txBody>
      </p:sp>
    </p:spTree>
    <p:extLst>
      <p:ext uri="{BB962C8B-B14F-4D97-AF65-F5344CB8AC3E}">
        <p14:creationId xmlns:p14="http://schemas.microsoft.com/office/powerpoint/2010/main" val="286886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p:txBody>
          <a:bodyPr>
            <a:normAutofit/>
          </a:bodyPr>
          <a:lstStyle/>
          <a:p>
            <a:r>
              <a:rPr lang="fi-FI" sz="2400" dirty="0">
                <a:cs typeface="Times New Roman" panose="02020603050405020304" pitchFamily="18" charset="0"/>
              </a:rPr>
              <a:t>6 </a:t>
            </a:r>
            <a:r>
              <a:rPr lang="fi-FI" sz="2400" dirty="0">
                <a:cs typeface="Calibri" panose="020F0502020204030204" pitchFamily="34" charset="0"/>
              </a:rPr>
              <a:t>OPISKELUHUOLTOSUUNNITELMAN TOTEUTTAMINEN, SEURAAMINEN JA ARVIOINTI</a:t>
            </a:r>
          </a:p>
        </p:txBody>
      </p:sp>
      <p:sp>
        <p:nvSpPr>
          <p:cNvPr id="3" name="Sisällön paikkamerkki 2">
            <a:extLst>
              <a:ext uri="{FF2B5EF4-FFF2-40B4-BE49-F238E27FC236}">
                <a16:creationId xmlns:a16="http://schemas.microsoft.com/office/drawing/2014/main" id="{11A1ACCF-C79F-5043-AD67-E59F678E0DBC}"/>
              </a:ext>
            </a:extLst>
          </p:cNvPr>
          <p:cNvSpPr>
            <a:spLocks noGrp="1"/>
          </p:cNvSpPr>
          <p:nvPr>
            <p:ph sz="quarter" idx="10"/>
          </p:nvPr>
        </p:nvSpPr>
        <p:spPr>
          <a:xfrm flipH="1">
            <a:off x="2330235" y="1656523"/>
            <a:ext cx="3458193" cy="4154073"/>
          </a:xfrm>
        </p:spPr>
        <p:txBody>
          <a:bodyPr/>
          <a:lstStyle/>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Koulujen yhteisöllinen opiskeluhuoltoryhmä vastaa opiskeluhuoltosuunnitelman toteuttamisesta, seurannasta ja arvioinnista </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Kuluneen lukuvuoden tavoitteet arvioidaan kevätlukukauden lopulla ja samalla asetetaan uudet tavoitteet seuraavalle lukuvuodelle</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Opetuksen järjestäjä kokoaa tiedot, seuraa ja arvioi koulujen opiskeluhuoltosuunnitelmia ja niiden toteutumista</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6572496" y="1656522"/>
            <a:ext cx="4769013" cy="4331323"/>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400" dirty="0"/>
              <a:t>HELILÄN KOULU </a:t>
            </a:r>
          </a:p>
          <a:p>
            <a:r>
              <a:rPr lang="fi-FI" sz="1400" dirty="0"/>
              <a:t>❖ Koulussa toteutetaan lukuvuosittain koulun sisäinen arviointi opiskeluhuollon lukuvuodelle asetettujen tavoitteiden toteutumisesta </a:t>
            </a:r>
          </a:p>
          <a:p>
            <a:r>
              <a:rPr lang="fi-FI" sz="1400" dirty="0"/>
              <a:t>❖ Yhteisöllinen opiskeluhuoltoryhmän toiminnan sisäinen arviointi toukokuussa opiskeluhuollon lukuvuodelle asetettujen tavoitteiden toteutumisesta </a:t>
            </a:r>
          </a:p>
          <a:p>
            <a:r>
              <a:rPr lang="fi-FI" sz="1400" dirty="0"/>
              <a:t>❖ Kouluterveyskyselyt </a:t>
            </a:r>
          </a:p>
          <a:p>
            <a:r>
              <a:rPr lang="fi-FI" sz="1400" dirty="0"/>
              <a:t>❖ TEA-viisari kysely </a:t>
            </a:r>
          </a:p>
          <a:p>
            <a:r>
              <a:rPr lang="fi-FI" sz="1400" dirty="0"/>
              <a:t>❖ Yhdenvertaisuus- ja tasa-arvokysely joka toinen vuosi </a:t>
            </a:r>
          </a:p>
          <a:p>
            <a:r>
              <a:rPr lang="fi-FI" sz="1400" dirty="0"/>
              <a:t>❖ Oppilaskunta ja yhteisöllinen opiskeluhuolto suunnittelevat koulun toimintakulttuurin kehittämistä ja asettavat tavoitteet edellisten perusteella</a:t>
            </a:r>
            <a:endParaRPr lang="fi-FI" sz="1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878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a:xfrm>
            <a:off x="2155768" y="528160"/>
            <a:ext cx="6891251" cy="1128363"/>
          </a:xfrm>
        </p:spPr>
        <p:txBody>
          <a:bodyPr>
            <a:noAutofit/>
          </a:bodyPr>
          <a:lstStyle/>
          <a:p>
            <a:r>
              <a:rPr lang="fi-FI" sz="2400" dirty="0">
                <a:latin typeface="Calibri" panose="020F0502020204030204" pitchFamily="34" charset="0"/>
                <a:cs typeface="Calibri" panose="020F0502020204030204" pitchFamily="34" charset="0"/>
              </a:rPr>
              <a:t>6 OPISKELUHUOLTOSUUNNITELMAN TOTEUTTAMINEN, SEURAAMINEN JA ARVIOINTI</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6395801" y="1982352"/>
            <a:ext cx="3590714" cy="4159547"/>
          </a:xfrm>
          <a:prstGeom prst="rect">
            <a:avLst/>
          </a:prstGeom>
        </p:spPr>
        <p:txBody>
          <a:bodyPr lIns="91440" tIns="45720" rIns="91440" bIns="45720" anchor="t"/>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285750" indent="-285750">
              <a:buFont typeface="Wingdings" panose="05000000000000000000" pitchFamily="2" charset="2"/>
              <a:buChar char="v"/>
            </a:pPr>
            <a:r>
              <a:rPr lang="fi-FI" sz="1400" dirty="0"/>
              <a:t>Opetuksen järjestäjän toteuttamat kyselyt kouluille </a:t>
            </a:r>
          </a:p>
          <a:p>
            <a:pPr marL="285750" indent="-285750">
              <a:buFont typeface="Wingdings" panose="05000000000000000000" pitchFamily="2" charset="2"/>
              <a:buChar char="v"/>
            </a:pPr>
            <a:r>
              <a:rPr lang="fi-FI" sz="1400" dirty="0"/>
              <a:t>Opetuksen järjestäjän suorittama arviointi koulukohtaisen opiskeluhuoltosuunnitelman toteutumisesta </a:t>
            </a:r>
          </a:p>
          <a:p>
            <a:pPr marL="285750" indent="-285750">
              <a:buFont typeface="Wingdings" panose="05000000000000000000" pitchFamily="2" charset="2"/>
              <a:buChar char="v"/>
            </a:pPr>
            <a:r>
              <a:rPr lang="fi-FI" sz="1400" dirty="0"/>
              <a:t>Yhteisöllisen opiskeluhuollon arvioinnin tuloksista ja tavoitteiden toteutumisesta tiedotetaan erillisillä tiedotteilla ja huoltajailloissa </a:t>
            </a:r>
          </a:p>
          <a:p>
            <a:pPr marL="285750" indent="-285750">
              <a:buFont typeface="Wingdings" panose="05000000000000000000" pitchFamily="2" charset="2"/>
              <a:buChar char="v"/>
            </a:pPr>
            <a:r>
              <a:rPr lang="fi-FI" sz="1400" dirty="0"/>
              <a:t>Oppilaskunta tiedottaa oppilaita</a:t>
            </a:r>
          </a:p>
          <a:p>
            <a:pPr marL="285750" indent="-285750">
              <a:buFont typeface="Wingdings" panose="05000000000000000000" pitchFamily="2" charset="2"/>
              <a:buChar char="v"/>
            </a:pPr>
            <a:r>
              <a:rPr lang="fi-FI" sz="1400" dirty="0"/>
              <a:t> Opetushenkilöstöä tiedotetaan johtotiimissä, lukuvuoden suunnittelupäivissä, lukuvuoden aikana YS-tunneilla </a:t>
            </a:r>
            <a:endParaRPr lang="fi-FI" sz="1600" dirty="0">
              <a:solidFill>
                <a:srgbClr val="FF0000"/>
              </a:solidFill>
              <a:latin typeface="Calibri" panose="020F0502020204030204" pitchFamily="34" charset="0"/>
              <a:cs typeface="Calibri" panose="020F0502020204030204" pitchFamily="34" charset="0"/>
            </a:endParaRPr>
          </a:p>
          <a:p>
            <a:endParaRPr lang="fi-FI" sz="1600" dirty="0">
              <a:solidFill>
                <a:srgbClr val="FF0000"/>
              </a:solidFill>
              <a:latin typeface="Calibri" panose="020F0502020204030204" pitchFamily="34" charset="0"/>
              <a:cs typeface="Calibri" panose="020F0502020204030204" pitchFamily="34" charset="0"/>
            </a:endParaRPr>
          </a:p>
        </p:txBody>
      </p:sp>
      <p:sp>
        <p:nvSpPr>
          <p:cNvPr id="3" name="Sisällön paikkamerkki 2"/>
          <p:cNvSpPr>
            <a:spLocks noGrp="1"/>
          </p:cNvSpPr>
          <p:nvPr>
            <p:ph sz="quarter" idx="10"/>
          </p:nvPr>
        </p:nvSpPr>
        <p:spPr>
          <a:xfrm flipH="1">
            <a:off x="2330236" y="2103829"/>
            <a:ext cx="3574571" cy="3142928"/>
          </a:xfrm>
        </p:spPr>
        <p:txBody>
          <a:bodyPr/>
          <a:lstStyle/>
          <a:p>
            <a:pPr marL="171450" indent="-171450">
              <a:lnSpc>
                <a:spcPct val="100000"/>
              </a:lnSpc>
              <a:buFont typeface="Wingdings" panose="05000000000000000000" pitchFamily="2" charset="2"/>
              <a:buChar char="v"/>
            </a:pPr>
            <a:r>
              <a:rPr lang="fi-FI" sz="1400" dirty="0"/>
              <a:t>Koulutuksen järjestäjä vastaa yhteistyössä oppilaitoksen sijaintikunnan opetustoimen ja hyvinvointialueen kanssa opiskeluhuollon kokonaisuuden omavalvonnan toteutumisesta</a:t>
            </a:r>
          </a:p>
          <a:p>
            <a:pPr marL="171450" indent="-171450">
              <a:lnSpc>
                <a:spcPct val="100000"/>
              </a:lnSpc>
              <a:buFont typeface="Wingdings" panose="05000000000000000000" pitchFamily="2" charset="2"/>
              <a:buChar char="v"/>
            </a:pPr>
            <a:r>
              <a:rPr lang="fi-FI" sz="1400" dirty="0"/>
              <a:t>Koulutuksen järjestäjän on arvioitava opiskeluhuollon toteutumista ja vaikuttavuutta yhteistyössä kunnan opetustoimen ja hyvinvointialueen kanssa sekä osallistuttava ulkopuoliseen opiskeluhuoltoa koskevaan arviointiin</a:t>
            </a:r>
          </a:p>
          <a:p>
            <a:pPr>
              <a:lnSpc>
                <a:spcPct val="100000"/>
              </a:lnSpc>
            </a:pPr>
            <a:endParaRPr lang="fi-FI" sz="1400" dirty="0"/>
          </a:p>
          <a:p>
            <a:pPr>
              <a:lnSpc>
                <a:spcPct val="100000"/>
              </a:lnSpc>
            </a:pPr>
            <a:endParaRPr lang="fi-FI" sz="1200" dirty="0"/>
          </a:p>
          <a:p>
            <a:pPr>
              <a:lnSpc>
                <a:spcPct val="100000"/>
              </a:lnSpc>
            </a:pPr>
            <a:endParaRPr lang="fi-FI" dirty="0"/>
          </a:p>
          <a:p>
            <a:endParaRPr lang="fi-FI" dirty="0"/>
          </a:p>
          <a:p>
            <a:endParaRPr lang="fi-FI" dirty="0"/>
          </a:p>
          <a:p>
            <a:endParaRPr lang="fi-FI" dirty="0"/>
          </a:p>
        </p:txBody>
      </p:sp>
    </p:spTree>
    <p:extLst>
      <p:ext uri="{BB962C8B-B14F-4D97-AF65-F5344CB8AC3E}">
        <p14:creationId xmlns:p14="http://schemas.microsoft.com/office/powerpoint/2010/main" val="5485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30236" y="1429860"/>
            <a:ext cx="7633742" cy="523632"/>
          </a:xfrm>
        </p:spPr>
        <p:txBody>
          <a:bodyPr>
            <a:normAutofit fontScale="90000"/>
          </a:bodyPr>
          <a:lstStyle/>
          <a:p>
            <a:r>
              <a:rPr lang="fi-FI" dirty="0"/>
              <a:t>LISÄTIETOJA</a:t>
            </a:r>
          </a:p>
        </p:txBody>
      </p:sp>
      <p:sp>
        <p:nvSpPr>
          <p:cNvPr id="3" name="Sisällön paikkamerkki 2"/>
          <p:cNvSpPr>
            <a:spLocks noGrp="1"/>
          </p:cNvSpPr>
          <p:nvPr>
            <p:ph sz="quarter" idx="10"/>
          </p:nvPr>
        </p:nvSpPr>
        <p:spPr>
          <a:xfrm flipH="1">
            <a:off x="2788355" y="2050166"/>
            <a:ext cx="7633742" cy="2589569"/>
          </a:xfrm>
        </p:spPr>
        <p:style>
          <a:lnRef idx="2">
            <a:schemeClr val="dk1"/>
          </a:lnRef>
          <a:fillRef idx="1">
            <a:schemeClr val="lt1"/>
          </a:fillRef>
          <a:effectRef idx="0">
            <a:schemeClr val="dk1"/>
          </a:effectRef>
          <a:fontRef idx="minor">
            <a:schemeClr val="dk1"/>
          </a:fontRef>
        </p:style>
        <p:txBody>
          <a:bodyPr/>
          <a:lstStyle/>
          <a:p>
            <a:r>
              <a:rPr lang="fi-FI" sz="1600" b="1" dirty="0">
                <a:solidFill>
                  <a:schemeClr val="tx1"/>
                </a:solidFill>
                <a:hlinkClick r:id="rId2">
                  <a:extLst>
                    <a:ext uri="{A12FA001-AC4F-418D-AE19-62706E023703}">
                      <ahyp:hlinkClr xmlns:ahyp="http://schemas.microsoft.com/office/drawing/2018/hyperlinkcolor" val="tx"/>
                    </a:ext>
                  </a:extLst>
                </a:hlinkClick>
              </a:rPr>
              <a:t>OPETUKSEN JÄRJESTÄJÄN </a:t>
            </a:r>
            <a:r>
              <a:rPr lang="fi-FI" sz="1600" b="1">
                <a:solidFill>
                  <a:schemeClr val="tx1"/>
                </a:solidFill>
                <a:hlinkClick r:id="rId2">
                  <a:extLst>
                    <a:ext uri="{A12FA001-AC4F-418D-AE19-62706E023703}">
                      <ahyp:hlinkClr xmlns:ahyp="http://schemas.microsoft.com/office/drawing/2018/hyperlinkcolor" val="tx"/>
                    </a:ext>
                  </a:extLst>
                </a:hlinkClick>
              </a:rPr>
              <a:t>OPISKELUHUOLTOSUUNITELMA: </a:t>
            </a:r>
            <a:r>
              <a:rPr lang="fi-FI" sz="1600" b="1">
                <a:solidFill>
                  <a:srgbClr val="000000"/>
                </a:solidFill>
                <a:latin typeface="Calibri" panose="020F0502020204030204"/>
                <a:hlinkClick r:id="rId2">
                  <a:extLst>
                    <a:ext uri="{A12FA001-AC4F-418D-AE19-62706E023703}">
                      <ahyp:hlinkClr xmlns:ahyp="http://schemas.microsoft.com/office/drawing/2018/hyperlinkcolor" val="tx"/>
                    </a:ext>
                  </a:extLst>
                </a:hlinkClick>
              </a:rPr>
              <a:t>: </a:t>
            </a:r>
            <a:r>
              <a:rPr lang="fi-FI" sz="1600">
                <a:solidFill>
                  <a:srgbClr val="83C3EF"/>
                </a:solidFill>
                <a:latin typeface="Calibri" panose="020F0502020204030204"/>
                <a:hlinkClick r:id="rId2">
                  <a:extLst>
                    <a:ext uri="{A12FA001-AC4F-418D-AE19-62706E023703}">
                      <ahyp:hlinkClr xmlns:ahyp="http://schemas.microsoft.com/office/drawing/2018/hyperlinkcolor" val="tx"/>
                    </a:ext>
                  </a:extLst>
                </a:hlinkClick>
              </a:rPr>
              <a:t>https://www.kotka.fi/wp-content/uploads/2023/07/Opetuksen-jarjestajan-opiskeluhuoltosuunitelma.pdf </a:t>
            </a:r>
            <a:endParaRPr lang="fi-FI" sz="1600" b="1" dirty="0">
              <a:solidFill>
                <a:schemeClr val="tx1"/>
              </a:solidFill>
              <a:hlinkClick r:id="rId2">
                <a:extLst>
                  <a:ext uri="{A12FA001-AC4F-418D-AE19-62706E023703}">
                    <ahyp:hlinkClr xmlns:ahyp="http://schemas.microsoft.com/office/drawing/2018/hyperlinkcolor" val="tx"/>
                  </a:ext>
                </a:extLst>
              </a:hlinkClick>
            </a:endParaRPr>
          </a:p>
          <a:p>
            <a:r>
              <a:rPr lang="fi-FI" sz="1600" b="1" dirty="0">
                <a:solidFill>
                  <a:schemeClr val="tx1"/>
                </a:solidFill>
              </a:rPr>
              <a:t>Koulu- ja opiskeluterveydenhuolto: </a:t>
            </a:r>
            <a:r>
              <a:rPr lang="fi-FI" sz="1600" dirty="0">
                <a:solidFill>
                  <a:schemeClr val="tx1"/>
                </a:solidFill>
                <a:hlinkClick r:id="rId3"/>
              </a:rPr>
              <a:t>https://kymenhva.fi/lapset-nuoret-ja-perheet/nuoren-kasvu-ja-kehitys/nuoren-terveys/</a:t>
            </a:r>
            <a:r>
              <a:rPr lang="fi-FI" sz="1600" dirty="0">
                <a:solidFill>
                  <a:schemeClr val="tx1"/>
                </a:solidFill>
              </a:rPr>
              <a:t> </a:t>
            </a:r>
          </a:p>
          <a:p>
            <a:r>
              <a:rPr lang="fi-FI" sz="1600" b="1" dirty="0">
                <a:solidFill>
                  <a:schemeClr val="tx1"/>
                </a:solidFill>
              </a:rPr>
              <a:t>Opiskeluhuollon kuraattori- ja psykologipalvelut: </a:t>
            </a:r>
            <a:r>
              <a:rPr lang="fi-FI" sz="1600" dirty="0">
                <a:solidFill>
                  <a:schemeClr val="tx1"/>
                </a:solidFill>
                <a:hlinkClick r:id="rId4"/>
              </a:rPr>
              <a:t>https://kymenhva.fi/lapset-nuoret-ja-perheet/lapsen-nuoren-ja-perheen-hyvinvointi-ja-tuki/oppilaan-ja-opiskelijan-tuki/</a:t>
            </a:r>
            <a:r>
              <a:rPr lang="fi-FI" sz="1600" dirty="0">
                <a:solidFill>
                  <a:schemeClr val="tx1"/>
                </a:solidFill>
              </a:rPr>
              <a:t> </a:t>
            </a:r>
          </a:p>
          <a:p>
            <a:r>
              <a:rPr lang="fi-FI" sz="1600" b="1" dirty="0">
                <a:solidFill>
                  <a:schemeClr val="tx1"/>
                </a:solidFill>
              </a:rPr>
              <a:t>Oppilas- ja opiskelijahuoltolaki (1287/2013): </a:t>
            </a:r>
            <a:r>
              <a:rPr lang="fi-FI" sz="1600" dirty="0">
                <a:solidFill>
                  <a:schemeClr val="tx1"/>
                </a:solidFill>
                <a:hlinkClick r:id="rId5"/>
              </a:rPr>
              <a:t>www.finlex.fi</a:t>
            </a:r>
            <a:r>
              <a:rPr lang="fi-FI" sz="1600" dirty="0">
                <a:solidFill>
                  <a:schemeClr val="tx1"/>
                </a:solidFill>
              </a:rPr>
              <a:t> </a:t>
            </a:r>
          </a:p>
          <a:p>
            <a:endParaRPr lang="fi-FI" sz="1200" dirty="0">
              <a:solidFill>
                <a:schemeClr val="tx1"/>
              </a:solidFill>
            </a:endParaRPr>
          </a:p>
        </p:txBody>
      </p:sp>
    </p:spTree>
    <p:extLst>
      <p:ext uri="{BB962C8B-B14F-4D97-AF65-F5344CB8AC3E}">
        <p14:creationId xmlns:p14="http://schemas.microsoft.com/office/powerpoint/2010/main" val="399266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745FC1-0B5B-0D41-95CB-B7FCDC7782A0}"/>
              </a:ext>
            </a:extLst>
          </p:cNvPr>
          <p:cNvSpPr>
            <a:spLocks noGrp="1"/>
          </p:cNvSpPr>
          <p:nvPr>
            <p:ph type="ctrTitle"/>
          </p:nvPr>
        </p:nvSpPr>
        <p:spPr/>
        <p:txBody>
          <a:bodyPr/>
          <a:lstStyle/>
          <a:p>
            <a:endParaRPr lang="fi-FI" dirty="0"/>
          </a:p>
        </p:txBody>
      </p:sp>
      <p:sp>
        <p:nvSpPr>
          <p:cNvPr id="3" name="Alaotsikko 2">
            <a:extLst>
              <a:ext uri="{FF2B5EF4-FFF2-40B4-BE49-F238E27FC236}">
                <a16:creationId xmlns:a16="http://schemas.microsoft.com/office/drawing/2014/main" id="{31A5E93B-E5BE-A98F-CC2E-4EB4B562C1BC}"/>
              </a:ext>
            </a:extLst>
          </p:cNvPr>
          <p:cNvSpPr>
            <a:spLocks noGrp="1"/>
          </p:cNvSpPr>
          <p:nvPr>
            <p:ph type="subTitle" idx="1"/>
          </p:nvPr>
        </p:nvSpPr>
        <p:spPr/>
        <p:txBody>
          <a:bodyPr/>
          <a:lstStyle/>
          <a:p>
            <a:endParaRPr lang="fi-FI"/>
          </a:p>
        </p:txBody>
      </p:sp>
      <p:pic>
        <p:nvPicPr>
          <p:cNvPr id="5" name="Kuva 4">
            <a:extLst>
              <a:ext uri="{FF2B5EF4-FFF2-40B4-BE49-F238E27FC236}">
                <a16:creationId xmlns:a16="http://schemas.microsoft.com/office/drawing/2014/main" id="{0D283F80-145A-0D0C-D76D-92FAB43ED4C4}"/>
              </a:ext>
            </a:extLst>
          </p:cNvPr>
          <p:cNvPicPr>
            <a:picLocks noChangeAspect="1"/>
          </p:cNvPicPr>
          <p:nvPr/>
        </p:nvPicPr>
        <p:blipFill>
          <a:blip r:embed="rId2"/>
          <a:stretch>
            <a:fillRect/>
          </a:stretch>
        </p:blipFill>
        <p:spPr>
          <a:xfrm>
            <a:off x="1245429" y="0"/>
            <a:ext cx="9701141" cy="6858000"/>
          </a:xfrm>
          <a:prstGeom prst="rect">
            <a:avLst/>
          </a:prstGeom>
        </p:spPr>
      </p:pic>
    </p:spTree>
    <p:extLst>
      <p:ext uri="{BB962C8B-B14F-4D97-AF65-F5344CB8AC3E}">
        <p14:creationId xmlns:p14="http://schemas.microsoft.com/office/powerpoint/2010/main" val="3205297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324516-9609-7D49-AD71-1464DE6817CC}"/>
              </a:ext>
            </a:extLst>
          </p:cNvPr>
          <p:cNvSpPr>
            <a:spLocks noGrp="1"/>
          </p:cNvSpPr>
          <p:nvPr>
            <p:ph type="title"/>
          </p:nvPr>
        </p:nvSpPr>
        <p:spPr>
          <a:xfrm>
            <a:off x="3810000" y="5562600"/>
            <a:ext cx="4267200" cy="990600"/>
          </a:xfrm>
        </p:spPr>
        <p:txBody>
          <a:bodyPr>
            <a:normAutofit/>
          </a:bodyPr>
          <a:lstStyle/>
          <a:p>
            <a:r>
              <a:rPr lang="fi-FI" sz="1200" dirty="0"/>
              <a:t>opetustoimi ja varhaiskasvatus</a:t>
            </a:r>
            <a:br>
              <a:rPr lang="fi-FI" sz="1200" dirty="0"/>
            </a:br>
            <a:r>
              <a:rPr lang="fi-FI" sz="1200" dirty="0"/>
              <a:t>opiskeluhuollon ohjausryhmä</a:t>
            </a:r>
            <a:br>
              <a:rPr lang="fi-FI" sz="1200" dirty="0"/>
            </a:br>
            <a:r>
              <a:rPr lang="fi-FI" sz="1200" dirty="0"/>
              <a:t>syksy 2023</a:t>
            </a:r>
          </a:p>
        </p:txBody>
      </p:sp>
    </p:spTree>
    <p:extLst>
      <p:ext uri="{BB962C8B-B14F-4D97-AF65-F5344CB8AC3E}">
        <p14:creationId xmlns:p14="http://schemas.microsoft.com/office/powerpoint/2010/main" val="263476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6C4FB-7510-2C4B-8BF9-2752EE820E7D}"/>
              </a:ext>
            </a:extLst>
          </p:cNvPr>
          <p:cNvSpPr>
            <a:spLocks noGrp="1"/>
          </p:cNvSpPr>
          <p:nvPr>
            <p:ph type="title"/>
          </p:nvPr>
        </p:nvSpPr>
        <p:spPr/>
        <p:txBody>
          <a:bodyPr/>
          <a:lstStyle/>
          <a:p>
            <a:r>
              <a:rPr lang="fi-FI" dirty="0">
                <a:latin typeface="Calibri" panose="020F0502020204030204" pitchFamily="34" charset="0"/>
                <a:cs typeface="Calibri" panose="020F0502020204030204" pitchFamily="34" charset="0"/>
              </a:rPr>
              <a:t>sisällys</a:t>
            </a:r>
          </a:p>
        </p:txBody>
      </p:sp>
      <p:sp>
        <p:nvSpPr>
          <p:cNvPr id="3" name="Sisällön paikkamerkki 2">
            <a:extLst>
              <a:ext uri="{FF2B5EF4-FFF2-40B4-BE49-F238E27FC236}">
                <a16:creationId xmlns:a16="http://schemas.microsoft.com/office/drawing/2014/main" id="{041A98EC-7E63-F64D-911D-A7ABEDBA9973}"/>
              </a:ext>
            </a:extLst>
          </p:cNvPr>
          <p:cNvSpPr>
            <a:spLocks noGrp="1"/>
          </p:cNvSpPr>
          <p:nvPr>
            <p:ph sz="quarter" idx="10"/>
          </p:nvPr>
        </p:nvSpPr>
        <p:spPr>
          <a:xfrm flipH="1">
            <a:off x="2330236" y="1470670"/>
            <a:ext cx="6899662" cy="4313598"/>
          </a:xfrm>
        </p:spPr>
        <p:txBody>
          <a:bodyPr>
            <a:normAutofit lnSpcReduction="10000"/>
          </a:bodyPr>
          <a:lstStyle/>
          <a:p>
            <a:r>
              <a:rPr lang="fi-FI" sz="1800" dirty="0">
                <a:latin typeface="Calibri" panose="020F0502020204030204" pitchFamily="34" charset="0"/>
                <a:cs typeface="Calibri" panose="020F0502020204030204" pitchFamily="34" charset="0"/>
              </a:rPr>
              <a:t>1. Opiskeluhuolto koulussa</a:t>
            </a:r>
          </a:p>
          <a:p>
            <a:r>
              <a:rPr lang="fi-FI" sz="1800" dirty="0">
                <a:latin typeface="Calibri" panose="020F0502020204030204" pitchFamily="34" charset="0"/>
                <a:cs typeface="Calibri" panose="020F0502020204030204" pitchFamily="34" charset="0"/>
              </a:rPr>
              <a:t>2. Yhteisöllinen opiskeluhuolto</a:t>
            </a:r>
          </a:p>
          <a:p>
            <a:r>
              <a:rPr lang="fi-FI" sz="1800" dirty="0">
                <a:latin typeface="Calibri" panose="020F0502020204030204" pitchFamily="34" charset="0"/>
                <a:cs typeface="Calibri" panose="020F0502020204030204" pitchFamily="34" charset="0"/>
              </a:rPr>
              <a:t>3. Yksilökohtainen opiskeluhuolto</a:t>
            </a:r>
          </a:p>
          <a:p>
            <a:r>
              <a:rPr lang="fi-FI" sz="1800" dirty="0">
                <a:latin typeface="Calibri" panose="020F0502020204030204" pitchFamily="34" charset="0"/>
                <a:cs typeface="Calibri" panose="020F0502020204030204" pitchFamily="34" charset="0"/>
              </a:rPr>
              <a:t>4. Yhteistyön järjestäminen oppilaiden ja heidän perheidensä sekä koulussa työskentelevien ja muiden oppilaiden hyvinvointia tukevien tahojen kanssa </a:t>
            </a:r>
          </a:p>
          <a:p>
            <a:r>
              <a:rPr lang="fi-FI" sz="1800" dirty="0">
                <a:latin typeface="Calibri" panose="020F0502020204030204" pitchFamily="34" charset="0"/>
                <a:cs typeface="Calibri" panose="020F0502020204030204" pitchFamily="34" charset="0"/>
              </a:rPr>
              <a:t>5. Kiusaamisen, häirinnän, väkivallan, rikosten ja rikollisten tekojen ennaltaehkäisy ja puuttuminen </a:t>
            </a:r>
          </a:p>
          <a:p>
            <a:r>
              <a:rPr lang="fi-FI" sz="1800" dirty="0">
                <a:latin typeface="Calibri" panose="020F0502020204030204" pitchFamily="34" charset="0"/>
                <a:cs typeface="Calibri" panose="020F0502020204030204" pitchFamily="34" charset="0"/>
              </a:rPr>
              <a:t>6. Opiskeluhuoltosuunnitelman toteuttaminen, seuraaminen ja arviointi</a:t>
            </a:r>
          </a:p>
          <a:p>
            <a:r>
              <a:rPr lang="fi-FI" sz="1800" dirty="0">
                <a:latin typeface="Calibri" panose="020F0502020204030204" pitchFamily="34" charset="0"/>
                <a:cs typeface="Calibri" panose="020F0502020204030204" pitchFamily="34" charset="0"/>
              </a:rPr>
              <a:t>Liite 1 Opetuksen järjestäjän opiskeluhuoltosuunnitelma</a:t>
            </a:r>
          </a:p>
          <a:p>
            <a:r>
              <a:rPr lang="fi-FI" sz="1800" dirty="0">
                <a:latin typeface="Calibri" panose="020F0502020204030204" pitchFamily="34" charset="0"/>
                <a:cs typeface="Calibri" panose="020F0502020204030204" pitchFamily="34" charset="0"/>
              </a:rPr>
              <a:t>Liite 2 Opiskeluhuollon vuosikello</a:t>
            </a:r>
          </a:p>
          <a:p>
            <a:r>
              <a:rPr lang="fi-FI" sz="1800" dirty="0">
                <a:latin typeface="Calibri" panose="020F0502020204030204" pitchFamily="34" charset="0"/>
                <a:cs typeface="Calibri" panose="020F0502020204030204" pitchFamily="34" charset="0"/>
              </a:rPr>
              <a:t>     </a:t>
            </a:r>
          </a:p>
          <a:p>
            <a:r>
              <a:rPr lang="fi-FI" sz="1800" dirty="0">
                <a:latin typeface="Calibri" panose="020F0502020204030204" pitchFamily="34" charset="0"/>
                <a:cs typeface="Calibri" panose="020F0502020204030204" pitchFamily="34" charset="0"/>
              </a:rPr>
              <a:t>   </a:t>
            </a:r>
          </a:p>
          <a:p>
            <a:endParaRPr lang="fi-FI" dirty="0"/>
          </a:p>
          <a:p>
            <a:endParaRPr lang="fi-FI" dirty="0"/>
          </a:p>
        </p:txBody>
      </p:sp>
    </p:spTree>
    <p:extLst>
      <p:ext uri="{BB962C8B-B14F-4D97-AF65-F5344CB8AC3E}">
        <p14:creationId xmlns:p14="http://schemas.microsoft.com/office/powerpoint/2010/main" val="376364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sz="3200" dirty="0">
                <a:latin typeface="Calibri" panose="020F0502020204030204" pitchFamily="34" charset="0"/>
                <a:cs typeface="Calibri" panose="020F0502020204030204" pitchFamily="34" charset="0"/>
              </a:rPr>
              <a:t>1 OPISKELUHUOLTO KOULUSSA</a:t>
            </a:r>
          </a:p>
        </p:txBody>
      </p:sp>
      <p:sp>
        <p:nvSpPr>
          <p:cNvPr id="5" name="Sisällön paikkamerkki 4"/>
          <p:cNvSpPr>
            <a:spLocks noGrp="1"/>
          </p:cNvSpPr>
          <p:nvPr>
            <p:ph sz="quarter" idx="10"/>
          </p:nvPr>
        </p:nvSpPr>
        <p:spPr>
          <a:xfrm flipH="1">
            <a:off x="2330237" y="1484245"/>
            <a:ext cx="3183873" cy="4095885"/>
          </a:xfrm>
        </p:spPr>
        <p:txBody>
          <a:bodyPr>
            <a:normAutofit fontScale="92500" lnSpcReduction="10000"/>
          </a:bodyPr>
          <a:lstStyle/>
          <a:p>
            <a:r>
              <a:rPr lang="fi-FI" dirty="0">
                <a:latin typeface="Calibri" panose="020F0502020204030204" pitchFamily="34" charset="0"/>
                <a:cs typeface="Calibri" panose="020F0502020204030204" pitchFamily="34" charset="0"/>
              </a:rPr>
              <a:t>OPISKELUHUOLTO</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Tarkoitetaan oppilaan hyvän oppimisen, hyvän psyykkisen ja fyysisen terveyden sekä sosiaalisen hyvinvoinnin edistämistä ja ylläpitämistä kouluyhteisössä ehkäisemällä mahdollisimman varhain oppimiseen ja hyvinvointiin liittyviä haasteita</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Toteutetaan ensisijaisesti koko kouluyhteisöä tukevana yhteisöllisenä työnä, joka on kaikkien yhteinen tehtävä</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Jokaisella oppilaalla on oikeus yksilökohtaiseen opiskeluhuoltoon, johon kuuluu terveydenhoitajan, kuraattorin ja psykologin palvelut</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Perusopetukseen valmistavassa opetuksessa noudatetaan perusopetuksen opiskeluhuoltosuunnitelmaa. Erityistä huomiota on kiinnitettävä tulkitsemispalveluihin</a:t>
            </a:r>
          </a:p>
          <a:p>
            <a:r>
              <a:rPr lang="fi-FI" dirty="0">
                <a:latin typeface="Calibri" panose="020F0502020204030204" pitchFamily="34" charset="0"/>
                <a:cs typeface="Calibri" panose="020F0502020204030204" pitchFamily="34" charset="0"/>
              </a:rPr>
              <a:t> </a:t>
            </a:r>
          </a:p>
        </p:txBody>
      </p:sp>
      <p:sp>
        <p:nvSpPr>
          <p:cNvPr id="10" name="Sisällön paikkamerkki 4"/>
          <p:cNvSpPr txBox="1">
            <a:spLocks/>
          </p:cNvSpPr>
          <p:nvPr/>
        </p:nvSpPr>
        <p:spPr>
          <a:xfrm flipH="1">
            <a:off x="5944356" y="1543238"/>
            <a:ext cx="4482753" cy="4786602"/>
          </a:xfrm>
          <a:prstGeom prst="rect">
            <a:avLst/>
          </a:prstGeom>
        </p:spPr>
        <p:txBody>
          <a:bodyPr lIns="91440" tIns="45720" rIns="91440" bIns="45720" anchor="t"/>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dirty="0">
                <a:latin typeface="Calibri" panose="020F0502020204030204" pitchFamily="34" charset="0"/>
                <a:cs typeface="Calibri" panose="020F0502020204030204" pitchFamily="34" charset="0"/>
              </a:rPr>
              <a:t>KOULU </a:t>
            </a:r>
          </a:p>
          <a:p>
            <a:pPr marL="342900" indent="-342900">
              <a:buFont typeface="Wingdings" panose="05000000000000000000" pitchFamily="2" charset="2"/>
              <a:buChar char="ü"/>
            </a:pPr>
            <a:r>
              <a:rPr lang="fi-FI" sz="1400" dirty="0" err="1"/>
              <a:t>Helilän</a:t>
            </a:r>
            <a:r>
              <a:rPr lang="fi-FI" sz="1400" dirty="0"/>
              <a:t> koulu on perusasteen oppilaitos, joka tarjoaa opetusta luokka-asteilla 6-9. Koulu sijaitsee Kotkan kaupungissa </a:t>
            </a:r>
            <a:r>
              <a:rPr lang="fi-FI" sz="1400" dirty="0" err="1"/>
              <a:t>Helilän</a:t>
            </a:r>
            <a:r>
              <a:rPr lang="fi-FI" sz="1400" dirty="0"/>
              <a:t> kaupunginosassa, ja koulun oppilasalueena on Korkeakosken, Kyminkartanon ja Otsolan alakoulujen koulupiirit. </a:t>
            </a:r>
          </a:p>
          <a:p>
            <a:pPr marL="342900" indent="-342900">
              <a:buFont typeface="Wingdings" panose="05000000000000000000" pitchFamily="2" charset="2"/>
              <a:buChar char="ü"/>
            </a:pPr>
            <a:r>
              <a:rPr lang="fi-FI" sz="1400" dirty="0"/>
              <a:t>Yleisopetuksen ryhmiä 20, lisäksi koulussa toimii 4 erityisopetuksen pienryhmää. Yksi pienryhmistä on oman toiminnan ohjauksen ryhmä ja kolme oppimisen haasteiden pienryhmää. Oppilaat opiskelevat näissä ryhmissä yksilöllisen oppimissuunnitelman mukaan. </a:t>
            </a:r>
          </a:p>
          <a:p>
            <a:pPr marL="342900" indent="-342900">
              <a:buFont typeface="Wingdings" panose="05000000000000000000" pitchFamily="2" charset="2"/>
              <a:buChar char="ü"/>
            </a:pPr>
            <a:r>
              <a:rPr lang="fi-FI" sz="1400" dirty="0"/>
              <a:t>Perusopetuksen oppilasmäärä on lukuvuoden 2024-2025 alussa 410. Koulussa on 40</a:t>
            </a:r>
            <a:r>
              <a:rPr lang="fi-FI" sz="1400" dirty="0">
                <a:solidFill>
                  <a:srgbClr val="FF0000"/>
                </a:solidFill>
              </a:rPr>
              <a:t> </a:t>
            </a:r>
            <a:r>
              <a:rPr lang="fi-FI" sz="1400" dirty="0"/>
              <a:t>opettajaa, koulunkäynninohjaajia 7 sekä muuhun henkilökuntaan kuuluvaa henkilöstöä 9.</a:t>
            </a:r>
            <a:endParaRPr lang="fi-FI" sz="1600" dirty="0"/>
          </a:p>
          <a:p>
            <a:endParaRPr lang="fi-FI" sz="1600" dirty="0"/>
          </a:p>
          <a:p>
            <a:endParaRPr lang="fi-FI" dirty="0"/>
          </a:p>
        </p:txBody>
      </p:sp>
    </p:spTree>
    <p:extLst>
      <p:ext uri="{BB962C8B-B14F-4D97-AF65-F5344CB8AC3E}">
        <p14:creationId xmlns:p14="http://schemas.microsoft.com/office/powerpoint/2010/main" val="383355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2347014" y="528160"/>
            <a:ext cx="6331164" cy="1128363"/>
          </a:xfrm>
        </p:spPr>
        <p:txBody>
          <a:bodyPr>
            <a:normAutofit/>
          </a:bodyPr>
          <a:lstStyle/>
          <a:p>
            <a:r>
              <a:rPr lang="fi-FI" sz="3200" dirty="0">
                <a:latin typeface="Calibri" panose="020F0502020204030204" pitchFamily="34" charset="0"/>
                <a:cs typeface="Calibri" panose="020F0502020204030204" pitchFamily="34" charset="0"/>
              </a:rPr>
              <a:t>1 OPISKELUHUOLTO KOULUSSA</a:t>
            </a:r>
          </a:p>
        </p:txBody>
      </p:sp>
      <p:sp>
        <p:nvSpPr>
          <p:cNvPr id="10" name="Sisällön paikkamerkki 4"/>
          <p:cNvSpPr txBox="1">
            <a:spLocks/>
          </p:cNvSpPr>
          <p:nvPr/>
        </p:nvSpPr>
        <p:spPr>
          <a:xfrm flipH="1">
            <a:off x="7517476" y="1843826"/>
            <a:ext cx="3150524" cy="4929447"/>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sz="1600" dirty="0"/>
          </a:p>
          <a:p>
            <a:endParaRPr lang="fi-FI" dirty="0"/>
          </a:p>
        </p:txBody>
      </p:sp>
      <p:graphicFrame>
        <p:nvGraphicFramePr>
          <p:cNvPr id="6" name="Sisällön paikkamerkki 5"/>
          <p:cNvGraphicFramePr>
            <a:graphicFrameLocks noGrp="1"/>
          </p:cNvGraphicFramePr>
          <p:nvPr>
            <p:ph sz="quarter" idx="10"/>
          </p:nvPr>
        </p:nvGraphicFramePr>
        <p:xfrm>
          <a:off x="2262404" y="1818919"/>
          <a:ext cx="5255072" cy="4067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3082753" y="5169961"/>
            <a:ext cx="3960052" cy="671058"/>
          </a:xfrm>
          <a:prstGeom prst="roundRect">
            <a:avLst>
              <a:gd name="adj" fmla="val 0"/>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fi-FI" sz="800" kern="0" dirty="0">
                <a:solidFill>
                  <a:sysClr val="window" lastClr="FFFFFF"/>
                </a:solidFill>
                <a:latin typeface="Arial" panose="020B0604020202020204" pitchFamily="34" charset="0"/>
                <a:ea typeface="Times New Roman" panose="02020603050405020304" pitchFamily="18" charset="0"/>
              </a:rPr>
              <a:t> </a:t>
            </a:r>
            <a:r>
              <a:rPr lang="fi-FI" sz="1000" kern="0" dirty="0">
                <a:solidFill>
                  <a:sysClr val="window" lastClr="FFFFFF"/>
                </a:solidFill>
                <a:latin typeface="Arial" panose="020B0604020202020204" pitchFamily="34" charset="0"/>
                <a:ea typeface="Times New Roman" panose="02020603050405020304" pitchFamily="18" charset="0"/>
              </a:rPr>
              <a:t>Opetusjärjestelyihin (pedagogiset asiakirjat) liittyvään moniammatilliseen käsittelyyn voi osallistua myös </a:t>
            </a:r>
            <a:r>
              <a:rPr lang="fi-FI" sz="1000" kern="0" dirty="0">
                <a:solidFill>
                  <a:sysClr val="window" lastClr="FFFFFF"/>
                </a:solidFill>
                <a:latin typeface="Calibri" panose="020F0502020204030204" pitchFamily="34" charset="0"/>
                <a:ea typeface="Times New Roman" panose="02020603050405020304" pitchFamily="18" charset="0"/>
                <a:cs typeface="Calibri" panose="020F0502020204030204" pitchFamily="34" charset="0"/>
              </a:rPr>
              <a:t>opiskeluhuollon</a:t>
            </a:r>
            <a:r>
              <a:rPr lang="fi-FI" sz="1000" kern="0" dirty="0">
                <a:solidFill>
                  <a:sysClr val="window" lastClr="FFFFFF"/>
                </a:solidFill>
                <a:latin typeface="Arial" panose="020B0604020202020204" pitchFamily="34" charset="0"/>
                <a:ea typeface="Times New Roman" panose="02020603050405020304" pitchFamily="18" charset="0"/>
              </a:rPr>
              <a:t> palveluiden ammattilaisia </a:t>
            </a:r>
          </a:p>
          <a:p>
            <a:pPr algn="ctr">
              <a:defRPr/>
            </a:pPr>
            <a:r>
              <a:rPr lang="fi-FI" sz="1000" kern="0" dirty="0">
                <a:solidFill>
                  <a:sysClr val="window" lastClr="FFFFFF"/>
                </a:solidFill>
                <a:latin typeface="Arial" panose="020B0604020202020204" pitchFamily="34" charset="0"/>
                <a:ea typeface="Times New Roman" panose="02020603050405020304" pitchFamily="18" charset="0"/>
              </a:rPr>
              <a:t>(Perusopetuslaki 16§ ja 17§)</a:t>
            </a:r>
          </a:p>
        </p:txBody>
      </p:sp>
    </p:spTree>
    <p:extLst>
      <p:ext uri="{BB962C8B-B14F-4D97-AF65-F5344CB8AC3E}">
        <p14:creationId xmlns:p14="http://schemas.microsoft.com/office/powerpoint/2010/main" val="291328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30236" y="475908"/>
            <a:ext cx="6331164" cy="1128363"/>
          </a:xfrm>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7" name="Sisällön paikkamerkki 9"/>
          <p:cNvGraphicFramePr>
            <a:graphicFrameLocks noGrp="1"/>
          </p:cNvGraphicFramePr>
          <p:nvPr>
            <p:ph sz="quarter" idx="10"/>
          </p:nvPr>
        </p:nvGraphicFramePr>
        <p:xfrm>
          <a:off x="2930525" y="1690512"/>
          <a:ext cx="6330950" cy="35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orakulmio 4"/>
          <p:cNvSpPr/>
          <p:nvPr/>
        </p:nvSpPr>
        <p:spPr>
          <a:xfrm>
            <a:off x="1844918" y="5347279"/>
            <a:ext cx="9039496" cy="461665"/>
          </a:xfrm>
          <a:prstGeom prst="rect">
            <a:avLst/>
          </a:prstGeom>
        </p:spPr>
        <p:txBody>
          <a:bodyPr wrap="square">
            <a:spAutoFit/>
          </a:bodyPr>
          <a:lstStyle/>
          <a:p>
            <a:pPr lvl="0"/>
            <a:r>
              <a:rPr lang="fi-FI" sz="1200" dirty="0">
                <a:solidFill>
                  <a:srgbClr val="FFFFFF"/>
                </a:solidFill>
              </a:rPr>
              <a:t>*Yhdenvertaisuussuunnitelma, tasa-arvosuunnitelma, päihdesuunnitelma, turvallisuussuunnitelma, järjestyssäännöt, suunnitelma oppilaan suojaamiseksi väkivallalta, kiusaamiselta ja häirinnältä, pelastussuunnitelma, terveellisyyden, turvallisuuden ja hyvinvoinnin tarkastus</a:t>
            </a:r>
          </a:p>
        </p:txBody>
      </p:sp>
    </p:spTree>
    <p:extLst>
      <p:ext uri="{BB962C8B-B14F-4D97-AF65-F5344CB8AC3E}">
        <p14:creationId xmlns:p14="http://schemas.microsoft.com/office/powerpoint/2010/main" val="339985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093219-341A-4B45-9454-D7056506B994}"/>
              </a:ext>
            </a:extLst>
          </p:cNvPr>
          <p:cNvSpPr>
            <a:spLocks noGrp="1"/>
          </p:cNvSpPr>
          <p:nvPr>
            <p:ph type="title"/>
          </p:nvPr>
        </p:nvSpPr>
        <p:spPr>
          <a:xfrm>
            <a:off x="2330236" y="412206"/>
            <a:ext cx="6331164" cy="1128363"/>
          </a:xfrm>
        </p:spPr>
        <p:txBody>
          <a:bodyPr>
            <a:normAutofit/>
          </a:bodyPr>
          <a:lstStyle/>
          <a:p>
            <a:r>
              <a:rPr lang="fi-FI" sz="3200" dirty="0">
                <a:latin typeface="Calibri" panose="020F0502020204030204" pitchFamily="34" charset="0"/>
                <a:cs typeface="Calibri" panose="020F0502020204030204" pitchFamily="34" charset="0"/>
              </a:rPr>
              <a:t>2 YHTEISÖLLINEN OPISKELUHUOLTO</a:t>
            </a:r>
          </a:p>
        </p:txBody>
      </p:sp>
      <p:sp>
        <p:nvSpPr>
          <p:cNvPr id="3" name="Sisällön paikkamerkki 2">
            <a:extLst>
              <a:ext uri="{FF2B5EF4-FFF2-40B4-BE49-F238E27FC236}">
                <a16:creationId xmlns:a16="http://schemas.microsoft.com/office/drawing/2014/main" id="{D5A83DD0-1D28-0E4A-9B50-D0B17107841B}"/>
              </a:ext>
            </a:extLst>
          </p:cNvPr>
          <p:cNvSpPr>
            <a:spLocks noGrp="1"/>
          </p:cNvSpPr>
          <p:nvPr>
            <p:ph sz="quarter" idx="10"/>
          </p:nvPr>
        </p:nvSpPr>
        <p:spPr>
          <a:xfrm flipH="1">
            <a:off x="2330237" y="2311208"/>
            <a:ext cx="3224851" cy="3173258"/>
          </a:xfrm>
        </p:spPr>
        <p:txBody>
          <a:bodyPr/>
          <a:lstStyle/>
          <a:p>
            <a:pPr lvl="0">
              <a:buClr>
                <a:srgbClr val="0B082E"/>
              </a:buClr>
            </a:pPr>
            <a:r>
              <a:rPr lang="fi-FI" sz="1400" b="1" dirty="0">
                <a:solidFill>
                  <a:srgbClr val="FFFFFF"/>
                </a:solidFill>
              </a:rPr>
              <a:t>Yhteisöllinen opiskeluhuoltotyö:</a:t>
            </a:r>
          </a:p>
          <a:p>
            <a:pPr marL="285750" indent="-285750">
              <a:buClr>
                <a:srgbClr val="0B082E"/>
              </a:buClr>
              <a:buFont typeface="Wingdings" panose="05000000000000000000" pitchFamily="2" charset="2"/>
              <a:buChar char="v"/>
            </a:pPr>
            <a:r>
              <a:rPr lang="fi-FI" sz="1400" dirty="0">
                <a:solidFill>
                  <a:srgbClr val="FFFFFF"/>
                </a:solidFill>
              </a:rPr>
              <a:t>tukee koko kouluyhteisöä</a:t>
            </a:r>
          </a:p>
          <a:p>
            <a:pPr marL="285750" indent="-285750">
              <a:buClr>
                <a:srgbClr val="0B082E"/>
              </a:buClr>
              <a:buFont typeface="Wingdings" panose="05000000000000000000" pitchFamily="2" charset="2"/>
              <a:buChar char="v"/>
            </a:pPr>
            <a:r>
              <a:rPr lang="fi-FI" sz="1400" dirty="0">
                <a:solidFill>
                  <a:srgbClr val="FFFFFF"/>
                </a:solidFill>
              </a:rPr>
              <a:t>ensisijainen opiskeluhuollon työtapa</a:t>
            </a:r>
          </a:p>
          <a:p>
            <a:pPr marL="285750" indent="-285750">
              <a:buClr>
                <a:srgbClr val="0B082E"/>
              </a:buClr>
              <a:buFont typeface="Wingdings" panose="05000000000000000000" pitchFamily="2" charset="2"/>
              <a:buChar char="v"/>
            </a:pPr>
            <a:r>
              <a:rPr lang="fi-FI" sz="1400" dirty="0">
                <a:solidFill>
                  <a:srgbClr val="FFFFFF"/>
                </a:solidFill>
              </a:rPr>
              <a:t>tukee esteettömyyttä ja turvallisuutta</a:t>
            </a:r>
          </a:p>
          <a:p>
            <a:pPr lvl="0">
              <a:buClr>
                <a:srgbClr val="0B082E"/>
              </a:buClr>
            </a:pPr>
            <a:r>
              <a:rPr lang="fi-FI" sz="1400" dirty="0">
                <a:solidFill>
                  <a:srgbClr val="FFFFFF"/>
                </a:solidFill>
              </a:rPr>
              <a:t> Osallisuus</a:t>
            </a:r>
          </a:p>
          <a:p>
            <a:pPr marL="285750" indent="-285750">
              <a:buClr>
                <a:srgbClr val="0B082E"/>
              </a:buClr>
              <a:buFont typeface="Wingdings" panose="05000000000000000000" pitchFamily="2" charset="2"/>
              <a:buChar char="v"/>
            </a:pPr>
            <a:r>
              <a:rPr lang="fi-FI" sz="1400" dirty="0">
                <a:solidFill>
                  <a:srgbClr val="FFFFFF"/>
                </a:solidFill>
              </a:rPr>
              <a:t>toteutuu koulun kaikkien jäsenten mukaan lukien oppilaat ja vanhemmat arvostuksena, tasavertaisuutena ja luottamuksena</a:t>
            </a:r>
          </a:p>
          <a:p>
            <a:pPr marL="285750" indent="-285750">
              <a:buClr>
                <a:srgbClr val="0B082E"/>
              </a:buClr>
              <a:buFont typeface="Wingdings" panose="05000000000000000000" pitchFamily="2" charset="2"/>
              <a:buChar char="v"/>
            </a:pPr>
            <a:r>
              <a:rPr lang="fi-FI" sz="1400" dirty="0">
                <a:solidFill>
                  <a:srgbClr val="FFFFFF"/>
                </a:solidFill>
              </a:rPr>
              <a:t>luo mahdollisuuksia toimia, vaikuttaa ja kehittää kouluyhteisöä yhdessä</a:t>
            </a:r>
          </a:p>
          <a:p>
            <a:endParaRPr lang="fi-FI" sz="1400" dirty="0"/>
          </a:p>
          <a:p>
            <a:endParaRPr lang="fi-FI" sz="1400" dirty="0"/>
          </a:p>
        </p:txBody>
      </p:sp>
      <p:sp>
        <p:nvSpPr>
          <p:cNvPr id="4" name="Sisällön paikkamerkki 4"/>
          <p:cNvSpPr txBox="1">
            <a:spLocks/>
          </p:cNvSpPr>
          <p:nvPr/>
        </p:nvSpPr>
        <p:spPr>
          <a:xfrm flipH="1">
            <a:off x="6298569" y="2311210"/>
            <a:ext cx="4556243" cy="3750378"/>
          </a:xfrm>
          <a:prstGeom prst="rect">
            <a:avLst/>
          </a:prstGeom>
        </p:spPr>
        <p:txBody>
          <a:bodyPr lIns="91440" tIns="45720" rIns="91440" bIns="45720" anchor="t"/>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lvl="0">
              <a:buClr>
                <a:srgbClr val="0B082E"/>
              </a:buClr>
              <a:defRPr/>
            </a:pPr>
            <a:r>
              <a:rPr lang="fi-FI" sz="1400" b="1" dirty="0">
                <a:solidFill>
                  <a:schemeClr val="bg1"/>
                </a:solidFill>
                <a:latin typeface="Calibri" panose="020F0502020204030204" pitchFamily="34" charset="0"/>
                <a:cs typeface="Calibri" panose="020F0502020204030204" pitchFamily="34" charset="0"/>
              </a:rPr>
              <a:t>KOULU </a:t>
            </a:r>
            <a:endParaRPr lang="fi-FI" sz="1400" dirty="0">
              <a:solidFill>
                <a:schemeClr val="bg1"/>
              </a:solidFill>
              <a:latin typeface="Calibri" panose="020F0502020204030204" pitchFamily="34" charset="0"/>
              <a:cs typeface="Calibri" panose="020F0502020204030204" pitchFamily="34" charset="0"/>
            </a:endParaRPr>
          </a:p>
          <a:p>
            <a:r>
              <a:rPr lang="fi-FI" sz="1400" dirty="0">
                <a:solidFill>
                  <a:schemeClr val="bg1"/>
                </a:solidFill>
              </a:rPr>
              <a:t>Tänä lukuvuonna meidän yhteisöllisen opiskeluhuollon tavoitteena on:</a:t>
            </a:r>
          </a:p>
          <a:p>
            <a:r>
              <a:rPr lang="fi-FI" sz="1400" dirty="0">
                <a:solidFill>
                  <a:schemeClr val="bg1"/>
                </a:solidFill>
              </a:rPr>
              <a:t>1. Kaikille kouluille yhteinen, opetuksen järjestäjän asettama tavoite: Hyvinvoiva kouluyhteisö 2023-2025</a:t>
            </a:r>
          </a:p>
          <a:p>
            <a:r>
              <a:rPr lang="fi-FI" sz="1400" dirty="0">
                <a:solidFill>
                  <a:schemeClr val="bg1"/>
                </a:solidFill>
              </a:rPr>
              <a:t>2. Arvostava kohtaaminen. Miten puhua niin, että toisissa syntyy halu kuunnella ja miten kuunnella, että toisessa syntyy halu puhua.” (</a:t>
            </a:r>
            <a:r>
              <a:rPr lang="fi-FI" sz="1400" dirty="0" err="1">
                <a:solidFill>
                  <a:schemeClr val="bg1"/>
                </a:solidFill>
              </a:rPr>
              <a:t>Isaacs</a:t>
            </a:r>
            <a:r>
              <a:rPr lang="fi-FI" sz="1400" dirty="0">
                <a:solidFill>
                  <a:schemeClr val="bg1"/>
                </a:solidFill>
              </a:rPr>
              <a:t> 2001)</a:t>
            </a:r>
          </a:p>
          <a:p>
            <a:r>
              <a:rPr lang="fi-FI" sz="1400" dirty="0">
                <a:solidFill>
                  <a:schemeClr val="bg1"/>
                </a:solidFill>
              </a:rPr>
              <a:t>3. Dialogisten toimintatapojen käyttäminen koulussa. </a:t>
            </a:r>
          </a:p>
          <a:p>
            <a:r>
              <a:rPr lang="fi-FI" sz="1400" dirty="0">
                <a:solidFill>
                  <a:schemeClr val="bg1"/>
                </a:solidFill>
              </a:rPr>
              <a:t>Tarkempi vuosikello löytyy suunnitelman lopusta</a:t>
            </a:r>
            <a:endParaRPr lang="fi-FI" dirty="0">
              <a:solidFill>
                <a:schemeClr val="bg1"/>
              </a:solidFill>
            </a:endParaRPr>
          </a:p>
          <a:p>
            <a:pPr lvl="0">
              <a:buClr>
                <a:srgbClr val="0B082E"/>
              </a:buClr>
              <a:defRPr/>
            </a:pP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lang="fi-FI" sz="1400" dirty="0">
              <a:solidFill>
                <a:srgbClr val="000000"/>
              </a:solidFill>
              <a:latin typeface="Calibri" panose="020F0502020204030204"/>
            </a:endParaRPr>
          </a:p>
        </p:txBody>
      </p:sp>
      <p:sp>
        <p:nvSpPr>
          <p:cNvPr id="5" name="Suorakulmio 4"/>
          <p:cNvSpPr/>
          <p:nvPr/>
        </p:nvSpPr>
        <p:spPr>
          <a:xfrm>
            <a:off x="2135932" y="1409940"/>
            <a:ext cx="6838310" cy="803297"/>
          </a:xfrm>
          <a:prstGeom prst="rect">
            <a:avLst/>
          </a:prstGeom>
        </p:spPr>
        <p:txBody>
          <a:bodyPr wrap="square">
            <a:spAutoFit/>
          </a:bodyPr>
          <a:lstStyle/>
          <a:p>
            <a:pPr defTabSz="914377">
              <a:lnSpc>
                <a:spcPct val="110000"/>
              </a:lnSpc>
              <a:spcBef>
                <a:spcPts val="700"/>
              </a:spcBef>
              <a:buClr>
                <a:srgbClr val="0B082E"/>
              </a:buClr>
            </a:pPr>
            <a:r>
              <a:rPr lang="fi-FI" sz="1400" dirty="0">
                <a:solidFill>
                  <a:srgbClr val="FFFFFF"/>
                </a:solidFill>
              </a:rPr>
              <a:t>On suunnitelmallista ja tavoitteellista. Tavoitteena on edistää oppimista, hyvinvointia, hyvää vuorovaikutusta ja osallisuutta. Tämä toteutuu toimintakulttuurin sekä yhteisesti sovittujen toimintatapojen kautta.</a:t>
            </a:r>
          </a:p>
        </p:txBody>
      </p:sp>
    </p:spTree>
    <p:extLst>
      <p:ext uri="{BB962C8B-B14F-4D97-AF65-F5344CB8AC3E}">
        <p14:creationId xmlns:p14="http://schemas.microsoft.com/office/powerpoint/2010/main" val="390067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6" name="Sisällön paikkamerkki 5"/>
          <p:cNvGraphicFramePr>
            <a:graphicFrameLocks noGrp="1"/>
          </p:cNvGraphicFramePr>
          <p:nvPr>
            <p:ph sz="quarter" idx="10"/>
          </p:nvPr>
        </p:nvGraphicFramePr>
        <p:xfrm>
          <a:off x="1792446" y="2017533"/>
          <a:ext cx="4843881" cy="377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isällön paikkamerkki 4"/>
          <p:cNvSpPr txBox="1">
            <a:spLocks/>
          </p:cNvSpPr>
          <p:nvPr/>
        </p:nvSpPr>
        <p:spPr>
          <a:xfrm flipH="1">
            <a:off x="5946623" y="1597882"/>
            <a:ext cx="5535886" cy="4389610"/>
          </a:xfrm>
          <a:prstGeom prst="rect">
            <a:avLst/>
          </a:prstGeom>
        </p:spPr>
        <p:txBody>
          <a:bodyPr lIns="91440" tIns="45720" rIns="91440" bIns="45720" anchor="t"/>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400" dirty="0">
                <a:solidFill>
                  <a:schemeClr val="bg1"/>
                </a:solidFill>
                <a:latin typeface="Calibri" panose="020F0502020204030204" pitchFamily="34" charset="0"/>
                <a:cs typeface="Calibri" panose="020F0502020204030204" pitchFamily="34" charset="0"/>
              </a:rPr>
              <a:t>KOULU </a:t>
            </a:r>
            <a:endParaRPr lang="fi-FI" sz="1400" dirty="0">
              <a:solidFill>
                <a:srgbClr val="FF0000"/>
              </a:solidFill>
              <a:latin typeface="Calibri" panose="020F0502020204030204" pitchFamily="34" charset="0"/>
              <a:cs typeface="Calibri" panose="020F0502020204030204" pitchFamily="34" charset="0"/>
            </a:endParaRPr>
          </a:p>
          <a:p>
            <a:pPr marL="171450" indent="-171450">
              <a:buFontTx/>
              <a:buChar char="-"/>
            </a:pPr>
            <a:r>
              <a:rPr lang="fi-FI" sz="1400" dirty="0">
                <a:solidFill>
                  <a:schemeClr val="bg1"/>
                </a:solidFill>
              </a:rPr>
              <a:t>Yhteisöllinen opiskeluhuoltoryhmä kokoontuu   n. kolmen viikon välein. Sekä tämän lisäksi tarvittaessa. </a:t>
            </a:r>
          </a:p>
          <a:p>
            <a:pPr marL="171450" indent="-171450">
              <a:buFontTx/>
              <a:buChar char="-"/>
            </a:pPr>
            <a:r>
              <a:rPr lang="fi-FI" sz="1400" dirty="0">
                <a:solidFill>
                  <a:schemeClr val="bg1"/>
                </a:solidFill>
              </a:rPr>
              <a:t>Alkusyksystä asetetaan yhteisöllisen opiskeluhuollon tavoitteet. Ennen joulua tehdään väliarviointi suhteessa asetettuihin tavoitteisiin. Kevään viimeisellä kerralla arvioidaan </a:t>
            </a:r>
            <a:r>
              <a:rPr lang="fi-FI" sz="1400" dirty="0" err="1">
                <a:solidFill>
                  <a:schemeClr val="bg1"/>
                </a:solidFill>
              </a:rPr>
              <a:t>lomakkeiston</a:t>
            </a:r>
            <a:r>
              <a:rPr lang="fi-FI" sz="1400" dirty="0">
                <a:solidFill>
                  <a:schemeClr val="bg1"/>
                </a:solidFill>
              </a:rPr>
              <a:t> avulla opiskeluhuollon toteutumista. Yhteisöllisen opiskeluhuoltoryhmän jäseniä ovat rehtori (pj), apulaisrehtori, laaja-alainen erityisopettaja, opiskeluhuollon kuraattori, oppilaanohjaaja, kouluterveydenhoitaja, koulunuorisotyöntekijä, koulunkäynninohjaaja, kouluhyvinvointitiimin vetäjä, tukioppilaiden ohjaaja sekä oppilaskunnan ohjaava opettaja. Oppilasedustajat osallistuvat yhteisöllisen oppilashuoltoryhmän kokoontumisiin vähintään kerran lukukaudessa. Ryhmään voidaan kutsua myös asiantuntijoina opettajia, oppilaita, vanhempaintoimikunnan edustajia sekä eri viranomaisia. 	</a:t>
            </a:r>
          </a:p>
        </p:txBody>
      </p:sp>
      <p:sp>
        <p:nvSpPr>
          <p:cNvPr id="8" name="Suorakulmio 7"/>
          <p:cNvSpPr/>
          <p:nvPr/>
        </p:nvSpPr>
        <p:spPr>
          <a:xfrm>
            <a:off x="1606843" y="1600267"/>
            <a:ext cx="4572000" cy="738664"/>
          </a:xfrm>
          <a:prstGeom prst="rect">
            <a:avLst/>
          </a:prstGeom>
        </p:spPr>
        <p:txBody>
          <a:bodyPr>
            <a:spAutoFit/>
          </a:bodyPr>
          <a:lstStyle/>
          <a:p>
            <a:r>
              <a:rPr lang="fi-FI" sz="1400" dirty="0">
                <a:solidFill>
                  <a:schemeClr val="bg1"/>
                </a:solidFill>
                <a:latin typeface="+mj-lt"/>
                <a:ea typeface="Times New Roman" panose="02020603050405020304" pitchFamily="18" charset="0"/>
              </a:rPr>
              <a:t>Esimerkki yhteisöllisen opiskeluhuoltoryhmän kokoonpanosta. Koulun opiskeluhuoltoryhmä suunnittelee, toteuttaa, kehittää ja arvioi opiskeluhuoltoa.</a:t>
            </a:r>
          </a:p>
        </p:txBody>
      </p:sp>
    </p:spTree>
    <p:extLst>
      <p:ext uri="{BB962C8B-B14F-4D97-AF65-F5344CB8AC3E}">
        <p14:creationId xmlns:p14="http://schemas.microsoft.com/office/powerpoint/2010/main" val="329000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2330236" y="1150892"/>
            <a:ext cx="6734432" cy="1015663"/>
          </a:xfrm>
          <a:prstGeom prst="rect">
            <a:avLst/>
          </a:prstGeom>
        </p:spPr>
        <p:txBody>
          <a:bodyPr wrap="square">
            <a:spAutoFit/>
          </a:bodyPr>
          <a:lstStyle/>
          <a:p>
            <a:pPr marL="285750" indent="-285750" defTabSz="457200">
              <a:buFont typeface="Wingdings" panose="05000000000000000000" pitchFamily="2" charset="2"/>
              <a:buChar char="v"/>
              <a:defRPr/>
            </a:pPr>
            <a:r>
              <a:rPr lang="fi-FI" sz="1200" dirty="0">
                <a:solidFill>
                  <a:srgbClr val="000000"/>
                </a:solidFill>
                <a:latin typeface="Calibri" panose="020F0502020204030204" pitchFamily="34" charset="0"/>
                <a:cs typeface="Calibri" panose="020F0502020204030204" pitchFamily="34" charset="0"/>
              </a:rPr>
              <a:t>Yksilökohtaisella opiskeluhuollolla tarkoitetaan yksittäisille oppilaille annettavia kouluterveydenhuollon palveluja,  opiskeluhuollon kuraattori-ja psykologipalveluja sekä monialaista yksilökohtaista opiskeluhuoltoa, johon kuuluu yksittäisen oppilaan asiassa koottava monialainen asiantuntijaryhmä. Opiskeluhuollon palvelut järjestää hyvinvointialue.</a:t>
            </a:r>
          </a:p>
          <a:p>
            <a:pPr marL="285750" indent="-285750" defTabSz="457200">
              <a:buFont typeface="Wingdings" panose="05000000000000000000" pitchFamily="2" charset="2"/>
              <a:buChar char="v"/>
              <a:defRPr/>
            </a:pPr>
            <a:r>
              <a:rPr lang="fi-FI" sz="1200" dirty="0">
                <a:solidFill>
                  <a:srgbClr val="000000"/>
                </a:solidFill>
                <a:latin typeface="Calibri" panose="020F0502020204030204" pitchFamily="34" charset="0"/>
                <a:cs typeface="Calibri" panose="020F0502020204030204" pitchFamily="34" charset="0"/>
              </a:rPr>
              <a:t>Kaikki oppilaiden kanssa työskentelevät ovat vastuussa tuen tarpeen tunnistamisessa</a:t>
            </a:r>
          </a:p>
        </p:txBody>
      </p:sp>
      <p:graphicFrame>
        <p:nvGraphicFramePr>
          <p:cNvPr id="7" name="Kaaviokuva 6"/>
          <p:cNvGraphicFramePr/>
          <p:nvPr/>
        </p:nvGraphicFramePr>
        <p:xfrm>
          <a:off x="3478060" y="1900765"/>
          <a:ext cx="5085568" cy="4108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5043814" y="3755498"/>
            <a:ext cx="2167002" cy="38830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i-FI">
              <a:solidFill>
                <a:srgbClr val="FFFFFF"/>
              </a:solidFill>
              <a:latin typeface="Calibri" panose="020F0502020204030204"/>
            </a:endParaRPr>
          </a:p>
        </p:txBody>
      </p:sp>
      <p:sp>
        <p:nvSpPr>
          <p:cNvPr id="10" name="Tekstiruutu 9"/>
          <p:cNvSpPr txBox="1"/>
          <p:nvPr/>
        </p:nvSpPr>
        <p:spPr>
          <a:xfrm>
            <a:off x="5043814" y="3811153"/>
            <a:ext cx="2167002" cy="276999"/>
          </a:xfrm>
          <a:prstGeom prst="rect">
            <a:avLst/>
          </a:prstGeom>
          <a:noFill/>
        </p:spPr>
        <p:txBody>
          <a:bodyPr wrap="square" rtlCol="0">
            <a:spAutoFit/>
          </a:bodyPr>
          <a:lstStyle/>
          <a:p>
            <a:pPr defTabSz="457200">
              <a:defRPr/>
            </a:pPr>
            <a:r>
              <a:rPr lang="fi-FI" sz="1200" b="1" dirty="0">
                <a:solidFill>
                  <a:srgbClr val="0070C0"/>
                </a:solidFill>
                <a:latin typeface="Calibri" panose="020F0502020204030204"/>
              </a:rPr>
              <a:t>Oppilaalle suunnatut palvelut</a:t>
            </a:r>
          </a:p>
        </p:txBody>
      </p:sp>
      <p:sp>
        <p:nvSpPr>
          <p:cNvPr id="3" name="Tekstiruutu 2">
            <a:extLst>
              <a:ext uri="{FF2B5EF4-FFF2-40B4-BE49-F238E27FC236}">
                <a16:creationId xmlns:a16="http://schemas.microsoft.com/office/drawing/2014/main" id="{5FE22377-BD6D-95D8-627E-D9CABC78F718}"/>
              </a:ext>
            </a:extLst>
          </p:cNvPr>
          <p:cNvSpPr txBox="1"/>
          <p:nvPr/>
        </p:nvSpPr>
        <p:spPr>
          <a:xfrm>
            <a:off x="1704623" y="483568"/>
            <a:ext cx="7484533" cy="584775"/>
          </a:xfrm>
          <a:prstGeom prst="rect">
            <a:avLst/>
          </a:prstGeom>
          <a:noFill/>
        </p:spPr>
        <p:txBody>
          <a:bodyPr wrap="square" rtlCol="0">
            <a:spAutoFit/>
          </a:bodyPr>
          <a:lstStyle/>
          <a:p>
            <a:r>
              <a:rPr lang="fi-FI" sz="3200" cap="all" spc="200" dirty="0">
                <a:solidFill>
                  <a:schemeClr val="accent1"/>
                </a:solidFill>
                <a:latin typeface="Calibri" panose="020F0502020204030204" pitchFamily="34" charset="0"/>
                <a:ea typeface="+mj-ea"/>
                <a:cs typeface="Calibri" panose="020F0502020204030204" pitchFamily="34" charset="0"/>
              </a:rPr>
              <a:t>3 YKSILÖKOHTAINEN OPISKELUHUOLTO</a:t>
            </a:r>
            <a:endParaRPr lang="fi-FI" dirty="0">
              <a:solidFill>
                <a:schemeClr val="accent1"/>
              </a:solidFill>
            </a:endParaRPr>
          </a:p>
        </p:txBody>
      </p:sp>
    </p:spTree>
    <p:extLst>
      <p:ext uri="{BB962C8B-B14F-4D97-AF65-F5344CB8AC3E}">
        <p14:creationId xmlns:p14="http://schemas.microsoft.com/office/powerpoint/2010/main" val="56790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iruutu 9"/>
          <p:cNvSpPr txBox="1"/>
          <p:nvPr/>
        </p:nvSpPr>
        <p:spPr>
          <a:xfrm>
            <a:off x="1765773" y="1780168"/>
            <a:ext cx="2576946"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marL="171450" indent="-171450" defTabSz="457200">
              <a:buFont typeface="Wingdings" panose="05000000000000000000" pitchFamily="2" charset="2"/>
              <a:buChar char="v"/>
              <a:defRPr/>
            </a:pPr>
            <a:r>
              <a:rPr lang="fi-FI" sz="900" dirty="0">
                <a:solidFill>
                  <a:srgbClr val="000000"/>
                </a:solidFill>
                <a:latin typeface="Calibri" panose="020F0502020204030204"/>
              </a:rPr>
              <a:t>Oppilaan terveydentilan seuraaminen ja edistäminen terveystarkastuksilla, terveysneuvonnalla ja ohjauksella sekä tuen tarpeen varhainen tunnistaminen ja tarvittavan tuen järjestäminen sekä hoitoon ohjaaminen </a:t>
            </a:r>
          </a:p>
          <a:p>
            <a:pPr marL="171450" indent="-171450" defTabSz="457200">
              <a:buFont typeface="Wingdings" panose="05000000000000000000" pitchFamily="2" charset="2"/>
              <a:buChar char="v"/>
              <a:defRPr/>
            </a:pPr>
            <a:r>
              <a:rPr lang="fi-FI" sz="900" dirty="0">
                <a:solidFill>
                  <a:srgbClr val="000000"/>
                </a:solidFill>
                <a:latin typeface="Calibri" panose="020F0502020204030204"/>
              </a:rPr>
              <a:t>Huoltajien kasvatustehtävän tukeminen</a:t>
            </a:r>
          </a:p>
          <a:p>
            <a:pPr marL="171450" indent="-171450" defTabSz="457200">
              <a:buFont typeface="Wingdings" panose="05000000000000000000" pitchFamily="2" charset="2"/>
              <a:buChar char="v"/>
              <a:defRPr/>
            </a:pPr>
            <a:r>
              <a:rPr lang="fi-FI" sz="900" dirty="0">
                <a:solidFill>
                  <a:schemeClr val="tx1"/>
                </a:solidFill>
                <a:latin typeface="Calibri" panose="020F0502020204030204"/>
              </a:rPr>
              <a:t>Terveydenhoitaja :  Riikka Penttinen</a:t>
            </a:r>
            <a:endParaRPr lang="fi-FI" sz="900" dirty="0">
              <a:solidFill>
                <a:schemeClr val="tx1"/>
              </a:solidFill>
              <a:latin typeface="Calibri" panose="020F0502020204030204"/>
              <a:ea typeface="Calibri"/>
              <a:cs typeface="Calibri"/>
            </a:endParaRPr>
          </a:p>
          <a:p>
            <a:pPr marL="171450" indent="-171450" defTabSz="457200">
              <a:buFont typeface="Wingdings" panose="05000000000000000000" pitchFamily="2" charset="2"/>
              <a:buChar char="v"/>
              <a:defRPr/>
            </a:pPr>
            <a:r>
              <a:rPr lang="fi-FI" sz="900" dirty="0">
                <a:solidFill>
                  <a:schemeClr val="tx1"/>
                </a:solidFill>
                <a:latin typeface="Calibri" panose="020F0502020204030204"/>
              </a:rPr>
              <a:t>puh. 040 6306130</a:t>
            </a:r>
          </a:p>
          <a:p>
            <a:pPr marL="171450" indent="-171450" defTabSz="457200">
              <a:buFont typeface="Wingdings" panose="05000000000000000000" pitchFamily="2" charset="2"/>
              <a:buChar char="v"/>
              <a:defRPr/>
            </a:pPr>
            <a:r>
              <a:rPr lang="fi-FI" sz="900" dirty="0">
                <a:solidFill>
                  <a:schemeClr val="tx1"/>
                </a:solidFill>
                <a:latin typeface="Calibri" panose="020F0502020204030204"/>
              </a:rPr>
              <a:t>Paikalla: ma-pe</a:t>
            </a:r>
          </a:p>
          <a:p>
            <a:pPr defTabSz="457200">
              <a:defRPr/>
            </a:pPr>
            <a:endParaRPr lang="fi-FI" sz="900" dirty="0">
              <a:solidFill>
                <a:schemeClr val="tx1"/>
              </a:solidFill>
              <a:latin typeface="Calibri" panose="020F0502020204030204"/>
            </a:endParaRPr>
          </a:p>
        </p:txBody>
      </p:sp>
      <p:sp>
        <p:nvSpPr>
          <p:cNvPr id="11" name="Tekstiruutu 10"/>
          <p:cNvSpPr txBox="1"/>
          <p:nvPr/>
        </p:nvSpPr>
        <p:spPr>
          <a:xfrm>
            <a:off x="7895956" y="1761523"/>
            <a:ext cx="2676698" cy="18928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defTabSz="457200">
              <a:buFont typeface="Wingdings" panose="05000000000000000000" pitchFamily="2" charset="2"/>
              <a:buChar char="v"/>
              <a:defRPr/>
            </a:pPr>
            <a:r>
              <a:rPr lang="fi-FI" sz="900" dirty="0">
                <a:solidFill>
                  <a:srgbClr val="000000"/>
                </a:solidFill>
                <a:latin typeface="Calibri" panose="020F0502020204030204"/>
              </a:rPr>
              <a:t>Tarjoaa apua oppilaille koulunkäyntiin, erilaisiin elämäntilanteisiin, vapaa-aikaan ja ihmissuhteisiin liittyvissä asioissa sekä tekee yhteistyötä huoltajien, koulun henkilökunnan ja yhteistyötahojen kanssa</a:t>
            </a:r>
          </a:p>
          <a:p>
            <a:pPr marL="171450" indent="-171450" defTabSz="457200">
              <a:buFont typeface="Wingdings" panose="05000000000000000000" pitchFamily="2" charset="2"/>
              <a:buChar char="v"/>
              <a:defRPr/>
            </a:pPr>
            <a:r>
              <a:rPr lang="fi-FI" sz="900" dirty="0">
                <a:solidFill>
                  <a:srgbClr val="000000"/>
                </a:solidFill>
                <a:latin typeface="Calibri" panose="020F0502020204030204"/>
              </a:rPr>
              <a:t>Selvittää oppilaan tuen tarvetta, antaa ohjausta ja neuvontaa oppilaalle ja huoltajalle sekä ohjaa tarvittaviin tukitoimiin</a:t>
            </a:r>
          </a:p>
          <a:p>
            <a:pPr marL="171450" indent="-171450" defTabSz="457200">
              <a:buFont typeface="Wingdings" panose="05000000000000000000" pitchFamily="2" charset="2"/>
              <a:buChar char="v"/>
              <a:defRPr/>
            </a:pPr>
            <a:r>
              <a:rPr lang="fi-FI" sz="900" dirty="0">
                <a:solidFill>
                  <a:srgbClr val="000000"/>
                </a:solidFill>
                <a:latin typeface="Calibri" panose="020F0502020204030204"/>
              </a:rPr>
              <a:t>Oppilaalla on mahdollisuus hakeutua kuraattorille itse, huoltajan tai henkilökunnan ohjaamana</a:t>
            </a:r>
          </a:p>
          <a:p>
            <a:pPr marL="171450" indent="-171450" defTabSz="457200">
              <a:buFont typeface="Wingdings" panose="05000000000000000000" pitchFamily="2" charset="2"/>
              <a:buChar char="v"/>
              <a:defRPr/>
            </a:pPr>
            <a:r>
              <a:rPr lang="fi-FI" sz="900" dirty="0">
                <a:solidFill>
                  <a:schemeClr val="tx1"/>
                </a:solidFill>
                <a:latin typeface="Calibri" panose="020F0502020204030204"/>
              </a:rPr>
              <a:t>Kuraattori: Päivi Lehtoranta</a:t>
            </a:r>
          </a:p>
          <a:p>
            <a:pPr marL="171450" indent="-171450" defTabSz="457200">
              <a:buFont typeface="Wingdings" panose="05000000000000000000" pitchFamily="2" charset="2"/>
              <a:buChar char="v"/>
              <a:defRPr/>
            </a:pPr>
            <a:r>
              <a:rPr lang="fi-FI" sz="900" dirty="0">
                <a:solidFill>
                  <a:schemeClr val="tx1"/>
                </a:solidFill>
                <a:latin typeface="Calibri" panose="020F0502020204030204"/>
              </a:rPr>
              <a:t>puh. 040 830 4508</a:t>
            </a:r>
          </a:p>
          <a:p>
            <a:pPr marL="171450" indent="-171450" defTabSz="457200">
              <a:buFont typeface="Wingdings" panose="05000000000000000000" pitchFamily="2" charset="2"/>
              <a:buChar char="v"/>
              <a:defRPr/>
            </a:pPr>
            <a:r>
              <a:rPr lang="fi-FI" sz="900" dirty="0">
                <a:solidFill>
                  <a:schemeClr val="tx1"/>
                </a:solidFill>
                <a:latin typeface="Calibri" panose="020F0502020204030204"/>
              </a:rPr>
              <a:t>Paikalla: ti-pe</a:t>
            </a:r>
          </a:p>
        </p:txBody>
      </p:sp>
      <p:sp>
        <p:nvSpPr>
          <p:cNvPr id="12" name="Tekstiruutu 11"/>
          <p:cNvSpPr txBox="1"/>
          <p:nvPr/>
        </p:nvSpPr>
        <p:spPr>
          <a:xfrm>
            <a:off x="1765773" y="3874925"/>
            <a:ext cx="2576946" cy="1892826"/>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marL="171450" indent="-171450" defTabSz="457200">
              <a:buFont typeface="Wingdings" panose="05000000000000000000" pitchFamily="2" charset="2"/>
              <a:buChar char="v"/>
              <a:defRPr/>
            </a:pPr>
            <a:r>
              <a:rPr lang="fi-FI" sz="900" dirty="0">
                <a:solidFill>
                  <a:srgbClr val="000000"/>
                </a:solidFill>
                <a:latin typeface="Calibri" panose="020F0502020204030204"/>
              </a:rPr>
              <a:t>Tukee lapsia, nuoria ja heidän perheitään kehitykseen, psyykkiseen terveyteen ja hyvinvointiin liittyvissä asioissa neuvonnan, ohjauksen ja konsultaation avulla. </a:t>
            </a:r>
          </a:p>
          <a:p>
            <a:pPr marL="171450" indent="-171450" defTabSz="457200">
              <a:buFont typeface="Wingdings" panose="05000000000000000000" pitchFamily="2" charset="2"/>
              <a:buChar char="v"/>
              <a:defRPr/>
            </a:pPr>
            <a:r>
              <a:rPr lang="fi-FI" sz="900" dirty="0">
                <a:solidFill>
                  <a:srgbClr val="000000"/>
                </a:solidFill>
                <a:latin typeface="Calibri" panose="020F0502020204030204"/>
              </a:rPr>
              <a:t>Osallistuu oppimisen tuen suunnitteluun ja tarvittaessa arvioi oppilaan kehityksessä, koulunkäynnissä tai oppimisessa esiin tulevia pulmia</a:t>
            </a:r>
            <a:endParaRPr lang="fi-FI" sz="900" dirty="0">
              <a:solidFill>
                <a:srgbClr val="000000"/>
              </a:solidFill>
              <a:latin typeface="Calibri" panose="020F0502020204030204"/>
              <a:ea typeface="Calibri"/>
              <a:cs typeface="Calibri"/>
            </a:endParaRPr>
          </a:p>
          <a:p>
            <a:pPr marL="171450" indent="-171450" defTabSz="457200">
              <a:buFont typeface="Wingdings" panose="05000000000000000000" pitchFamily="2" charset="2"/>
              <a:buChar char="v"/>
              <a:defRPr/>
            </a:pPr>
            <a:r>
              <a:rPr lang="fi-FI" sz="900" dirty="0">
                <a:solidFill>
                  <a:schemeClr val="tx1"/>
                </a:solidFill>
                <a:latin typeface="Calibri" panose="020F0502020204030204"/>
              </a:rPr>
              <a:t>Oppilaitoksen henkilökunnalla on mahdollisuus tarvittaessa keskustella konsultoivan psykologin kanssa  </a:t>
            </a:r>
          </a:p>
          <a:p>
            <a:pPr defTabSz="457200">
              <a:defRPr/>
            </a:pPr>
            <a:endParaRPr lang="fi-FI" sz="900" dirty="0">
              <a:solidFill>
                <a:schemeClr val="tx1"/>
              </a:solidFill>
              <a:latin typeface="Calibri" panose="020F0502020204030204"/>
            </a:endParaRPr>
          </a:p>
          <a:p>
            <a:pPr defTabSz="457200">
              <a:defRPr/>
            </a:pPr>
            <a:endParaRPr lang="fi-FI" sz="900" dirty="0">
              <a:solidFill>
                <a:schemeClr val="tx1"/>
              </a:solidFill>
              <a:latin typeface="Calibri" panose="020F0502020204030204"/>
            </a:endParaRPr>
          </a:p>
        </p:txBody>
      </p:sp>
      <p:sp>
        <p:nvSpPr>
          <p:cNvPr id="13" name="Tekstiruutu 12"/>
          <p:cNvSpPr txBox="1"/>
          <p:nvPr/>
        </p:nvSpPr>
        <p:spPr>
          <a:xfrm>
            <a:off x="7895956" y="3899303"/>
            <a:ext cx="2676698" cy="17543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defTabSz="457200">
              <a:buFont typeface="Wingdings" panose="05000000000000000000" pitchFamily="2" charset="2"/>
              <a:buChar char="v"/>
              <a:defRPr/>
            </a:pPr>
            <a:endParaRPr lang="fi-FI" sz="900" dirty="0">
              <a:solidFill>
                <a:srgbClr val="000000"/>
              </a:solidFill>
              <a:latin typeface="Calibri" panose="020F0502020204030204" pitchFamily="34" charset="0"/>
              <a:cs typeface="Calibri" panose="020F0502020204030204" pitchFamily="34" charset="0"/>
            </a:endParaRPr>
          </a:p>
          <a:p>
            <a:pPr marL="171450" indent="-171450" defTabSz="457200">
              <a:buFont typeface="Wingdings" panose="05000000000000000000" pitchFamily="2" charset="2"/>
              <a:buChar char="v"/>
              <a:defRPr/>
            </a:pPr>
            <a:endParaRPr lang="fi-FI" sz="900" dirty="0">
              <a:solidFill>
                <a:srgbClr val="000000"/>
              </a:solidFill>
              <a:latin typeface="Calibri" panose="020F0502020204030204" pitchFamily="34" charset="0"/>
              <a:cs typeface="Calibri" panose="020F0502020204030204" pitchFamily="34" charset="0"/>
            </a:endParaRPr>
          </a:p>
          <a:p>
            <a:pPr marL="171450" indent="-171450" defTabSz="457200">
              <a:buFont typeface="Wingdings" panose="05000000000000000000" pitchFamily="2" charset="2"/>
              <a:buChar char="v"/>
              <a:defRPr/>
            </a:pPr>
            <a:r>
              <a:rPr lang="fi-FI" sz="900" dirty="0">
                <a:solidFill>
                  <a:srgbClr val="000000"/>
                </a:solidFill>
                <a:latin typeface="Calibri" panose="020F0502020204030204" pitchFamily="34" charset="0"/>
                <a:cs typeface="Calibri" panose="020F0502020204030204" pitchFamily="34" charset="0"/>
              </a:rPr>
              <a:t>Yksittäisen oppilaan </a:t>
            </a:r>
            <a:r>
              <a:rPr lang="fi-FI" sz="1000" dirty="0">
                <a:solidFill>
                  <a:srgbClr val="000000"/>
                </a:solidFill>
                <a:latin typeface="Calibri" panose="020F0502020204030204" pitchFamily="34" charset="0"/>
                <a:cs typeface="Calibri" panose="020F0502020204030204" pitchFamily="34" charset="0"/>
              </a:rPr>
              <a:t>asiassa</a:t>
            </a:r>
            <a:r>
              <a:rPr lang="fi-FI" sz="900" dirty="0">
                <a:solidFill>
                  <a:srgbClr val="000000"/>
                </a:solidFill>
                <a:latin typeface="Calibri" panose="020F0502020204030204" pitchFamily="34" charset="0"/>
                <a:cs typeface="Calibri" panose="020F0502020204030204" pitchFamily="34" charset="0"/>
              </a:rPr>
              <a:t> koottava monialainen asiantuntijaryhmä</a:t>
            </a:r>
            <a:endParaRPr lang="fi-FI" sz="900" dirty="0">
              <a:solidFill>
                <a:srgbClr val="000000"/>
              </a:solidFill>
              <a:latin typeface="Calibri" panose="020F0502020204030204"/>
            </a:endParaRPr>
          </a:p>
          <a:p>
            <a:pPr marL="171450" indent="-171450" defTabSz="457200">
              <a:buFont typeface="Wingdings" panose="05000000000000000000" pitchFamily="2" charset="2"/>
              <a:buChar char="v"/>
              <a:defRPr/>
            </a:pPr>
            <a:r>
              <a:rPr lang="fi-FI" sz="900" dirty="0">
                <a:solidFill>
                  <a:srgbClr val="000000"/>
                </a:solidFill>
                <a:latin typeface="Calibri" panose="020F0502020204030204" pitchFamily="34" charset="0"/>
                <a:cs typeface="Calibri" panose="020F0502020204030204" pitchFamily="34" charset="0"/>
              </a:rPr>
              <a:t>Perustuu aina vapaaehtoisuuteen ja edellyttää oppilaan/ja huoltajan suostumusta</a:t>
            </a:r>
          </a:p>
          <a:p>
            <a:pPr marL="171450" indent="-171450" defTabSz="457200">
              <a:buFont typeface="Wingdings" panose="05000000000000000000" pitchFamily="2" charset="2"/>
              <a:buChar char="v"/>
              <a:defRPr/>
            </a:pPr>
            <a:endParaRPr lang="fi-FI" sz="900" dirty="0">
              <a:solidFill>
                <a:srgbClr val="000000"/>
              </a:solidFill>
              <a:latin typeface="Calibri" panose="020F0502020204030204" pitchFamily="34" charset="0"/>
              <a:cs typeface="Calibri" panose="020F0502020204030204" pitchFamily="34" charset="0"/>
            </a:endParaRPr>
          </a:p>
          <a:p>
            <a:pPr marL="171450" indent="-171450" defTabSz="457200">
              <a:buFont typeface="Wingdings" panose="05000000000000000000" pitchFamily="2" charset="2"/>
              <a:buChar char="v"/>
              <a:defRPr/>
            </a:pPr>
            <a:r>
              <a:rPr lang="fi-FI" sz="900" dirty="0">
                <a:solidFill>
                  <a:srgbClr val="000000"/>
                </a:solidFill>
                <a:latin typeface="Calibri" panose="020F0502020204030204" pitchFamily="34" charset="0"/>
                <a:cs typeface="Calibri" panose="020F0502020204030204" pitchFamily="34" charset="0"/>
              </a:rPr>
              <a:t>Tutustu tarkemmin seuraavassa diassa</a:t>
            </a:r>
          </a:p>
          <a:p>
            <a:pPr marL="171450" indent="-171450" defTabSz="457200">
              <a:buFont typeface="Wingdings" panose="05000000000000000000" pitchFamily="2" charset="2"/>
              <a:buChar char="v"/>
              <a:defRPr/>
            </a:pPr>
            <a:endParaRPr lang="fi-FI" sz="900" dirty="0">
              <a:solidFill>
                <a:srgbClr val="000000"/>
              </a:solidFill>
              <a:latin typeface="Calibri" panose="020F0502020204030204" pitchFamily="34" charset="0"/>
              <a:cs typeface="Calibri" panose="020F0502020204030204" pitchFamily="34" charset="0"/>
            </a:endParaRPr>
          </a:p>
          <a:p>
            <a:pPr marL="171450" indent="-171450" defTabSz="457200">
              <a:buFont typeface="Wingdings" panose="05000000000000000000" pitchFamily="2" charset="2"/>
              <a:buChar char="v"/>
              <a:defRPr/>
            </a:pPr>
            <a:endParaRPr lang="fi-FI" sz="900" dirty="0">
              <a:solidFill>
                <a:srgbClr val="000000"/>
              </a:solidFill>
              <a:latin typeface="Calibri" panose="020F0502020204030204" pitchFamily="34" charset="0"/>
              <a:cs typeface="Calibri" panose="020F0502020204030204" pitchFamily="34" charset="0"/>
            </a:endParaRPr>
          </a:p>
          <a:p>
            <a:pPr marL="171450" indent="-171450" defTabSz="457200">
              <a:buFont typeface="Wingdings" panose="05000000000000000000" pitchFamily="2" charset="2"/>
              <a:buChar char="v"/>
              <a:defRPr/>
            </a:pPr>
            <a:endParaRPr lang="fi-FI" sz="900" dirty="0">
              <a:solidFill>
                <a:srgbClr val="000000"/>
              </a:solidFill>
              <a:latin typeface="Calibri" panose="020F0502020204030204" pitchFamily="34" charset="0"/>
              <a:cs typeface="Calibri" panose="020F0502020204030204" pitchFamily="34" charset="0"/>
            </a:endParaRPr>
          </a:p>
          <a:p>
            <a:pPr defTabSz="457200">
              <a:defRPr/>
            </a:pPr>
            <a:endParaRPr lang="fi-FI" sz="900" dirty="0">
              <a:solidFill>
                <a:srgbClr val="000000"/>
              </a:solidFill>
              <a:latin typeface="Calibri" panose="020F0502020204030204" pitchFamily="34" charset="0"/>
              <a:cs typeface="Calibri" panose="020F0502020204030204" pitchFamily="34" charset="0"/>
            </a:endParaRPr>
          </a:p>
        </p:txBody>
      </p:sp>
      <p:graphicFrame>
        <p:nvGraphicFramePr>
          <p:cNvPr id="9" name="Kaaviokuva 8"/>
          <p:cNvGraphicFramePr/>
          <p:nvPr/>
        </p:nvGraphicFramePr>
        <p:xfrm>
          <a:off x="3565743" y="1732707"/>
          <a:ext cx="5060515" cy="404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Kuva 1"/>
          <p:cNvPicPr>
            <a:picLocks noChangeAspect="1"/>
          </p:cNvPicPr>
          <p:nvPr/>
        </p:nvPicPr>
        <p:blipFill>
          <a:blip r:embed="rId7"/>
          <a:stretch>
            <a:fillRect/>
          </a:stretch>
        </p:blipFill>
        <p:spPr>
          <a:xfrm>
            <a:off x="5350183" y="3617921"/>
            <a:ext cx="2170364" cy="304826"/>
          </a:xfrm>
          <a:prstGeom prst="rect">
            <a:avLst/>
          </a:prstGeom>
        </p:spPr>
      </p:pic>
      <p:sp>
        <p:nvSpPr>
          <p:cNvPr id="3" name="Pyöristetty suorakulmio 2"/>
          <p:cNvSpPr/>
          <p:nvPr/>
        </p:nvSpPr>
        <p:spPr>
          <a:xfrm>
            <a:off x="5047612" y="3569919"/>
            <a:ext cx="2170364" cy="40083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fi-FI">
              <a:solidFill>
                <a:srgbClr val="FFFFFF"/>
              </a:solidFill>
              <a:latin typeface="Calibri" panose="020F0502020204030204"/>
            </a:endParaRPr>
          </a:p>
        </p:txBody>
      </p:sp>
      <p:sp>
        <p:nvSpPr>
          <p:cNvPr id="4" name="Tekstiruutu 3"/>
          <p:cNvSpPr txBox="1"/>
          <p:nvPr/>
        </p:nvSpPr>
        <p:spPr>
          <a:xfrm>
            <a:off x="5108508" y="3617922"/>
            <a:ext cx="2141951" cy="276999"/>
          </a:xfrm>
          <a:prstGeom prst="rect">
            <a:avLst/>
          </a:prstGeom>
          <a:noFill/>
        </p:spPr>
        <p:txBody>
          <a:bodyPr wrap="square" rtlCol="0">
            <a:spAutoFit/>
          </a:bodyPr>
          <a:lstStyle/>
          <a:p>
            <a:pPr defTabSz="457200">
              <a:defRPr/>
            </a:pPr>
            <a:r>
              <a:rPr lang="fi-FI" sz="1200" b="1" dirty="0">
                <a:solidFill>
                  <a:srgbClr val="0070C0"/>
                </a:solidFill>
                <a:latin typeface="Calibri" panose="020F0502020204030204"/>
              </a:rPr>
              <a:t>Oppilaalle suunnatut palvelut</a:t>
            </a:r>
          </a:p>
        </p:txBody>
      </p:sp>
      <p:sp>
        <p:nvSpPr>
          <p:cNvPr id="6" name="Tekstiruutu 5">
            <a:extLst>
              <a:ext uri="{FF2B5EF4-FFF2-40B4-BE49-F238E27FC236}">
                <a16:creationId xmlns:a16="http://schemas.microsoft.com/office/drawing/2014/main" id="{54BC6992-4F55-F05C-5407-75EBBC9BC3D6}"/>
              </a:ext>
            </a:extLst>
          </p:cNvPr>
          <p:cNvSpPr txBox="1"/>
          <p:nvPr/>
        </p:nvSpPr>
        <p:spPr>
          <a:xfrm>
            <a:off x="1607917" y="738418"/>
            <a:ext cx="7484533" cy="584775"/>
          </a:xfrm>
          <a:prstGeom prst="rect">
            <a:avLst/>
          </a:prstGeom>
          <a:noFill/>
        </p:spPr>
        <p:txBody>
          <a:bodyPr wrap="square">
            <a:spAutoFit/>
          </a:bodyPr>
          <a:lstStyle/>
          <a:p>
            <a:pPr defTabSz="457200">
              <a:defRPr/>
            </a:pPr>
            <a:r>
              <a:rPr lang="fi-FI" sz="3200" cap="all" spc="200" dirty="0">
                <a:solidFill>
                  <a:srgbClr val="0083C8"/>
                </a:solidFill>
                <a:latin typeface="Calibri" panose="020F0502020204030204" pitchFamily="34" charset="0"/>
                <a:cs typeface="Calibri" panose="020F0502020204030204" pitchFamily="34" charset="0"/>
              </a:rPr>
              <a:t>3 YKSILÖKOHTAINEN OPISKELUHUOLTO</a:t>
            </a:r>
            <a:endParaRPr lang="fi-FI" dirty="0">
              <a:solidFill>
                <a:srgbClr val="0083C8"/>
              </a:solidFill>
              <a:latin typeface="Calibri" panose="020F0502020204030204"/>
            </a:endParaRPr>
          </a:p>
        </p:txBody>
      </p:sp>
    </p:spTree>
    <p:extLst>
      <p:ext uri="{BB962C8B-B14F-4D97-AF65-F5344CB8AC3E}">
        <p14:creationId xmlns:p14="http://schemas.microsoft.com/office/powerpoint/2010/main" val="150418065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1575</Words>
  <Application>Microsoft Office PowerPoint</Application>
  <PresentationFormat>Laajakuva</PresentationFormat>
  <Paragraphs>206</Paragraphs>
  <Slides>17</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17</vt:i4>
      </vt:variant>
    </vt:vector>
  </HeadingPairs>
  <TitlesOfParts>
    <vt:vector size="24" baseType="lpstr">
      <vt:lpstr>Aptos</vt:lpstr>
      <vt:lpstr>Aptos Display</vt:lpstr>
      <vt:lpstr>Arial</vt:lpstr>
      <vt:lpstr>Calibri</vt:lpstr>
      <vt:lpstr>Times New Roman</vt:lpstr>
      <vt:lpstr>Wingdings</vt:lpstr>
      <vt:lpstr>Office-teema</vt:lpstr>
      <vt:lpstr> opetuksen järjestäjän opiskeluhuoltosuunnitelma Helilän koulu toimintasuunnitelma 2024-2025   </vt:lpstr>
      <vt:lpstr>sisällys</vt:lpstr>
      <vt:lpstr>1 OPISKELUHUOLTO KOULUSSA</vt:lpstr>
      <vt:lpstr>1 OPISKELUHUOLTO KOULUSSA</vt:lpstr>
      <vt:lpstr>2 YHTEISÖLLINEN OPISKELUHUOLTO</vt:lpstr>
      <vt:lpstr>2 YHTEISÖLLINEN OPISKELUHUOLTO</vt:lpstr>
      <vt:lpstr>2 YHTEISÖLLINEN OPISKELUHUOLTO</vt:lpstr>
      <vt:lpstr>PowerPoint-esitys</vt:lpstr>
      <vt:lpstr>PowerPoint-esitys</vt:lpstr>
      <vt:lpstr>   </vt:lpstr>
      <vt:lpstr>PowerPoint-esitys</vt:lpstr>
      <vt:lpstr>5 SUUNNITELMAT OPPILAIDEN SUOJAAMISEKSI VÄKIVALLALTA, KIUSAAMISELTA JA HÄIRINNÄLTÄ SEKÄ KRIISISUUNNITELMA </vt:lpstr>
      <vt:lpstr>6 OPISKELUHUOLTOSUUNNITELMAN TOTEUTTAMINEN, SEURAAMINEN JA ARVIOINTI</vt:lpstr>
      <vt:lpstr>6 OPISKELUHUOLTOSUUNNITELMAN TOTEUTTAMINEN, SEURAAMINEN JA ARVIOINTI</vt:lpstr>
      <vt:lpstr>LISÄTIETOJA</vt:lpstr>
      <vt:lpstr>PowerPoint-esitys</vt:lpstr>
      <vt:lpstr>opetustoimi ja varhaiskasvatus opiskeluhuollon ohjausryhmä syksy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Aronen Mari</dc:creator>
  <cp:lastModifiedBy>Aronen Mari Johanna</cp:lastModifiedBy>
  <cp:revision>74</cp:revision>
  <dcterms:created xsi:type="dcterms:W3CDTF">2024-08-29T11:22:34Z</dcterms:created>
  <dcterms:modified xsi:type="dcterms:W3CDTF">2024-09-11T08:52:02Z</dcterms:modified>
</cp:coreProperties>
</file>