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sldIdLst>
    <p:sldId id="262" r:id="rId5"/>
    <p:sldId id="265" r:id="rId6"/>
    <p:sldId id="270" r:id="rId7"/>
    <p:sldId id="303" r:id="rId8"/>
    <p:sldId id="273" r:id="rId9"/>
    <p:sldId id="291" r:id="rId10"/>
    <p:sldId id="292" r:id="rId11"/>
    <p:sldId id="294" r:id="rId12"/>
    <p:sldId id="299" r:id="rId13"/>
    <p:sldId id="300" r:id="rId14"/>
    <p:sldId id="301" r:id="rId15"/>
    <p:sldId id="288" r:id="rId16"/>
    <p:sldId id="271" r:id="rId17"/>
    <p:sldId id="274" r:id="rId18"/>
    <p:sldId id="302" r:id="rId19"/>
    <p:sldId id="304" r:id="rId20"/>
    <p:sldId id="268" r:id="rId21"/>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8DD"/>
    <a:srgbClr val="CC5B59"/>
    <a:srgbClr val="84C3EF"/>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Koulukohtainen oppilashuolto-ryhmä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Kouluyhteisön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kouluyhteisössä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oppilashuoltoa ja laatii koulukohtaisen oppilashuoltosuunnitelman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a:t>
          </a:r>
          <a:r>
            <a:rPr lang="fi-FI" sz="900" dirty="0" smtClean="0">
              <a:solidFill>
                <a:sysClr val="windowText" lastClr="000000">
                  <a:hueOff val="0"/>
                  <a:satOff val="0"/>
                  <a:lumOff val="0"/>
                  <a:alphaOff val="0"/>
                </a:sysClr>
              </a:solidFill>
              <a:latin typeface="Calibri"/>
              <a:ea typeface="+mn-ea"/>
              <a:cs typeface="+mn-cs"/>
            </a:rPr>
            <a:t>kuraattori- ja psykologi – ja kouluterveydenhuollon palvelut</a:t>
          </a:r>
          <a:endParaRPr lang="fi-FI" sz="900" dirty="0">
            <a:solidFill>
              <a:sysClr val="windowText" lastClr="000000">
                <a:hueOff val="0"/>
                <a:satOff val="0"/>
                <a:lumOff val="0"/>
                <a:alphaOff val="0"/>
              </a:sysClr>
            </a:solidFill>
            <a:latin typeface="Calibri"/>
            <a:ea typeface="+mn-ea"/>
            <a:cs typeface="+mn-cs"/>
          </a:endParaRP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oppilashuoltokertomukseen, joka talletetaan oppilas-huoltorekisteriin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28D47FF3-3C9F-4968-961D-D43DC91F7B9B}" type="pres">
      <dgm:prSet presAssocID="{E31388BD-CBFE-46B1-913E-61DC0BEB527B}" presName="Name0" presStyleCnt="0">
        <dgm:presLayoutVars>
          <dgm:dir/>
          <dgm:animLvl val="lvl"/>
          <dgm:resizeHandles val="exact"/>
        </dgm:presLayoutVars>
      </dgm:prSet>
      <dgm:spPr/>
      <dgm:t>
        <a:bodyPr/>
        <a:lstStyle/>
        <a:p>
          <a:endParaRPr lang="fi-FI"/>
        </a:p>
      </dgm:t>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t>
        <a:bodyPr/>
        <a:lstStyle/>
        <a:p>
          <a:endParaRPr lang="fi-FI"/>
        </a:p>
      </dgm:t>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dgm:t>
        <a:bodyPr/>
        <a:lstStyle/>
        <a:p>
          <a:endParaRPr lang="fi-FI"/>
        </a:p>
      </dgm:t>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t>
        <a:bodyPr/>
        <a:lstStyle/>
        <a:p>
          <a:endParaRPr lang="fi-FI"/>
        </a:p>
      </dgm:t>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t>
        <a:bodyPr/>
        <a:lstStyle/>
        <a:p>
          <a:endParaRPr lang="fi-FI"/>
        </a:p>
      </dgm:t>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t>
        <a:bodyPr/>
        <a:lstStyle/>
        <a:p>
          <a:endParaRPr lang="fi-FI"/>
        </a:p>
      </dgm:t>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t>
        <a:bodyPr/>
        <a:lstStyle/>
        <a:p>
          <a:endParaRPr lang="fi-FI"/>
        </a:p>
      </dgm:t>
    </dgm:pt>
  </dgm:ptLst>
  <dgm:cxnLst>
    <dgm:cxn modelId="{0CD1F910-CB6E-4873-9F00-0953B579CC20}" srcId="{D357BB19-50C6-4B97-81E4-27D1AB3108D7}" destId="{272318AA-25D7-4DFE-8656-993A0FE4437E}" srcOrd="1" destOrd="0" parTransId="{62F935AB-250E-43D6-B2D5-5F4A61C38D11}" sibTransId="{90385A79-705C-4358-A7FE-599AFB67E3EF}"/>
    <dgm:cxn modelId="{A508C282-0030-42B8-9E59-B1526E13D5AD}" srcId="{CE265BDC-1745-43D5-A23E-DADFD226EB39}" destId="{61B5597C-4E33-4221-BAC2-E82817962276}" srcOrd="1" destOrd="0" parTransId="{9693B80D-FD50-4039-90CB-38038DE9B0D0}" sibTransId="{660FAD10-5ACD-442B-AAB7-5A728BA53258}"/>
    <dgm:cxn modelId="{F794CCFD-E20C-415F-ADE4-F4EF68CA28A2}" srcId="{E31388BD-CBFE-46B1-913E-61DC0BEB527B}" destId="{F650B84B-8C79-40C9-93F1-D39D4DA613FC}" srcOrd="0" destOrd="0" parTransId="{866ACFDA-A0C9-4329-B26A-E76CF64D656F}" sibTransId="{B4F777D2-E18A-4E7A-AA84-E865D6B6DE44}"/>
    <dgm:cxn modelId="{163091F1-8A0C-4A5E-BD81-A0AB72D61568}" type="presOf" srcId="{9671B284-3023-475F-9F03-E6AADCD06574}" destId="{1A393D3F-1742-4F4A-81DF-CA0E55857B10}" srcOrd="0" destOrd="2" presId="urn:microsoft.com/office/officeart/2005/8/layout/vList5"/>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2" destOrd="0" parTransId="{32E36146-AC7B-4F22-9C5F-50C42B5DF2A3}" sibTransId="{7A2BF4A9-9320-481B-9051-E85953FB1D07}"/>
    <dgm:cxn modelId="{6A9FC817-655C-42A3-B43A-213382D91B72}" srcId="{E31388BD-CBFE-46B1-913E-61DC0BEB527B}" destId="{CE265BDC-1745-43D5-A23E-DADFD226EB39}" srcOrd="2" destOrd="0" parTransId="{BC510327-0E84-4E84-B1A3-A990C1B961D2}" sibTransId="{46F730EF-18A2-4F74-B929-6E6B141DFEE9}"/>
    <dgm:cxn modelId="{2C95EE75-0336-4132-A140-905636CC5310}" type="presOf" srcId="{CE265BDC-1745-43D5-A23E-DADFD226EB39}" destId="{E9C14C40-5EB2-4182-A1C4-32A857812F4F}" srcOrd="0" destOrd="0" presId="urn:microsoft.com/office/officeart/2005/8/layout/vList5"/>
    <dgm:cxn modelId="{D9999264-01B4-461C-A67E-D1F91DC82839}" srcId="{D357BB19-50C6-4B97-81E4-27D1AB3108D7}" destId="{6E2C2C45-E48F-4EF1-9AAB-B80266E3819A}" srcOrd="3" destOrd="0" parTransId="{157BF0BE-D77C-445B-98A4-6DDC53848225}" sibTransId="{BF52B6AA-DBB8-4C1B-98AA-3DD6902C5547}"/>
    <dgm:cxn modelId="{8C180BA3-2DB0-45FD-9383-DB8CECC9B424}" srcId="{CE265BDC-1745-43D5-A23E-DADFD226EB39}" destId="{0741489B-40BD-40D3-BF1F-47DE5CA199B8}" srcOrd="0" destOrd="0" parTransId="{53E67723-46A4-4178-A495-6921DACF620C}" sibTransId="{960C8922-E3E5-4060-B334-5C1780C5E4F1}"/>
    <dgm:cxn modelId="{62FC573A-0C89-489C-BCF1-1D2AFAB75D97}" srcId="{D357BB19-50C6-4B97-81E4-27D1AB3108D7}" destId="{9671B284-3023-475F-9F03-E6AADCD06574}" srcOrd="2" destOrd="0" parTransId="{8C58BAD7-0820-4F8E-8053-43C1AE08DBE2}" sibTransId="{BEFBB556-465C-465C-B7D1-ADBD299DE64D}"/>
    <dgm:cxn modelId="{4999DF90-3E22-4834-A622-25496135D2FB}" srcId="{E31388BD-CBFE-46B1-913E-61DC0BEB527B}" destId="{D357BB19-50C6-4B97-81E4-27D1AB3108D7}" srcOrd="1" destOrd="0" parTransId="{5FF4D8C5-E33E-43B3-86BD-DC417A3E6850}" sibTransId="{D5589626-1C23-451D-BBFC-FA39C8DE3124}"/>
    <dgm:cxn modelId="{55BC5ADE-601B-456B-B89E-C07486B3AF8D}" srcId="{F650B84B-8C79-40C9-93F1-D39D4DA613FC}" destId="{564EF013-6061-467E-9D36-969416CE3E78}" srcOrd="0" destOrd="0" parTransId="{77A1778B-C606-46AB-9780-659DF1EE48E0}" sibTransId="{A6122055-D457-4B37-B38A-16A563E33CF7}"/>
    <dgm:cxn modelId="{5486F103-BC36-4267-B2E5-0E7D0ADB1EF2}" type="presOf" srcId="{61B5597C-4E33-4221-BAC2-E82817962276}" destId="{EDF70A19-B7FD-4C5E-A6BE-607F3B8D4FEE}"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19068831-0C90-4B8B-BE2E-7E5C2A33EC6E}" type="presOf" srcId="{D357BB19-50C6-4B97-81E4-27D1AB3108D7}" destId="{DCE5550A-687C-42E8-BB9B-AAB4BBA840B2}" srcOrd="0" destOrd="0" presId="urn:microsoft.com/office/officeart/2005/8/layout/vList5"/>
    <dgm:cxn modelId="{AE60AC0A-4C73-4330-9536-FCD39AEA00B9}" type="presOf" srcId="{734EA899-327F-4162-B741-EF6695ACA581}" destId="{D22B818E-D29F-4D1F-85C9-2B2E922F60B4}" srcOrd="0" destOrd="2" presId="urn:microsoft.com/office/officeart/2005/8/layout/vList5"/>
    <dgm:cxn modelId="{1B7E7AA2-046E-477C-BEC9-9A022D0365E4}" srcId="{D357BB19-50C6-4B97-81E4-27D1AB3108D7}" destId="{842B7360-A37E-478C-85ED-2609DC58B145}" srcOrd="0" destOrd="0" parTransId="{FC5232CF-0956-460C-BD1D-43AC645A1BD7}" sibTransId="{0F2F95FC-7D8B-46F1-954D-3C15B01CA680}"/>
    <dgm:cxn modelId="{EE4228F9-DED4-4F7C-B713-49125806A516}" type="presOf" srcId="{564EF013-6061-467E-9D36-969416CE3E78}" destId="{D22B818E-D29F-4D1F-85C9-2B2E922F60B4}"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F448A285-2F8B-4E1A-955A-483AA900B048}" type="presOf" srcId="{E31388BD-CBFE-46B1-913E-61DC0BEB527B}" destId="{28D47FF3-3C9F-4968-961D-D43DC91F7B9B}" srcOrd="0" destOrd="0" presId="urn:microsoft.com/office/officeart/2005/8/layout/vList5"/>
    <dgm:cxn modelId="{3684DE01-2C89-4460-8D39-4259DBF1C213}" type="presOf" srcId="{272318AA-25D7-4DFE-8656-993A0FE4437E}" destId="{1A393D3F-1742-4F4A-81DF-CA0E55857B10}" srcOrd="0" destOrd="1" presId="urn:microsoft.com/office/officeart/2005/8/layout/vList5"/>
    <dgm:cxn modelId="{21357240-3AC8-498B-B390-F01C69326B1D}" srcId="{F650B84B-8C79-40C9-93F1-D39D4DA613FC}" destId="{7E61CC42-B21B-418B-8AD9-9F2D9709A01E}" srcOrd="1" destOrd="0" parTransId="{075BC249-F0A7-44C2-83E9-378B9AA7B482}" sibTransId="{4213055C-7F40-45BB-BD3E-28501803373E}"/>
    <dgm:cxn modelId="{DE2E0D45-FA72-433E-A69F-36882C014D4E}" type="presOf" srcId="{F650B84B-8C79-40C9-93F1-D39D4DA613FC}" destId="{1A2993A6-5B9D-42FA-9807-828F1D75C97F}" srcOrd="0" destOrd="0" presId="urn:microsoft.com/office/officeart/2005/8/layout/vList5"/>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a:t>
          </a:r>
          <a:r>
            <a:rPr lang="fi-FI" sz="1400" dirty="0" smtClean="0">
              <a:solidFill>
                <a:sysClr val="window" lastClr="FFFFFF"/>
              </a:solidFill>
              <a:latin typeface="Calibri"/>
              <a:ea typeface="+mn-ea"/>
              <a:cs typeface="+mn-cs"/>
            </a:rPr>
            <a:t>OPPILASHUOLTO</a:t>
          </a:r>
          <a:r>
            <a:rPr lang="fi-FI" sz="1400" dirty="0">
              <a:solidFill>
                <a:sysClr val="window" lastClr="FFFFFF"/>
              </a:solidFill>
              <a:latin typeface="Calibri"/>
              <a:ea typeface="+mn-ea"/>
              <a:cs typeface="+mn-cs"/>
            </a:rPr>
            <a:t>:</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oppilas-huoltoryhmä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koulun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t>
        <a:bodyPr/>
        <a:lstStyle/>
        <a:p>
          <a:endParaRPr lang="fi-FI"/>
        </a:p>
      </dgm:t>
    </dgm:pt>
    <dgm:pt modelId="{B032AE27-306A-4C17-8451-484FEEF1C322}" type="pres">
      <dgm:prSet presAssocID="{24A31618-932A-4F67-9E1F-CCCC16B3026B}" presName="centerShape" presStyleLbl="node0" presStyleIdx="0" presStyleCnt="1" custScaleX="169907" custScaleY="155136" custLinFactNeighborX="-1225" custLinFactNeighborY="-6874"/>
      <dgm:spPr/>
      <dgm:t>
        <a:bodyPr/>
        <a:lstStyle/>
        <a:p>
          <a:endParaRPr lang="fi-FI"/>
        </a:p>
      </dgm:t>
    </dgm:pt>
    <dgm:pt modelId="{8DBD9CC9-45F3-4B57-B55A-D18103AE67DA}" type="pres">
      <dgm:prSet presAssocID="{0045D16C-8504-4501-83C9-2DE8A6827931}" presName="parTrans" presStyleLbl="bgSibTrans2D1" presStyleIdx="0" presStyleCnt="7" custScaleX="99411" custLinFactNeighborX="5939" custLinFactNeighborY="-6053"/>
      <dgm:spPr/>
      <dgm:t>
        <a:bodyPr/>
        <a:lstStyle/>
        <a:p>
          <a:endParaRPr lang="fi-FI"/>
        </a:p>
      </dgm:t>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t>
        <a:bodyPr/>
        <a:lstStyle/>
        <a:p>
          <a:endParaRPr lang="fi-FI"/>
        </a:p>
      </dgm:t>
    </dgm:pt>
    <dgm:pt modelId="{4C9DD923-68CD-43C1-B1CC-96577601D724}" type="pres">
      <dgm:prSet presAssocID="{B6EB6ECB-45FC-4217-A498-E1100C431A60}" presName="parTrans" presStyleLbl="bgSibTrans2D1" presStyleIdx="1" presStyleCnt="7" custLinFactNeighborX="5548"/>
      <dgm:spPr/>
      <dgm:t>
        <a:bodyPr/>
        <a:lstStyle/>
        <a:p>
          <a:endParaRPr lang="fi-FI"/>
        </a:p>
      </dgm:t>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t>
        <a:bodyPr/>
        <a:lstStyle/>
        <a:p>
          <a:endParaRPr lang="fi-FI"/>
        </a:p>
      </dgm:t>
    </dgm:pt>
    <dgm:pt modelId="{34D6DE9A-A1AA-4963-B74E-38CF08B4E2B2}" type="pres">
      <dgm:prSet presAssocID="{0EF59DFF-1B0E-43DC-A31C-7872EB6D7139}" presName="parTrans" presStyleLbl="bgSibTrans2D1" presStyleIdx="2" presStyleCnt="7" custLinFactNeighborX="7170" custLinFactNeighborY="2939"/>
      <dgm:spPr/>
      <dgm:t>
        <a:bodyPr/>
        <a:lstStyle/>
        <a:p>
          <a:endParaRPr lang="fi-FI"/>
        </a:p>
      </dgm:t>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t>
        <a:bodyPr/>
        <a:lstStyle/>
        <a:p>
          <a:endParaRPr lang="fi-FI"/>
        </a:p>
      </dgm:t>
    </dgm:pt>
    <dgm:pt modelId="{1D3A9560-DDB2-4024-A8C4-899F78224346}" type="pres">
      <dgm:prSet presAssocID="{7ECD9697-72AB-4F6D-81CB-B5635C72A47F}" presName="parTrans" presStyleLbl="bgSibTrans2D1" presStyleIdx="3" presStyleCnt="7" custLinFactNeighborX="65" custLinFactNeighborY="8070"/>
      <dgm:spPr/>
      <dgm:t>
        <a:bodyPr/>
        <a:lstStyle/>
        <a:p>
          <a:endParaRPr lang="fi-FI"/>
        </a:p>
      </dgm:t>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t>
        <a:bodyPr/>
        <a:lstStyle/>
        <a:p>
          <a:endParaRPr lang="fi-FI"/>
        </a:p>
      </dgm:t>
    </dgm:pt>
    <dgm:pt modelId="{7E29A6A4-1BBF-4FE3-82B3-D9A63EDF04EB}" type="pres">
      <dgm:prSet presAssocID="{974ED54D-A945-4DE5-848E-0ACC318CA956}" presName="parTrans" presStyleLbl="bgSibTrans2D1" presStyleIdx="4" presStyleCnt="7" custLinFactNeighborX="-4545" custLinFactNeighborY="12105"/>
      <dgm:spPr/>
      <dgm:t>
        <a:bodyPr/>
        <a:lstStyle/>
        <a:p>
          <a:endParaRPr lang="fi-FI"/>
        </a:p>
      </dgm:t>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t>
        <a:bodyPr/>
        <a:lstStyle/>
        <a:p>
          <a:endParaRPr lang="fi-FI"/>
        </a:p>
      </dgm:t>
    </dgm:pt>
    <dgm:pt modelId="{AE045FE7-165B-4330-93E9-6C23A373872D}" type="pres">
      <dgm:prSet presAssocID="{23A153E3-B1F9-4A9E-8A4F-2A63C76F9B33}" presName="parTrans" presStyleLbl="bgSibTrans2D1" presStyleIdx="5" presStyleCnt="7" custLinFactNeighborX="-4755"/>
      <dgm:spPr/>
      <dgm:t>
        <a:bodyPr/>
        <a:lstStyle/>
        <a:p>
          <a:endParaRPr lang="fi-FI"/>
        </a:p>
      </dgm:t>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t>
        <a:bodyPr/>
        <a:lstStyle/>
        <a:p>
          <a:endParaRPr lang="fi-FI"/>
        </a:p>
      </dgm:t>
    </dgm:pt>
    <dgm:pt modelId="{2488EE0E-BD0C-4586-A168-EFB351E2F58D}" type="pres">
      <dgm:prSet presAssocID="{9EDF5FB3-0F96-4145-8655-427571ABD79E}" presName="parTrans" presStyleLbl="bgSibTrans2D1" presStyleIdx="6" presStyleCnt="7" custLinFactNeighborX="-3553"/>
      <dgm:spPr/>
      <dgm:t>
        <a:bodyPr/>
        <a:lstStyle/>
        <a:p>
          <a:endParaRPr lang="fi-FI"/>
        </a:p>
      </dgm:t>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t>
        <a:bodyPr/>
        <a:lstStyle/>
        <a:p>
          <a:endParaRPr lang="fi-FI"/>
        </a:p>
      </dgm:t>
    </dgm:pt>
  </dgm:ptLst>
  <dgm:cxnLst>
    <dgm:cxn modelId="{E96183E9-4D04-4141-B0C0-02FFB137E197}" type="presOf" srcId="{E2D63065-A5B3-41D7-BE47-A677DF7349A5}" destId="{D2B5C973-A777-4D2C-A995-4FC4EFFA2A71}" srcOrd="0" destOrd="0" presId="urn:microsoft.com/office/officeart/2005/8/layout/radial4"/>
    <dgm:cxn modelId="{B4161B22-8B45-4B52-86E1-3ECAFCD15161}" srcId="{24A31618-932A-4F67-9E1F-CCCC16B3026B}" destId="{E2D63065-A5B3-41D7-BE47-A677DF7349A5}" srcOrd="3" destOrd="0" parTransId="{7ECD9697-72AB-4F6D-81CB-B5635C72A47F}" sibTransId="{9063BB81-1415-4C60-8961-F12E739C7A9C}"/>
    <dgm:cxn modelId="{ECA758EF-988A-40AE-A470-1832F4EEAE2E}" type="presOf" srcId="{974ED54D-A945-4DE5-848E-0ACC318CA956}" destId="{7E29A6A4-1BBF-4FE3-82B3-D9A63EDF04EB}"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47BB3C04-DA4C-4A00-9318-3A93993F8EFC}" type="presOf" srcId="{0045D16C-8504-4501-83C9-2DE8A6827931}" destId="{8DBD9CC9-45F3-4B57-B55A-D18103AE67DA}" srcOrd="0" destOrd="0" presId="urn:microsoft.com/office/officeart/2005/8/layout/radial4"/>
    <dgm:cxn modelId="{C0B3CF35-B1AA-44FF-B8C3-586BC9E9B5DF}" type="presOf" srcId="{C6475656-0EFD-41D9-92A8-8B13F032CCEA}" destId="{4FDE250D-5B35-42C5-83B2-B6D9791DA657}"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22298289-1E6E-4677-8407-883DD961F446}" srcId="{74BDDBFD-4D75-470B-8F62-82365CB218E1}" destId="{24A31618-932A-4F67-9E1F-CCCC16B3026B}" srcOrd="0" destOrd="0" parTransId="{2D8D7AE2-2387-4582-A44C-E4B61F448CD2}" sibTransId="{0344F6B8-AA36-4D56-8BF3-764A292EDEB2}"/>
    <dgm:cxn modelId="{64920E39-8964-418F-BDAD-FDABB356F9A4}" srcId="{24A31618-932A-4F67-9E1F-CCCC16B3026B}" destId="{F0ADB58E-115D-4AB3-9A38-9CA5A28AC7F9}" srcOrd="1" destOrd="0" parTransId="{B6EB6ECB-45FC-4217-A498-E1100C431A60}" sibTransId="{110A1A68-8D72-4DBD-9206-FFF17B5B65A2}"/>
    <dgm:cxn modelId="{425A16C7-53DD-4AD6-B85C-01A93958EA01}" srcId="{24A31618-932A-4F67-9E1F-CCCC16B3026B}" destId="{56A3072D-C775-4092-A13E-7691E9B5ADA4}" srcOrd="4" destOrd="0" parTransId="{974ED54D-A945-4DE5-848E-0ACC318CA956}" sibTransId="{DB7AC2A8-5040-49F4-81EE-AF84AD976E91}"/>
    <dgm:cxn modelId="{1566A3CA-38CE-49FE-A168-EEE09DF51085}" type="presOf" srcId="{24A31618-932A-4F67-9E1F-CCCC16B3026B}" destId="{B032AE27-306A-4C17-8451-484FEEF1C322}"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29B3F281-B179-4429-BA51-AF78FD020589}" srcId="{24A31618-932A-4F67-9E1F-CCCC16B3026B}" destId="{B17D89E9-6C3C-4602-A009-7CAF8234DE35}" srcOrd="6" destOrd="0" parTransId="{9EDF5FB3-0F96-4145-8655-427571ABD79E}" sibTransId="{20A7A9DA-C633-4611-896F-62D3F646450D}"/>
    <dgm:cxn modelId="{CF015ABE-268E-4705-B7EF-40A24FB083AC}" srcId="{24A31618-932A-4F67-9E1F-CCCC16B3026B}" destId="{8A98649B-E634-472F-9E3F-55F85852C598}" srcOrd="5" destOrd="0" parTransId="{23A153E3-B1F9-4A9E-8A4F-2A63C76F9B33}" sibTransId="{B101ABCA-BA46-4FF4-8F93-F83F0DF43AFD}"/>
    <dgm:cxn modelId="{D190AD65-F7F2-4838-95A3-CBAC2754C22C}" type="presOf" srcId="{56A3072D-C775-4092-A13E-7691E9B5ADA4}" destId="{951B6DFA-E806-433F-B2C6-8409AFEC0A23}"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7FD907C9-2B4E-4468-B5CD-8AAE6D390C06}" srcId="{24A31618-932A-4F67-9E1F-CCCC16B3026B}" destId="{5EB57B06-686D-49F5-94D9-C9259B151E96}" srcOrd="2" destOrd="0" parTransId="{0EF59DFF-1B0E-43DC-A31C-7872EB6D7139}" sibTransId="{169855FD-DBDC-49BA-96C2-A1BA43D4D725}"/>
    <dgm:cxn modelId="{394D1AC5-E349-43E8-AD6D-9818C2D2F146}" type="presOf" srcId="{0EF59DFF-1B0E-43DC-A31C-7872EB6D7139}" destId="{34D6DE9A-A1AA-4963-B74E-38CF08B4E2B2}" srcOrd="0" destOrd="0" presId="urn:microsoft.com/office/officeart/2005/8/layout/radial4"/>
    <dgm:cxn modelId="{BA9D0992-840D-4C83-ADEB-928988E4AA74}" type="presOf" srcId="{B17D89E9-6C3C-4602-A009-7CAF8234DE35}" destId="{805BB662-037D-4904-8049-3BA032154775}"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oppilas-huoltoryhmä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Oppilas</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AAEBF28E-E68C-40F2-A5C2-95B89165B3E0}">
      <dgm:prSet phldrT="[Teksti]" custT="1"/>
      <dgm:spPr>
        <a:xfrm>
          <a:off x="619594" y="1350321"/>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Esiopetuksen edustaja</a:t>
          </a:r>
        </a:p>
      </dgm:t>
    </dgm:pt>
    <dgm:pt modelId="{B53025FD-83C4-4FE6-9A32-93843F4052C7}" type="parTrans" cxnId="{C388F6EC-220C-4F93-B55E-BD0EDFA89B47}">
      <dgm:prSet/>
      <dgm:spPr>
        <a:xfrm rot="11890261">
          <a:off x="899908" y="1663211"/>
          <a:ext cx="1223523"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1E1506EE-108D-4B6F-B67D-B523BADD4B3B}" type="sibTrans" cxnId="{C388F6EC-220C-4F93-B55E-BD0EDFA89B47}">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Oppilaan-ohjaaja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smtClean="0">
              <a:solidFill>
                <a:sysClr val="window" lastClr="FFFFFF"/>
              </a:solidFill>
              <a:latin typeface="Calibri"/>
              <a:ea typeface="+mn-ea"/>
              <a:cs typeface="+mn-cs"/>
            </a:rPr>
            <a:t>Rehtori</a:t>
          </a:r>
        </a:p>
        <a:p>
          <a:r>
            <a:rPr lang="fi-FI" sz="1000" b="1" dirty="0" smtClean="0">
              <a:solidFill>
                <a:sysClr val="window" lastClr="FFFFFF"/>
              </a:solidFill>
              <a:latin typeface="Calibri"/>
              <a:ea typeface="+mn-ea"/>
              <a:cs typeface="+mn-cs"/>
            </a:rPr>
            <a:t>koollekutsuja</a:t>
          </a:r>
          <a:endParaRPr lang="fi-FI" sz="1000" b="1" dirty="0">
            <a:solidFill>
              <a:sysClr val="window" lastClr="FFFFFF"/>
            </a:solidFill>
            <a:latin typeface="Calibri"/>
            <a:ea typeface="+mn-ea"/>
            <a:cs typeface="+mn-cs"/>
          </a:endParaRP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koulun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Koulun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t>
        <a:bodyPr/>
        <a:lstStyle/>
        <a:p>
          <a:endParaRPr lang="fi-FI"/>
        </a:p>
      </dgm:t>
    </dgm:pt>
    <dgm:pt modelId="{AD18DC50-75A1-46FB-89E5-83CC46DBDA36}" type="pres">
      <dgm:prSet presAssocID="{B5318BA9-877A-4AB6-A7BE-04574B39BA0F}" presName="centerShape" presStyleLbl="node0" presStyleIdx="0" presStyleCnt="1" custScaleX="131723" custLinFactNeighborX="-9064" custLinFactNeighborY="-11464"/>
      <dgm:spPr/>
      <dgm:t>
        <a:bodyPr/>
        <a:lstStyle/>
        <a:p>
          <a:endParaRPr lang="fi-FI"/>
        </a:p>
      </dgm:t>
    </dgm:pt>
    <dgm:pt modelId="{F282B21C-4B3D-4C9F-90C9-A6CF3B131D07}" type="pres">
      <dgm:prSet presAssocID="{8B202883-D5CB-4232-AE9E-CF409E7142DD}" presName="parTrans" presStyleLbl="bgSibTrans2D1" presStyleIdx="0" presStyleCnt="11"/>
      <dgm:spPr/>
      <dgm:t>
        <a:bodyPr/>
        <a:lstStyle/>
        <a:p>
          <a:endParaRPr lang="fi-FI"/>
        </a:p>
      </dgm:t>
    </dgm:pt>
    <dgm:pt modelId="{C94812E5-B9A1-4344-B3ED-CD69F32BB43D}" type="pres">
      <dgm:prSet presAssocID="{3210C587-A79F-4B14-85C0-32020EE9A571}" presName="node" presStyleLbl="node1" presStyleIdx="0" presStyleCnt="11" custScaleX="163069" custScaleY="123415" custRadScaleRad="28985" custRadScaleInc="-253756">
        <dgm:presLayoutVars>
          <dgm:bulletEnabled val="1"/>
        </dgm:presLayoutVars>
      </dgm:prSet>
      <dgm:spPr/>
      <dgm:t>
        <a:bodyPr/>
        <a:lstStyle/>
        <a:p>
          <a:endParaRPr lang="fi-FI"/>
        </a:p>
      </dgm:t>
    </dgm:pt>
    <dgm:pt modelId="{C89A4ADA-747D-434D-8690-4D2CDC9A6637}" type="pres">
      <dgm:prSet presAssocID="{18C4E7E4-A369-4C4C-90B3-397A5C95280F}" presName="parTrans" presStyleLbl="bgSibTrans2D1" presStyleIdx="1" presStyleCnt="11"/>
      <dgm:spPr/>
      <dgm:t>
        <a:bodyPr/>
        <a:lstStyle/>
        <a:p>
          <a:endParaRPr lang="fi-FI"/>
        </a:p>
      </dgm:t>
    </dgm:pt>
    <dgm:pt modelId="{7873E597-61BB-4EC0-BE5B-0D6F1ED2CE00}" type="pres">
      <dgm:prSet presAssocID="{0EC20D2E-7277-42C1-BF4E-8256E8092DB4}" presName="node" presStyleLbl="node1" presStyleIdx="1" presStyleCnt="11" custScaleX="147663" custScaleY="107605" custRadScaleRad="68405" custRadScaleInc="-150810">
        <dgm:presLayoutVars>
          <dgm:bulletEnabled val="1"/>
        </dgm:presLayoutVars>
      </dgm:prSet>
      <dgm:spPr/>
      <dgm:t>
        <a:bodyPr/>
        <a:lstStyle/>
        <a:p>
          <a:endParaRPr lang="fi-FI"/>
        </a:p>
      </dgm:t>
    </dgm:pt>
    <dgm:pt modelId="{887A2A99-3570-4CCD-9AC8-C53B162D27EE}" type="pres">
      <dgm:prSet presAssocID="{B53025FD-83C4-4FE6-9A32-93843F4052C7}" presName="parTrans" presStyleLbl="bgSibTrans2D1" presStyleIdx="2" presStyleCnt="11"/>
      <dgm:spPr/>
      <dgm:t>
        <a:bodyPr/>
        <a:lstStyle/>
        <a:p>
          <a:endParaRPr lang="fi-FI"/>
        </a:p>
      </dgm:t>
    </dgm:pt>
    <dgm:pt modelId="{B223371E-5706-4A91-861A-41710CB5C177}" type="pres">
      <dgm:prSet presAssocID="{AAEBF28E-E68C-40F2-A5C2-95B89165B3E0}" presName="node" presStyleLbl="node1" presStyleIdx="2" presStyleCnt="11" custScaleX="160893" custScaleY="111654" custRadScaleRad="89110" custRadScaleInc="-115152">
        <dgm:presLayoutVars>
          <dgm:bulletEnabled val="1"/>
        </dgm:presLayoutVars>
      </dgm:prSet>
      <dgm:spPr/>
      <dgm:t>
        <a:bodyPr/>
        <a:lstStyle/>
        <a:p>
          <a:endParaRPr lang="fi-FI"/>
        </a:p>
      </dgm:t>
    </dgm:pt>
    <dgm:pt modelId="{45235E6A-162B-4D67-89DC-ED6B5BFF87F1}" type="pres">
      <dgm:prSet presAssocID="{8E7D70E1-8097-42B1-ADC8-4723CF0D0A65}" presName="parTrans" presStyleLbl="bgSibTrans2D1" presStyleIdx="3" presStyleCnt="11"/>
      <dgm:spPr/>
      <dgm:t>
        <a:bodyPr/>
        <a:lstStyle/>
        <a:p>
          <a:endParaRPr lang="fi-FI"/>
        </a:p>
      </dgm:t>
    </dgm:pt>
    <dgm:pt modelId="{FDFE4376-826C-411E-B80A-6224117C7E55}" type="pres">
      <dgm:prSet presAssocID="{927DEB0D-6349-4370-9DA1-755BF6E1B024}" presName="node" presStyleLbl="node1" presStyleIdx="3" presStyleCnt="11" custScaleX="138485" custRadScaleRad="86541" custRadScaleInc="-85015">
        <dgm:presLayoutVars>
          <dgm:bulletEnabled val="1"/>
        </dgm:presLayoutVars>
      </dgm:prSet>
      <dgm:spPr/>
      <dgm:t>
        <a:bodyPr/>
        <a:lstStyle/>
        <a:p>
          <a:endParaRPr lang="fi-FI"/>
        </a:p>
      </dgm:t>
    </dgm:pt>
    <dgm:pt modelId="{717C5A52-0FF9-442A-8F52-045EB98E0F8E}" type="pres">
      <dgm:prSet presAssocID="{8B08F77C-E2C7-4CB8-99B9-75CB84EAB79A}" presName="parTrans" presStyleLbl="bgSibTrans2D1" presStyleIdx="4" presStyleCnt="11"/>
      <dgm:spPr/>
      <dgm:t>
        <a:bodyPr/>
        <a:lstStyle/>
        <a:p>
          <a:endParaRPr lang="fi-FI"/>
        </a:p>
      </dgm:t>
    </dgm:pt>
    <dgm:pt modelId="{2047D292-D952-4ABF-99D8-81C05D897DC8}" type="pres">
      <dgm:prSet presAssocID="{C47505B4-03CA-46C9-8E88-60A6A4D21B89}" presName="node" presStyleLbl="node1" presStyleIdx="4" presStyleCnt="11" custScaleX="130856" custRadScaleRad="98796" custRadScaleInc="-84733">
        <dgm:presLayoutVars>
          <dgm:bulletEnabled val="1"/>
        </dgm:presLayoutVars>
      </dgm:prSet>
      <dgm:spPr/>
      <dgm:t>
        <a:bodyPr/>
        <a:lstStyle/>
        <a:p>
          <a:endParaRPr lang="fi-FI"/>
        </a:p>
      </dgm:t>
    </dgm:pt>
    <dgm:pt modelId="{87386A5E-B447-4A55-9884-0D1D7331E870}" type="pres">
      <dgm:prSet presAssocID="{297F66E7-0C17-4EA9-A3FC-C5B12B87FA8E}" presName="parTrans" presStyleLbl="bgSibTrans2D1" presStyleIdx="5" presStyleCnt="11"/>
      <dgm:spPr/>
      <dgm:t>
        <a:bodyPr/>
        <a:lstStyle/>
        <a:p>
          <a:endParaRPr lang="fi-FI"/>
        </a:p>
      </dgm:t>
    </dgm:pt>
    <dgm:pt modelId="{EEB32633-99E0-4642-8C2A-6F4940C655AE}" type="pres">
      <dgm:prSet presAssocID="{D06A264B-9208-4214-AAF9-6F9064A126A3}" presName="node" presStyleLbl="node1" presStyleIdx="5" presStyleCnt="11" custScaleX="144238" custScaleY="121394" custRadScaleRad="77660" custRadScaleInc="-66932">
        <dgm:presLayoutVars>
          <dgm:bulletEnabled val="1"/>
        </dgm:presLayoutVars>
      </dgm:prSet>
      <dgm:spPr/>
      <dgm:t>
        <a:bodyPr/>
        <a:lstStyle/>
        <a:p>
          <a:endParaRPr lang="fi-FI"/>
        </a:p>
      </dgm:t>
    </dgm:pt>
    <dgm:pt modelId="{D3C5E3CA-DE54-42CC-A22C-09D13ACA9D86}" type="pres">
      <dgm:prSet presAssocID="{2B57D0B4-9511-4C1B-860A-AFD2854D4108}" presName="parTrans" presStyleLbl="bgSibTrans2D1" presStyleIdx="6" presStyleCnt="11"/>
      <dgm:spPr/>
      <dgm:t>
        <a:bodyPr/>
        <a:lstStyle/>
        <a:p>
          <a:endParaRPr lang="fi-FI"/>
        </a:p>
      </dgm:t>
    </dgm:pt>
    <dgm:pt modelId="{7089AEB6-E33E-4188-8A1A-6F5034995673}" type="pres">
      <dgm:prSet presAssocID="{6647868E-B158-468E-AD8D-5CAABB013A73}" presName="node" presStyleLbl="node1" presStyleIdx="6" presStyleCnt="11" custScaleX="139959" custScaleY="103087" custRadScaleRad="97023" custRadScaleInc="-29283">
        <dgm:presLayoutVars>
          <dgm:bulletEnabled val="1"/>
        </dgm:presLayoutVars>
      </dgm:prSet>
      <dgm:spPr/>
      <dgm:t>
        <a:bodyPr/>
        <a:lstStyle/>
        <a:p>
          <a:endParaRPr lang="fi-FI"/>
        </a:p>
      </dgm:t>
    </dgm:pt>
    <dgm:pt modelId="{7E6E5B82-E01E-4151-BBE8-9E095D654786}" type="pres">
      <dgm:prSet presAssocID="{066903EC-E057-47E3-8D0C-35B85BDB410E}" presName="parTrans" presStyleLbl="bgSibTrans2D1" presStyleIdx="7" presStyleCnt="11"/>
      <dgm:spPr/>
      <dgm:t>
        <a:bodyPr/>
        <a:lstStyle/>
        <a:p>
          <a:endParaRPr lang="fi-FI"/>
        </a:p>
      </dgm:t>
    </dgm:pt>
    <dgm:pt modelId="{0F5B77F4-E9C0-45FC-B238-44ABCC335AC0}" type="pres">
      <dgm:prSet presAssocID="{71CB470B-077C-4D2F-A9BF-CA3828E3B2C6}" presName="node" presStyleLbl="node1" presStyleIdx="7" presStyleCnt="11" custScaleX="171209" custScaleY="109309" custRadScaleRad="85196" custRadScaleInc="-7163">
        <dgm:presLayoutVars>
          <dgm:bulletEnabled val="1"/>
        </dgm:presLayoutVars>
      </dgm:prSet>
      <dgm:spPr/>
      <dgm:t>
        <a:bodyPr/>
        <a:lstStyle/>
        <a:p>
          <a:endParaRPr lang="fi-FI"/>
        </a:p>
      </dgm:t>
    </dgm:pt>
    <dgm:pt modelId="{DA17322E-A44E-4D6D-B280-6B429A492CC6}" type="pres">
      <dgm:prSet presAssocID="{7502486B-0651-4E67-9E2A-9B668D348610}" presName="parTrans" presStyleLbl="bgSibTrans2D1" presStyleIdx="8" presStyleCnt="11"/>
      <dgm:spPr/>
      <dgm:t>
        <a:bodyPr/>
        <a:lstStyle/>
        <a:p>
          <a:endParaRPr lang="fi-FI"/>
        </a:p>
      </dgm:t>
    </dgm:pt>
    <dgm:pt modelId="{D2908387-9B1D-4BCB-9DBA-F2F027219340}" type="pres">
      <dgm:prSet presAssocID="{0F5C4683-F557-419A-BE52-6D89EE72CB22}" presName="node" presStyleLbl="node1" presStyleIdx="8" presStyleCnt="11" custScaleX="142270" custScaleY="97528" custRadScaleRad="77827" custRadScaleInc="-4091">
        <dgm:presLayoutVars>
          <dgm:bulletEnabled val="1"/>
        </dgm:presLayoutVars>
      </dgm:prSet>
      <dgm:spPr/>
      <dgm:t>
        <a:bodyPr/>
        <a:lstStyle/>
        <a:p>
          <a:endParaRPr lang="fi-FI"/>
        </a:p>
      </dgm:t>
    </dgm:pt>
    <dgm:pt modelId="{E22A52BD-09F5-4E45-8BA4-EE7D46E95000}" type="pres">
      <dgm:prSet presAssocID="{EC083B0B-3AF5-446D-B962-ACB3CD500D78}" presName="parTrans" presStyleLbl="bgSibTrans2D1" presStyleIdx="9" presStyleCnt="11"/>
      <dgm:spPr/>
      <dgm:t>
        <a:bodyPr/>
        <a:lstStyle/>
        <a:p>
          <a:endParaRPr lang="fi-FI"/>
        </a:p>
      </dgm:t>
    </dgm:pt>
    <dgm:pt modelId="{97490AAC-35FE-4A3B-A95B-A4690D164742}" type="pres">
      <dgm:prSet presAssocID="{22D25219-CC73-4C21-90D1-7CCE355D52CA}" presName="node" presStyleLbl="node1" presStyleIdx="9" presStyleCnt="11" custScaleX="152361" custScaleY="123973" custRadScaleRad="46608" custRadScaleInc="-36423">
        <dgm:presLayoutVars>
          <dgm:bulletEnabled val="1"/>
        </dgm:presLayoutVars>
      </dgm:prSet>
      <dgm:spPr/>
      <dgm:t>
        <a:bodyPr/>
        <a:lstStyle/>
        <a:p>
          <a:endParaRPr lang="fi-FI"/>
        </a:p>
      </dgm:t>
    </dgm:pt>
    <dgm:pt modelId="{727BC296-7D25-473C-A9BF-3382AF63A2C0}" type="pres">
      <dgm:prSet presAssocID="{B8A3E437-585A-4BFA-A01D-F1A48B5BACA9}" presName="parTrans" presStyleLbl="bgSibTrans2D1" presStyleIdx="10" presStyleCnt="11" custLinFactNeighborX="-16992" custLinFactNeighborY="67095"/>
      <dgm:spPr/>
      <dgm:t>
        <a:bodyPr/>
        <a:lstStyle/>
        <a:p>
          <a:endParaRPr lang="fi-FI"/>
        </a:p>
      </dgm:t>
    </dgm:pt>
    <dgm:pt modelId="{093D4842-ACF8-42B0-B4BC-0DDE2176CB9E}" type="pres">
      <dgm:prSet presAssocID="{CE3EB276-CCEB-4E9A-B6BC-86DBAE2E04EE}" presName="node" presStyleLbl="node1" presStyleIdx="10" presStyleCnt="11" custScaleX="166445" custScaleY="117048" custRadScaleRad="31212" custRadScaleInc="97679">
        <dgm:presLayoutVars>
          <dgm:bulletEnabled val="1"/>
        </dgm:presLayoutVars>
      </dgm:prSet>
      <dgm:spPr/>
      <dgm:t>
        <a:bodyPr/>
        <a:lstStyle/>
        <a:p>
          <a:endParaRPr lang="fi-FI"/>
        </a:p>
      </dgm:t>
    </dgm:pt>
  </dgm:ptLst>
  <dgm:cxnLst>
    <dgm:cxn modelId="{920A7568-A573-4B39-9E7A-B192A85B75D9}" type="presOf" srcId="{2B57D0B4-9511-4C1B-860A-AFD2854D4108}" destId="{D3C5E3CA-DE54-42CC-A22C-09D13ACA9D86}" srcOrd="0" destOrd="0" presId="urn:microsoft.com/office/officeart/2005/8/layout/radial4"/>
    <dgm:cxn modelId="{E0A6F078-0D21-466F-AA96-81401203B330}" type="presOf" srcId="{6647868E-B158-468E-AD8D-5CAABB013A73}" destId="{7089AEB6-E33E-4188-8A1A-6F5034995673}"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48D622FF-F384-40A4-9397-6B8918478940}" srcId="{B5318BA9-877A-4AB6-A7BE-04574B39BA0F}" destId="{D06A264B-9208-4214-AAF9-6F9064A126A3}" srcOrd="5" destOrd="0" parTransId="{297F66E7-0C17-4EA9-A3FC-C5B12B87FA8E}" sibTransId="{6A39603D-89D0-4383-B580-1F73BB5477D8}"/>
    <dgm:cxn modelId="{05772601-72F3-43AA-8750-0BD75D14257A}" type="presOf" srcId="{C47505B4-03CA-46C9-8E88-60A6A4D21B89}" destId="{2047D292-D952-4ABF-99D8-81C05D897DC8}" srcOrd="0" destOrd="0" presId="urn:microsoft.com/office/officeart/2005/8/layout/radial4"/>
    <dgm:cxn modelId="{FDF25B97-9EF8-46D9-91E2-EDFECEF4CAE0}" type="presOf" srcId="{7502486B-0651-4E67-9E2A-9B668D348610}" destId="{DA17322E-A44E-4D6D-B280-6B429A492CC6}" srcOrd="0" destOrd="0" presId="urn:microsoft.com/office/officeart/2005/8/layout/radial4"/>
    <dgm:cxn modelId="{98C22562-1DB1-4783-94D7-6E29B4CA4B01}" type="presOf" srcId="{8B08F77C-E2C7-4CB8-99B9-75CB84EAB79A}" destId="{717C5A52-0FF9-442A-8F52-045EB98E0F8E}" srcOrd="0" destOrd="0" presId="urn:microsoft.com/office/officeart/2005/8/layout/radial4"/>
    <dgm:cxn modelId="{079DA424-C966-4C17-901C-DE5338820BCE}" type="presOf" srcId="{297F66E7-0C17-4EA9-A3FC-C5B12B87FA8E}" destId="{87386A5E-B447-4A55-9884-0D1D7331E870}" srcOrd="0" destOrd="0" presId="urn:microsoft.com/office/officeart/2005/8/layout/radial4"/>
    <dgm:cxn modelId="{5710BFC6-3A1B-4649-A301-E6E28D687DBD}" srcId="{B5318BA9-877A-4AB6-A7BE-04574B39BA0F}" destId="{22D25219-CC73-4C21-90D1-7CCE355D52CA}" srcOrd="9" destOrd="0" parTransId="{EC083B0B-3AF5-446D-B962-ACB3CD500D78}" sibTransId="{A4B557E4-1641-4212-84ED-81401E6622D9}"/>
    <dgm:cxn modelId="{7F5E0B3B-83B2-423A-BEDA-78BABC488B60}" srcId="{B5318BA9-877A-4AB6-A7BE-04574B39BA0F}" destId="{71CB470B-077C-4D2F-A9BF-CA3828E3B2C6}" srcOrd="7" destOrd="0" parTransId="{066903EC-E057-47E3-8D0C-35B85BDB410E}" sibTransId="{CB3AA3C9-3517-4F08-A2F0-BAE62F70AE63}"/>
    <dgm:cxn modelId="{B6EA3529-4901-4282-8B4D-A1CE4F4393DB}" type="presOf" srcId="{EC083B0B-3AF5-446D-B962-ACB3CD500D78}" destId="{E22A52BD-09F5-4E45-8BA4-EE7D46E95000}"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9982F402-AE94-4C80-9C91-DD3D75472E4B}" srcId="{B5318BA9-877A-4AB6-A7BE-04574B39BA0F}" destId="{6647868E-B158-468E-AD8D-5CAABB013A73}" srcOrd="6" destOrd="0" parTransId="{2B57D0B4-9511-4C1B-860A-AFD2854D4108}" sibTransId="{57149414-76DB-47EC-8F08-1B70FB44526F}"/>
    <dgm:cxn modelId="{C388F6EC-220C-4F93-B55E-BD0EDFA89B47}" srcId="{B5318BA9-877A-4AB6-A7BE-04574B39BA0F}" destId="{AAEBF28E-E68C-40F2-A5C2-95B89165B3E0}" srcOrd="2" destOrd="0" parTransId="{B53025FD-83C4-4FE6-9A32-93843F4052C7}" sibTransId="{1E1506EE-108D-4B6F-B67D-B523BADD4B3B}"/>
    <dgm:cxn modelId="{C7A8ED52-30D3-4550-BBB9-A4121C2C31F4}" type="presOf" srcId="{8E7D70E1-8097-42B1-ADC8-4723CF0D0A65}" destId="{45235E6A-162B-4D67-89DC-ED6B5BFF87F1}" srcOrd="0" destOrd="0" presId="urn:microsoft.com/office/officeart/2005/8/layout/radial4"/>
    <dgm:cxn modelId="{0C0B52F4-2AEC-44FC-B250-FC22AD6E9013}" type="presOf" srcId="{3210C587-A79F-4B14-85C0-32020EE9A571}" destId="{C94812E5-B9A1-4344-B3ED-CD69F32BB43D}" srcOrd="0" destOrd="0" presId="urn:microsoft.com/office/officeart/2005/8/layout/radial4"/>
    <dgm:cxn modelId="{D79AA0EE-0280-45EA-8CC9-84AAE023F633}" srcId="{B5318BA9-877A-4AB6-A7BE-04574B39BA0F}" destId="{0F5C4683-F557-419A-BE52-6D89EE72CB22}" srcOrd="8" destOrd="0" parTransId="{7502486B-0651-4E67-9E2A-9B668D348610}" sibTransId="{02EABAF6-E580-4500-9D93-F8AA67AA6EE0}"/>
    <dgm:cxn modelId="{48148E7D-5BCF-430A-A8EA-5008538CF8FF}" type="presOf" srcId="{18C4E7E4-A369-4C4C-90B3-397A5C95280F}" destId="{C89A4ADA-747D-434D-8690-4D2CDC9A6637}" srcOrd="0" destOrd="0" presId="urn:microsoft.com/office/officeart/2005/8/layout/radial4"/>
    <dgm:cxn modelId="{23691415-CD74-468E-8BE7-AEF27F154454}" type="presOf" srcId="{D00E74CB-D854-4B4D-BBEC-C72A3093D8B0}" destId="{EB32B2A6-3B76-4255-8274-67628DF2ED06}" srcOrd="0" destOrd="0" presId="urn:microsoft.com/office/officeart/2005/8/layout/radial4"/>
    <dgm:cxn modelId="{6F8715F2-DE1C-485E-B795-C2236BC29E9A}" srcId="{B5318BA9-877A-4AB6-A7BE-04574B39BA0F}" destId="{0EC20D2E-7277-42C1-BF4E-8256E8092DB4}" srcOrd="1" destOrd="0" parTransId="{18C4E7E4-A369-4C4C-90B3-397A5C95280F}" sibTransId="{BA1FAF10-A608-4A65-93C4-A6881792166B}"/>
    <dgm:cxn modelId="{497E6637-A8E8-4F8E-B094-62A47B9AEFEE}" type="presOf" srcId="{71CB470B-077C-4D2F-A9BF-CA3828E3B2C6}" destId="{0F5B77F4-E9C0-45FC-B238-44ABCC335AC0}" srcOrd="0" destOrd="0" presId="urn:microsoft.com/office/officeart/2005/8/layout/radial4"/>
    <dgm:cxn modelId="{58E7E9C5-031D-4CD1-8239-5AE4C33990F9}" type="presOf" srcId="{AAEBF28E-E68C-40F2-A5C2-95B89165B3E0}" destId="{B223371E-5706-4A91-861A-41710CB5C177}"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1E4B25B3-C3E2-4AC9-A5BF-146999571E52}" type="presOf" srcId="{0EC20D2E-7277-42C1-BF4E-8256E8092DB4}" destId="{7873E597-61BB-4EC0-BE5B-0D6F1ED2CE00}"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2A47A991-1170-4DFC-A95D-938F06A33DBE}" srcId="{B5318BA9-877A-4AB6-A7BE-04574B39BA0F}" destId="{CE3EB276-CCEB-4E9A-B6BC-86DBAE2E04EE}" srcOrd="10" destOrd="0" parTransId="{B8A3E437-585A-4BFA-A01D-F1A48B5BACA9}" sibTransId="{049336AC-99E7-40FB-9C20-5DB2098B1882}"/>
    <dgm:cxn modelId="{39F2FE4E-AC49-4713-B637-DA50D30457C3}" type="presOf" srcId="{8B202883-D5CB-4232-AE9E-CF409E7142DD}" destId="{F282B21C-4B3D-4C9F-90C9-A6CF3B131D07}"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E25681AD-28F7-4367-90E9-A5618F128BCD}" srcId="{B5318BA9-877A-4AB6-A7BE-04574B39BA0F}" destId="{927DEB0D-6349-4370-9DA1-755BF6E1B024}" srcOrd="3" destOrd="0" parTransId="{8E7D70E1-8097-42B1-ADC8-4723CF0D0A65}" sibTransId="{EE08101E-98AD-42D5-8C81-AF81CC4BCD3E}"/>
    <dgm:cxn modelId="{9AE1B0D4-A619-4B89-82A8-1F08F55D2910}" type="presOf" srcId="{0F5C4683-F557-419A-BE52-6D89EE72CB22}" destId="{D2908387-9B1D-4BCB-9DBA-F2F027219340}"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0A7A7D42-8C7C-4FE0-A80B-488B9A2579B5}" type="presOf" srcId="{B53025FD-83C4-4FE6-9A32-93843F4052C7}" destId="{887A2A99-3570-4CCD-9AC8-C53B162D27EE}"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54332155-F8B9-4103-9018-0E40D7B59419}" srcId="{B5318BA9-877A-4AB6-A7BE-04574B39BA0F}" destId="{C47505B4-03CA-46C9-8E88-60A6A4D21B89}" srcOrd="4" destOrd="0" parTransId="{8B08F77C-E2C7-4CB8-99B9-75CB84EAB79A}" sibTransId="{FE70B465-8735-4E28-B757-4BCF6FD6875B}"/>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257C0B68-D811-4621-8206-2EAD99036F3D}" type="presParOf" srcId="{EB32B2A6-3B76-4255-8274-67628DF2ED06}" destId="{887A2A99-3570-4CCD-9AC8-C53B162D27EE}" srcOrd="5" destOrd="0" presId="urn:microsoft.com/office/officeart/2005/8/layout/radial4"/>
    <dgm:cxn modelId="{5A8F3C5B-4D50-4C6B-93FF-0AB269F34148}" type="presParOf" srcId="{EB32B2A6-3B76-4255-8274-67628DF2ED06}" destId="{B223371E-5706-4A91-861A-41710CB5C177}" srcOrd="6" destOrd="0" presId="urn:microsoft.com/office/officeart/2005/8/layout/radial4"/>
    <dgm:cxn modelId="{B9383061-42C7-4B25-AE01-A4F1B22FF2E1}" type="presParOf" srcId="{EB32B2A6-3B76-4255-8274-67628DF2ED06}" destId="{45235E6A-162B-4D67-89DC-ED6B5BFF87F1}" srcOrd="7" destOrd="0" presId="urn:microsoft.com/office/officeart/2005/8/layout/radial4"/>
    <dgm:cxn modelId="{0C93BFF7-4974-4C5C-B2C1-AE390F41D07A}" type="presParOf" srcId="{EB32B2A6-3B76-4255-8274-67628DF2ED06}" destId="{FDFE4376-826C-411E-B80A-6224117C7E55}" srcOrd="8" destOrd="0" presId="urn:microsoft.com/office/officeart/2005/8/layout/radial4"/>
    <dgm:cxn modelId="{D7A2631D-1B9B-41C7-8117-881DAE2CC846}" type="presParOf" srcId="{EB32B2A6-3B76-4255-8274-67628DF2ED06}" destId="{717C5A52-0FF9-442A-8F52-045EB98E0F8E}" srcOrd="9" destOrd="0" presId="urn:microsoft.com/office/officeart/2005/8/layout/radial4"/>
    <dgm:cxn modelId="{093E5E43-40DB-488D-8CEF-0AE2F051268D}" type="presParOf" srcId="{EB32B2A6-3B76-4255-8274-67628DF2ED06}" destId="{2047D292-D952-4ABF-99D8-81C05D897DC8}" srcOrd="10" destOrd="0" presId="urn:microsoft.com/office/officeart/2005/8/layout/radial4"/>
    <dgm:cxn modelId="{C301F4F4-8A79-4111-9199-A14AA909B2CD}" type="presParOf" srcId="{EB32B2A6-3B76-4255-8274-67628DF2ED06}" destId="{87386A5E-B447-4A55-9884-0D1D7331E870}" srcOrd="11" destOrd="0" presId="urn:microsoft.com/office/officeart/2005/8/layout/radial4"/>
    <dgm:cxn modelId="{B5EB2309-63BB-4D48-8496-65EEB1B8352E}" type="presParOf" srcId="{EB32B2A6-3B76-4255-8274-67628DF2ED06}" destId="{EEB32633-99E0-4642-8C2A-6F4940C655AE}" srcOrd="12" destOrd="0" presId="urn:microsoft.com/office/officeart/2005/8/layout/radial4"/>
    <dgm:cxn modelId="{EF665AE1-078E-4CDE-8A12-C6642DB8602E}" type="presParOf" srcId="{EB32B2A6-3B76-4255-8274-67628DF2ED06}" destId="{D3C5E3CA-DE54-42CC-A22C-09D13ACA9D86}" srcOrd="13" destOrd="0" presId="urn:microsoft.com/office/officeart/2005/8/layout/radial4"/>
    <dgm:cxn modelId="{BE019CED-0FCA-4511-81FA-4C595C1036E1}" type="presParOf" srcId="{EB32B2A6-3B76-4255-8274-67628DF2ED06}" destId="{7089AEB6-E33E-4188-8A1A-6F5034995673}" srcOrd="14" destOrd="0" presId="urn:microsoft.com/office/officeart/2005/8/layout/radial4"/>
    <dgm:cxn modelId="{0A0D4168-8CA1-4DFC-801B-355BFC1E1ACF}" type="presParOf" srcId="{EB32B2A6-3B76-4255-8274-67628DF2ED06}" destId="{7E6E5B82-E01E-4151-BBE8-9E095D654786}" srcOrd="15" destOrd="0" presId="urn:microsoft.com/office/officeart/2005/8/layout/radial4"/>
    <dgm:cxn modelId="{EF7F6081-994A-4FB0-B59C-EF3C52F6514D}" type="presParOf" srcId="{EB32B2A6-3B76-4255-8274-67628DF2ED06}" destId="{0F5B77F4-E9C0-45FC-B238-44ABCC335AC0}" srcOrd="16" destOrd="0" presId="urn:microsoft.com/office/officeart/2005/8/layout/radial4"/>
    <dgm:cxn modelId="{B45F2709-25D9-4AE1-BA5D-1BF5CBE1FB8F}" type="presParOf" srcId="{EB32B2A6-3B76-4255-8274-67628DF2ED06}" destId="{DA17322E-A44E-4D6D-B280-6B429A492CC6}" srcOrd="17" destOrd="0" presId="urn:microsoft.com/office/officeart/2005/8/layout/radial4"/>
    <dgm:cxn modelId="{DEEA5619-84D6-4A39-A2D4-14691905DBC8}" type="presParOf" srcId="{EB32B2A6-3B76-4255-8274-67628DF2ED06}" destId="{D2908387-9B1D-4BCB-9DBA-F2F027219340}" srcOrd="18" destOrd="0" presId="urn:microsoft.com/office/officeart/2005/8/layout/radial4"/>
    <dgm:cxn modelId="{E85697C0-C0BC-461C-95BB-ED05C381850B}" type="presParOf" srcId="{EB32B2A6-3B76-4255-8274-67628DF2ED06}" destId="{E22A52BD-09F5-4E45-8BA4-EE7D46E95000}" srcOrd="19" destOrd="0" presId="urn:microsoft.com/office/officeart/2005/8/layout/radial4"/>
    <dgm:cxn modelId="{48A330CC-1513-41C5-AFF0-5759918FA387}" type="presParOf" srcId="{EB32B2A6-3B76-4255-8274-67628DF2ED06}" destId="{97490AAC-35FE-4A3B-A95B-A4690D164742}" srcOrd="20" destOrd="0" presId="urn:microsoft.com/office/officeart/2005/8/layout/radial4"/>
    <dgm:cxn modelId="{00AF3927-65F6-4A89-9A3C-BF1EDEC89BC2}" type="presParOf" srcId="{EB32B2A6-3B76-4255-8274-67628DF2ED06}" destId="{727BC296-7D25-473C-A9BF-3382AF63A2C0}" srcOrd="21" destOrd="0" presId="urn:microsoft.com/office/officeart/2005/8/layout/radial4"/>
    <dgm:cxn modelId="{AA3F3AD1-6AB9-43E8-BFCC-5A81BE0CB25F}" type="presParOf" srcId="{EB32B2A6-3B76-4255-8274-67628DF2ED06}" destId="{093D4842-ACF8-42B0-B4BC-0DDE2176CB9E}" srcOrd="2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Kouluterveyden-huollon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t>
        <a:bodyPr/>
        <a:lstStyle/>
        <a:p>
          <a:endParaRPr lang="fi-FI"/>
        </a:p>
      </dgm:t>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t>
        <a:bodyPr/>
        <a:lstStyle/>
        <a:p>
          <a:endParaRPr lang="fi-FI"/>
        </a:p>
      </dgm:t>
    </dgm:pt>
    <dgm:pt modelId="{28DB5135-CA8D-433C-BB99-65A57633BBB6}" type="pres">
      <dgm:prSet presAssocID="{035525F6-6779-4B3B-B72C-B2ADE6C0CD94}" presName="quadrant2" presStyleLbl="node1" presStyleIdx="1" presStyleCnt="4">
        <dgm:presLayoutVars>
          <dgm:chMax val="1"/>
          <dgm:bulletEnabled val="1"/>
        </dgm:presLayoutVars>
      </dgm:prSet>
      <dgm:spPr/>
      <dgm:t>
        <a:bodyPr/>
        <a:lstStyle/>
        <a:p>
          <a:endParaRPr lang="fi-FI"/>
        </a:p>
      </dgm:t>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t>
        <a:bodyPr/>
        <a:lstStyle/>
        <a:p>
          <a:endParaRPr lang="fi-FI"/>
        </a:p>
      </dgm:t>
    </dgm:pt>
    <dgm:pt modelId="{7F643E75-8BB7-45E5-8C1E-D9AC74BD37BB}" type="pres">
      <dgm:prSet presAssocID="{035525F6-6779-4B3B-B72C-B2ADE6C0CD94}" presName="quadrant4" presStyleLbl="node1" presStyleIdx="3" presStyleCnt="4">
        <dgm:presLayoutVars>
          <dgm:chMax val="1"/>
          <dgm:bulletEnabled val="1"/>
        </dgm:presLayoutVars>
      </dgm:prSet>
      <dgm:spPr/>
      <dgm:t>
        <a:bodyPr/>
        <a:lstStyle/>
        <a:p>
          <a:endParaRPr lang="fi-FI"/>
        </a:p>
      </dgm:t>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542611F1-FC7E-439C-B94D-88E353744D0E}" srcId="{035525F6-6779-4B3B-B72C-B2ADE6C0CD94}" destId="{60F0E46A-983E-4CAD-B06B-E50932661E70}" srcOrd="0" destOrd="0" parTransId="{0D130468-D3A1-4223-AEE4-3DA5AD459C8F}" sibTransId="{EE9C74B6-5DFD-4237-943F-2C8250D673B3}"/>
    <dgm:cxn modelId="{F57DC93F-15D0-4744-9022-0145F945E418}" type="presOf" srcId="{F91AD750-D86A-4ADB-AD66-AAFC4B53BE66}" destId="{28DB5135-CA8D-433C-BB99-65A57633BBB6}" srcOrd="0" destOrd="0" presId="urn:microsoft.com/office/officeart/2005/8/layout/cycle4"/>
    <dgm:cxn modelId="{918D4E07-F567-41FD-80C0-D8AABA2E0B8E}" srcId="{035525F6-6779-4B3B-B72C-B2ADE6C0CD94}" destId="{52EF4CB3-6F0E-4230-8ABA-F853A6A533EA}" srcOrd="2" destOrd="0" parTransId="{679FA1EB-4FB0-4984-B4A7-AEA9065C670F}" sibTransId="{FE64EB4E-5F89-4D0A-B9CD-6D9EE94A8EDF}"/>
    <dgm:cxn modelId="{8CD81647-D6F4-472A-962F-FF885A8A06B3}" srcId="{035525F6-6779-4B3B-B72C-B2ADE6C0CD94}" destId="{F91AD750-D86A-4ADB-AD66-AAFC4B53BE66}" srcOrd="1" destOrd="0" parTransId="{103B63FE-DFE4-41C0-9F5A-0178EAC9334F}" sibTransId="{2BBE3316-E477-4172-9D3F-9692617DDFC0}"/>
    <dgm:cxn modelId="{8C00092C-33D2-4535-9F75-405001549A38}" type="presOf" srcId="{52EF4CB3-6F0E-4230-8ABA-F853A6A533EA}" destId="{006328D2-75D7-41CB-B132-CC0C970B390F}" srcOrd="0" destOrd="0" presId="urn:microsoft.com/office/officeart/2005/8/layout/cycle4"/>
    <dgm:cxn modelId="{8FDF6BD2-56D5-499D-9181-864AB500BC76}" type="presOf" srcId="{60F0E46A-983E-4CAD-B06B-E50932661E70}" destId="{D907B12D-2090-422F-A29F-92CA7CE8BFC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ABAF867B-54D7-48DF-A54B-C391FEAE9599}" type="presOf" srcId="{C8519DFB-EA38-459D-80AF-E6C0F476C886}" destId="{7F643E75-8BB7-45E5-8C1E-D9AC74BD37BB}" srcOrd="0" destOrd="0" presId="urn:microsoft.com/office/officeart/2005/8/layout/cycle4"/>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Kouluterveyden-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a:t>
          </a:r>
          <a:r>
            <a:rPr lang="fi-FI" sz="1100" dirty="0" smtClean="0"/>
            <a:t>psykologipalvelut</a:t>
          </a:r>
          <a:endParaRPr lang="fi-FI" sz="1100" dirty="0"/>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t>
        <a:bodyPr/>
        <a:lstStyle/>
        <a:p>
          <a:endParaRPr lang="fi-FI"/>
        </a:p>
      </dgm:t>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t>
        <a:bodyPr/>
        <a:lstStyle/>
        <a:p>
          <a:endParaRPr lang="fi-FI"/>
        </a:p>
      </dgm:t>
    </dgm:pt>
    <dgm:pt modelId="{28DB5135-CA8D-433C-BB99-65A57633BBB6}" type="pres">
      <dgm:prSet presAssocID="{035525F6-6779-4B3B-B72C-B2ADE6C0CD94}" presName="quadrant2" presStyleLbl="node1" presStyleIdx="1" presStyleCnt="4">
        <dgm:presLayoutVars>
          <dgm:chMax val="1"/>
          <dgm:bulletEnabled val="1"/>
        </dgm:presLayoutVars>
      </dgm:prSet>
      <dgm:spPr/>
      <dgm:t>
        <a:bodyPr/>
        <a:lstStyle/>
        <a:p>
          <a:endParaRPr lang="fi-FI"/>
        </a:p>
      </dgm:t>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t>
        <a:bodyPr/>
        <a:lstStyle/>
        <a:p>
          <a:endParaRPr lang="fi-FI"/>
        </a:p>
      </dgm:t>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t>
        <a:bodyPr/>
        <a:lstStyle/>
        <a:p>
          <a:endParaRPr lang="fi-FI"/>
        </a:p>
      </dgm:t>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542611F1-FC7E-439C-B94D-88E353744D0E}" srcId="{035525F6-6779-4B3B-B72C-B2ADE6C0CD94}" destId="{60F0E46A-983E-4CAD-B06B-E50932661E70}" srcOrd="0" destOrd="0" parTransId="{0D130468-D3A1-4223-AEE4-3DA5AD459C8F}" sibTransId="{EE9C74B6-5DFD-4237-943F-2C8250D673B3}"/>
    <dgm:cxn modelId="{F57DC93F-15D0-4744-9022-0145F945E418}" type="presOf" srcId="{F91AD750-D86A-4ADB-AD66-AAFC4B53BE66}" destId="{28DB5135-CA8D-433C-BB99-65A57633BBB6}" srcOrd="0" destOrd="0" presId="urn:microsoft.com/office/officeart/2005/8/layout/cycle4"/>
    <dgm:cxn modelId="{918D4E07-F567-41FD-80C0-D8AABA2E0B8E}" srcId="{035525F6-6779-4B3B-B72C-B2ADE6C0CD94}" destId="{52EF4CB3-6F0E-4230-8ABA-F853A6A533EA}" srcOrd="2" destOrd="0" parTransId="{679FA1EB-4FB0-4984-B4A7-AEA9065C670F}" sibTransId="{FE64EB4E-5F89-4D0A-B9CD-6D9EE94A8EDF}"/>
    <dgm:cxn modelId="{8CD81647-D6F4-472A-962F-FF885A8A06B3}" srcId="{035525F6-6779-4B3B-B72C-B2ADE6C0CD94}" destId="{F91AD750-D86A-4ADB-AD66-AAFC4B53BE66}" srcOrd="1" destOrd="0" parTransId="{103B63FE-DFE4-41C0-9F5A-0178EAC9334F}" sibTransId="{2BBE3316-E477-4172-9D3F-9692617DDFC0}"/>
    <dgm:cxn modelId="{8C00092C-33D2-4535-9F75-405001549A38}" type="presOf" srcId="{52EF4CB3-6F0E-4230-8ABA-F853A6A533EA}" destId="{006328D2-75D7-41CB-B132-CC0C970B390F}" srcOrd="0" destOrd="0" presId="urn:microsoft.com/office/officeart/2005/8/layout/cycle4"/>
    <dgm:cxn modelId="{8FDF6BD2-56D5-499D-9181-864AB500BC76}" type="presOf" srcId="{60F0E46A-983E-4CAD-B06B-E50932661E70}" destId="{D907B12D-2090-422F-A29F-92CA7CE8BFC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ABAF867B-54D7-48DF-A54B-C391FEAE9599}" type="presOf" srcId="{C8519DFB-EA38-459D-80AF-E6C0F476C886}" destId="{7F643E75-8BB7-45E5-8C1E-D9AC74BD37BB}" srcOrd="0" destOrd="0" presId="urn:microsoft.com/office/officeart/2005/8/layout/cycle4"/>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oppilaasta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oppilaan/ ja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oppilas/huoltajat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smtClean="0">
            <a:latin typeface="+mj-lt"/>
            <a:cs typeface="Times New Roman" panose="02020603050405020304" pitchFamily="18" charset="0"/>
          </a:endParaRPr>
        </a:p>
        <a:p>
          <a:r>
            <a:rPr lang="fi-FI" sz="900" dirty="0" smtClean="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oppilashuoltokertomuksen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oppilaan/huoltajan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oppilaan tuen tarpeen selvittämiseksi ja oppilashuollon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t>
        <a:bodyPr/>
        <a:lstStyle/>
        <a:p>
          <a:endParaRPr lang="fi-FI"/>
        </a:p>
      </dgm:t>
    </dgm:pt>
    <dgm:pt modelId="{9F07B888-074C-4FDB-A3A9-3E60C48E166B}" type="pres">
      <dgm:prSet presAssocID="{D7A08CAD-0E9A-44C2-B1B5-6ADC06AD77C8}" presName="composite" presStyleCnt="0"/>
      <dgm:spPr/>
      <dgm:t>
        <a:bodyPr/>
        <a:lstStyle/>
        <a:p>
          <a:endParaRPr lang="fi-FI"/>
        </a:p>
      </dgm:t>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t>
        <a:bodyPr/>
        <a:lstStyle/>
        <a:p>
          <a:endParaRPr lang="fi-FI"/>
        </a:p>
      </dgm:t>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t>
        <a:bodyPr/>
        <a:lstStyle/>
        <a:p>
          <a:endParaRPr lang="fi-FI"/>
        </a:p>
      </dgm:t>
    </dgm:pt>
    <dgm:pt modelId="{5A5EF0EA-C5BC-48D2-9923-DECC04E0B762}" type="pres">
      <dgm:prSet presAssocID="{14D9CF6D-90DD-49D8-81DF-8457F4DF8510}" presName="sp" presStyleCnt="0"/>
      <dgm:spPr/>
      <dgm:t>
        <a:bodyPr/>
        <a:lstStyle/>
        <a:p>
          <a:endParaRPr lang="fi-FI"/>
        </a:p>
      </dgm:t>
    </dgm:pt>
    <dgm:pt modelId="{BA76ED46-7089-4E38-8F97-FDC00B0BA50A}" type="pres">
      <dgm:prSet presAssocID="{77AF8B9B-E34D-4414-B025-08C6B86568A6}" presName="composite" presStyleCnt="0"/>
      <dgm:spPr/>
      <dgm:t>
        <a:bodyPr/>
        <a:lstStyle/>
        <a:p>
          <a:endParaRPr lang="fi-FI"/>
        </a:p>
      </dgm:t>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t>
        <a:bodyPr/>
        <a:lstStyle/>
        <a:p>
          <a:endParaRPr lang="fi-FI"/>
        </a:p>
      </dgm:t>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t>
        <a:bodyPr/>
        <a:lstStyle/>
        <a:p>
          <a:endParaRPr lang="fi-FI"/>
        </a:p>
      </dgm:t>
    </dgm:pt>
    <dgm:pt modelId="{33759480-116E-48C0-8439-497032D888FF}" type="pres">
      <dgm:prSet presAssocID="{9C1B93BF-0BB3-4F31-94B5-747D5C3FDC22}" presName="sp" presStyleCnt="0"/>
      <dgm:spPr/>
      <dgm:t>
        <a:bodyPr/>
        <a:lstStyle/>
        <a:p>
          <a:endParaRPr lang="fi-FI"/>
        </a:p>
      </dgm:t>
    </dgm:pt>
    <dgm:pt modelId="{DB90214C-1C4E-422E-84ED-D4E7F432D9F7}" type="pres">
      <dgm:prSet presAssocID="{E129BBF2-AC5D-470F-83EC-2C10347D834B}" presName="composite" presStyleCnt="0"/>
      <dgm:spPr/>
      <dgm:t>
        <a:bodyPr/>
        <a:lstStyle/>
        <a:p>
          <a:endParaRPr lang="fi-FI"/>
        </a:p>
      </dgm:t>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t>
        <a:bodyPr/>
        <a:lstStyle/>
        <a:p>
          <a:endParaRPr lang="fi-FI"/>
        </a:p>
      </dgm:t>
    </dgm:pt>
    <dgm:pt modelId="{4E043EFD-83B5-4435-AFCA-34110077808F}" type="pres">
      <dgm:prSet presAssocID="{E129BBF2-AC5D-470F-83EC-2C10347D834B}" presName="descendantText" presStyleLbl="alignAcc1" presStyleIdx="2" presStyleCnt="4">
        <dgm:presLayoutVars>
          <dgm:bulletEnabled val="1"/>
        </dgm:presLayoutVars>
      </dgm:prSet>
      <dgm:spPr/>
      <dgm:t>
        <a:bodyPr/>
        <a:lstStyle/>
        <a:p>
          <a:endParaRPr lang="fi-FI"/>
        </a:p>
      </dgm:t>
    </dgm:pt>
    <dgm:pt modelId="{67494014-187C-4217-BD2D-8833104E6304}" type="pres">
      <dgm:prSet presAssocID="{D9D19AB9-B659-4963-87EA-8E0ACD1758C2}" presName="sp" presStyleCnt="0"/>
      <dgm:spPr/>
      <dgm:t>
        <a:bodyPr/>
        <a:lstStyle/>
        <a:p>
          <a:endParaRPr lang="fi-FI"/>
        </a:p>
      </dgm:t>
    </dgm:pt>
    <dgm:pt modelId="{51120B8A-400C-4279-A806-75BA6D05CE17}" type="pres">
      <dgm:prSet presAssocID="{E07187A6-4003-4CA4-9343-153AAC146F0F}" presName="composite" presStyleCnt="0"/>
      <dgm:spPr/>
      <dgm:t>
        <a:bodyPr/>
        <a:lstStyle/>
        <a:p>
          <a:endParaRPr lang="fi-FI"/>
        </a:p>
      </dgm:t>
    </dgm:pt>
    <dgm:pt modelId="{C851FF54-F0E1-46D3-A557-63EE01A19E4F}" type="pres">
      <dgm:prSet presAssocID="{E07187A6-4003-4CA4-9343-153AAC146F0F}" presName="parentText" presStyleLbl="alignNode1" presStyleIdx="3" presStyleCnt="4">
        <dgm:presLayoutVars>
          <dgm:chMax val="1"/>
          <dgm:bulletEnabled val="1"/>
        </dgm:presLayoutVars>
      </dgm:prSet>
      <dgm:spPr/>
      <dgm:t>
        <a:bodyPr/>
        <a:lstStyle/>
        <a:p>
          <a:endParaRPr lang="fi-FI"/>
        </a:p>
      </dgm:t>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t>
        <a:bodyPr/>
        <a:lstStyle/>
        <a:p>
          <a:endParaRPr lang="fi-FI"/>
        </a:p>
      </dgm:t>
    </dgm:pt>
  </dgm:ptLst>
  <dgm:cxnLst>
    <dgm:cxn modelId="{2EE5B170-7275-4257-B813-C075A06D54BA}" type="presOf" srcId="{8C0F1495-91B9-4C2C-A929-67D978392A2E}" destId="{4E043EFD-83B5-4435-AFCA-34110077808F}" srcOrd="0" destOrd="2" presId="urn:microsoft.com/office/officeart/2005/8/layout/chevron2"/>
    <dgm:cxn modelId="{6620900B-A3F8-425F-92A9-6D61CF17A800}" srcId="{E07187A6-4003-4CA4-9343-153AAC146F0F}" destId="{2916C969-0801-4D72-86B8-6E23B0148C5D}" srcOrd="1" destOrd="0" parTransId="{EC98BF8E-8951-4EA9-BCC2-12D471E6CE64}" sibTransId="{97D7BA9D-F8FF-47A7-9735-51A839707F5B}"/>
    <dgm:cxn modelId="{CAB8EAB8-2A93-4084-AA05-DDE9280EC987}" type="presOf" srcId="{E129BBF2-AC5D-470F-83EC-2C10347D834B}" destId="{99D5B6B1-D4A7-465E-B7B4-C71DC25E3254}"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C30246ED-7A5E-4DCB-BE9D-C77DC041BA84}" srcId="{77AF8B9B-E34D-4414-B025-08C6B86568A6}" destId="{8F8A8259-E952-45FC-A503-243E848122EE}" srcOrd="3" destOrd="0" parTransId="{DDE4D5B8-D52A-4DE5-9FE0-EB5CC55496F5}" sibTransId="{6BB73642-34E1-4892-8E21-1701FB62409D}"/>
    <dgm:cxn modelId="{40EA4AE2-AFF9-4DD3-A5C4-5206EA6D3539}" srcId="{E129BBF2-AC5D-470F-83EC-2C10347D834B}" destId="{3104B56E-C6F9-4E07-AD2C-116C3CAC2DF4}" srcOrd="1" destOrd="0" parTransId="{7292E9F2-33AE-4324-B9E4-8034FE35F192}" sibTransId="{8DCD8630-7F27-48FD-8C7B-DEC01191E063}"/>
    <dgm:cxn modelId="{1879B112-A9F5-402F-A323-BA0C39B62B3B}" srcId="{E07187A6-4003-4CA4-9343-153AAC146F0F}" destId="{21D22935-3205-41D3-9200-14CD048D90C3}" srcOrd="0" destOrd="0" parTransId="{6A093281-7254-4EA8-8B27-F7616AD8C320}" sibTransId="{D974658A-1219-4867-80DF-36992295D6D8}"/>
    <dgm:cxn modelId="{55D227E9-7F94-4071-8E19-9FE0FC245409}" type="presOf" srcId="{D7A08CAD-0E9A-44C2-B1B5-6ADC06AD77C8}" destId="{A158D3B4-02C5-42EC-9F88-54B665BA8A8D}"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8DE6FC39-86D1-499A-919B-A92E9250617F}" type="presOf" srcId="{A8AE9025-AFA3-444C-A719-06F2C38DC790}" destId="{B2766ACB-17B2-47D6-A559-BD0D197C32F7}" srcOrd="0" destOrd="0" presId="urn:microsoft.com/office/officeart/2005/8/layout/chevron2"/>
    <dgm:cxn modelId="{F6748661-FE39-45C9-B1D9-AE544DE20C3A}" type="presOf" srcId="{8F8A8259-E952-45FC-A503-243E848122EE}" destId="{A167B3E7-54B1-4A9F-9473-2A2691C46593}" srcOrd="0" destOrd="3" presId="urn:microsoft.com/office/officeart/2005/8/layout/chevron2"/>
    <dgm:cxn modelId="{020783E1-148B-4D6F-AE30-3E7F682599D7}" srcId="{77AF8B9B-E34D-4414-B025-08C6B86568A6}" destId="{0259AC03-FCCA-4B36-A21D-2C69F3F5BD9E}" srcOrd="2" destOrd="0" parTransId="{5E1BE763-A27A-4E03-B6F5-EA2E69DB7014}" sibTransId="{54AE68DD-F842-4078-B95B-DA8034CF6BF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D6B7DD1-D9B2-426D-9C58-C52EBB1D618B}" srcId="{77AF8B9B-E34D-4414-B025-08C6B86568A6}" destId="{426EE778-34D3-4889-94FD-356353438F57}" srcOrd="1" destOrd="0" parTransId="{8AB4FDE9-E0F7-450B-AB52-B6F613FF0639}" sibTransId="{B943A3C6-0868-41AE-9794-7C295A3A197F}"/>
    <dgm:cxn modelId="{594D81F4-696C-4615-99E2-092959817235}" type="presOf" srcId="{21D22935-3205-41D3-9200-14CD048D90C3}" destId="{77BBFCA3-68D4-41EC-8794-92551296F0ED}"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8E2A1BAD-149B-483D-A97E-B052149B7681}" type="presOf" srcId="{426EE778-34D3-4889-94FD-356353438F57}" destId="{A167B3E7-54B1-4A9F-9473-2A2691C46593}" srcOrd="0" destOrd="1" presId="urn:microsoft.com/office/officeart/2005/8/layout/chevron2"/>
    <dgm:cxn modelId="{74A6683A-AA45-4DEF-8519-91FA6AEEE7DB}" type="presOf" srcId="{F466A571-359A-424F-A60D-E1B659CADBE1}" destId="{4E043EFD-83B5-4435-AFCA-34110077808F}" srcOrd="0" destOrd="0" presId="urn:microsoft.com/office/officeart/2005/8/layout/chevron2"/>
    <dgm:cxn modelId="{00F2CF02-887D-4934-8EF1-E5762EECAC6A}" srcId="{2132505E-7FAC-4327-8F65-A7D9B4AC0E27}" destId="{D7A08CAD-0E9A-44C2-B1B5-6ADC06AD77C8}" srcOrd="0" destOrd="0" parTransId="{CB2FE4BD-A4C3-4CFF-B153-32CFFCECAA72}" sibTransId="{14D9CF6D-90DD-49D8-81DF-8457F4DF8510}"/>
    <dgm:cxn modelId="{45E71AC7-314A-4766-9DC1-4757021395EE}" type="presOf" srcId="{77AF8B9B-E34D-4414-B025-08C6B86568A6}" destId="{7EF90132-C0F6-4ECE-9187-5F8FAE380DE9}" srcOrd="0" destOrd="0" presId="urn:microsoft.com/office/officeart/2005/8/layout/chevron2"/>
    <dgm:cxn modelId="{1036935C-DAE6-428B-BBC9-6099C928D10E}" type="presOf" srcId="{830FCEC6-2DC2-405A-B037-13F6F7F8BB60}" destId="{B2766ACB-17B2-47D6-A559-BD0D197C32F7}" srcOrd="0" destOrd="1" presId="urn:microsoft.com/office/officeart/2005/8/layout/chevron2"/>
    <dgm:cxn modelId="{A3E5B55A-CBB5-4BD4-8731-0D5AD227756E}" srcId="{2132505E-7FAC-4327-8F65-A7D9B4AC0E27}" destId="{77AF8B9B-E34D-4414-B025-08C6B86568A6}" srcOrd="1" destOrd="0" parTransId="{D5BA72D5-44CF-4FDF-9032-5091CB242207}" sibTransId="{9C1B93BF-0BB3-4F31-94B5-747D5C3FDC22}"/>
    <dgm:cxn modelId="{57DBF2D1-77C0-4B0D-AADA-C8ACFF9CD89D}" type="presOf" srcId="{2916C969-0801-4D72-86B8-6E23B0148C5D}" destId="{77BBFCA3-68D4-41EC-8794-92551296F0ED}" srcOrd="0" destOrd="1"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5E8DF69C-9DFF-495F-B480-80CF684EC936}" type="presOf" srcId="{2132505E-7FAC-4327-8F65-A7D9B4AC0E27}" destId="{431DA3FC-F6B1-45EE-AAD7-F6D8923DB6BD}" srcOrd="0" destOrd="0"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9457DFA5-903C-4167-935D-00635169FE50}" type="presOf" srcId="{3104B56E-C6F9-4E07-AD2C-116C3CAC2DF4}" destId="{4E043EFD-83B5-4435-AFCA-34110077808F}" srcOrd="0" destOrd="1" presId="urn:microsoft.com/office/officeart/2005/8/layout/chevron2"/>
    <dgm:cxn modelId="{6D0FF089-44D8-4818-9D28-613B33D4A2FA}" srcId="{D7A08CAD-0E9A-44C2-B1B5-6ADC06AD77C8}" destId="{A8AE9025-AFA3-444C-A719-06F2C38DC790}" srcOrd="0" destOrd="0" parTransId="{55BE8764-EB12-43A7-9E37-1696895135B3}" sibTransId="{D4BC4471-242E-4894-A67A-C598BF83D1ED}"/>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oppilashuoltoa ja laatii koulukohtaisen oppilashuoltosuunnitelman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Kouluyhteisön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kouluyhteisössä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fi-FI" sz="1050" kern="1200" dirty="0">
              <a:solidFill>
                <a:sysClr val="window" lastClr="FFFFFF"/>
              </a:solidFill>
              <a:latin typeface="+mn-lt"/>
              <a:ea typeface="+mn-ea"/>
              <a:cs typeface="Times New Roman" panose="02020603050405020304" pitchFamily="18" charset="0"/>
            </a:rPr>
            <a:t>Koulukohtainen oppilashuolto-ryhmä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oppilashuoltokertomukseen, joka talletetaan oppilas-huoltorekisteriin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a:t>
          </a:r>
          <a:r>
            <a:rPr lang="fi-FI" sz="900" kern="1200" dirty="0" smtClean="0">
              <a:solidFill>
                <a:sysClr val="windowText" lastClr="000000">
                  <a:hueOff val="0"/>
                  <a:satOff val="0"/>
                  <a:lumOff val="0"/>
                  <a:alphaOff val="0"/>
                </a:sysClr>
              </a:solidFill>
              <a:latin typeface="Calibri"/>
              <a:ea typeface="+mn-ea"/>
              <a:cs typeface="+mn-cs"/>
            </a:rPr>
            <a:t>kuraattori- ja psykologi – ja kouluterveydenhuollon palvelut</a:t>
          </a:r>
          <a:endParaRPr lang="fi-FI" sz="900" kern="1200" dirty="0">
            <a:solidFill>
              <a:sysClr val="windowText" lastClr="000000">
                <a:hueOff val="0"/>
                <a:satOff val="0"/>
                <a:lumOff val="0"/>
                <a:alphaOff val="0"/>
              </a:sysClr>
            </a:solidFill>
            <a:latin typeface="Calibri"/>
            <a:ea typeface="+mn-ea"/>
            <a:cs typeface="+mn-cs"/>
          </a:endParaRP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a:solidFill>
                <a:sysClr val="window" lastClr="FFFFFF"/>
              </a:solidFill>
              <a:latin typeface="Calibri"/>
              <a:ea typeface="+mn-ea"/>
              <a:cs typeface="+mn-cs"/>
            </a:rPr>
            <a:t>YHTEISÖLLINEN </a:t>
          </a:r>
          <a:r>
            <a:rPr lang="fi-FI" sz="1400" kern="1200" dirty="0" smtClean="0">
              <a:solidFill>
                <a:sysClr val="window" lastClr="FFFFFF"/>
              </a:solidFill>
              <a:latin typeface="Calibri"/>
              <a:ea typeface="+mn-ea"/>
              <a:cs typeface="+mn-cs"/>
            </a:rPr>
            <a:t>OPPILASHUOLTO</a:t>
          </a:r>
          <a:r>
            <a:rPr lang="fi-FI" sz="1400" kern="1200" dirty="0">
              <a:solidFill>
                <a:sysClr val="window" lastClr="FFFFFF"/>
              </a:solidFill>
              <a:latin typeface="Calibri"/>
              <a:ea typeface="+mn-ea"/>
              <a:cs typeface="+mn-cs"/>
            </a:rPr>
            <a:t>:</a:t>
          </a:r>
        </a:p>
        <a:p>
          <a:pPr lvl="0" algn="ctr" defTabSz="622300">
            <a:lnSpc>
              <a:spcPct val="90000"/>
            </a:lnSpc>
            <a:spcBef>
              <a:spcPct val="0"/>
            </a:spcBef>
            <a:spcAft>
              <a:spcPct val="35000"/>
            </a:spcAft>
          </a:pPr>
          <a:r>
            <a:rPr lang="fi-FI" sz="1400" kern="1200" dirty="0">
              <a:solidFill>
                <a:sysClr val="window" lastClr="FFFFFF"/>
              </a:solidFill>
              <a:latin typeface="Calibri"/>
              <a:ea typeface="+mn-ea"/>
              <a:cs typeface="+mn-cs"/>
            </a:rPr>
            <a:t>ENSISIJAISTA</a:t>
          </a:r>
        </a:p>
        <a:p>
          <a:pPr lvl="0" algn="ctr" defTabSz="622300">
            <a:lnSpc>
              <a:spcPct val="90000"/>
            </a:lnSpc>
            <a:spcBef>
              <a:spcPct val="0"/>
            </a:spcBef>
            <a:spcAft>
              <a:spcPct val="35000"/>
            </a:spcAft>
          </a:pPr>
          <a:r>
            <a:rPr lang="fi-FI" sz="1400" kern="1200" dirty="0">
              <a:solidFill>
                <a:sysClr val="window" lastClr="FFFFFF"/>
              </a:solidFill>
              <a:latin typeface="Calibri"/>
              <a:ea typeface="+mn-ea"/>
              <a:cs typeface="+mn-cs"/>
            </a:rPr>
            <a:t>EHKÄISEVÄÄ</a:t>
          </a:r>
        </a:p>
        <a:p>
          <a:pPr lvl="0" algn="ctr" defTabSz="622300">
            <a:lnSpc>
              <a:spcPct val="90000"/>
            </a:lnSpc>
            <a:spcBef>
              <a:spcPct val="0"/>
            </a:spcBef>
            <a:spcAft>
              <a:spcPct val="35000"/>
            </a:spcAft>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i-FI" sz="1100" kern="1200" dirty="0">
              <a:solidFill>
                <a:sysClr val="window" lastClr="FFFFFF"/>
              </a:solidFill>
              <a:latin typeface="Calibri"/>
              <a:ea typeface="+mn-ea"/>
              <a:cs typeface="+mn-cs"/>
            </a:rPr>
            <a:t>yhteisöllinen oppilas-huoltoryhmä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i-FI" sz="1100" kern="1200" dirty="0">
              <a:solidFill>
                <a:sysClr val="window" lastClr="FFFFFF"/>
              </a:solidFill>
              <a:latin typeface="Calibri"/>
              <a:ea typeface="+mn-ea"/>
              <a:cs typeface="+mn-cs"/>
            </a:rPr>
            <a:t>yhteistyö koulun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14869" y="2019165"/>
          <a:ext cx="1026239" cy="779089"/>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b="1" kern="1200" dirty="0">
              <a:solidFill>
                <a:sysClr val="window" lastClr="FFFFFF"/>
              </a:solidFill>
              <a:latin typeface="Calibri"/>
              <a:ea typeface="+mn-ea"/>
              <a:cs typeface="+mn-cs"/>
            </a:rPr>
            <a:t>Yhteisöllinen oppilas-huoltoryhmä</a:t>
          </a:r>
        </a:p>
      </dsp:txBody>
      <dsp:txXfrm>
        <a:off x="1665158" y="2133260"/>
        <a:ext cx="725661" cy="550899"/>
      </dsp:txXfrm>
    </dsp:sp>
    <dsp:sp modelId="{F282B21C-4B3D-4C9F-90C9-A6CF3B131D07}">
      <dsp:nvSpPr>
        <dsp:cNvPr id="0" name=""/>
        <dsp:cNvSpPr/>
      </dsp:nvSpPr>
      <dsp:spPr>
        <a:xfrm rot="5690728">
          <a:off x="1727071" y="2958828"/>
          <a:ext cx="489744"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06601" y="3044622"/>
          <a:ext cx="889316" cy="538447"/>
        </a:xfrm>
        <a:prstGeom prst="roundRect">
          <a:avLst>
            <a:gd name="adj" fmla="val 10000"/>
          </a:avLst>
        </a:prstGeom>
        <a:solidFill>
          <a:srgbClr val="0083C8"/>
        </a:solidFill>
        <a:ln w="28575" cap="flat" cmpd="sng" algn="in">
          <a:solidFill>
            <a:srgbClr val="FFFFFF"/>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i-FI" sz="1100" b="1" kern="1200" dirty="0">
              <a:solidFill>
                <a:sysClr val="window" lastClr="FFFFFF"/>
              </a:solidFill>
              <a:latin typeface="Calibri"/>
              <a:ea typeface="+mn-ea"/>
              <a:cs typeface="+mn-cs"/>
            </a:rPr>
            <a:t>Oppilas</a:t>
          </a:r>
        </a:p>
      </dsp:txBody>
      <dsp:txXfrm>
        <a:off x="1522372" y="3060393"/>
        <a:ext cx="857774" cy="506905"/>
      </dsp:txXfrm>
    </dsp:sp>
    <dsp:sp modelId="{C89A4ADA-747D-434D-8690-4D2CDC9A6637}">
      <dsp:nvSpPr>
        <dsp:cNvPr id="0" name=""/>
        <dsp:cNvSpPr/>
      </dsp:nvSpPr>
      <dsp:spPr>
        <a:xfrm rot="8892126">
          <a:off x="902014" y="2763998"/>
          <a:ext cx="747668"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5472" y="2837266"/>
          <a:ext cx="805298" cy="46946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dirty="0">
              <a:solidFill>
                <a:sysClr val="window" lastClr="FFFFFF"/>
              </a:solidFill>
              <a:latin typeface="Calibri"/>
              <a:ea typeface="+mn-ea"/>
              <a:cs typeface="+mn-cs"/>
            </a:rPr>
            <a:t>Huoltaja</a:t>
          </a:r>
        </a:p>
      </dsp:txBody>
      <dsp:txXfrm>
        <a:off x="569222" y="2851016"/>
        <a:ext cx="777798" cy="441969"/>
      </dsp:txXfrm>
    </dsp:sp>
    <dsp:sp modelId="{887A2A99-3570-4CCD-9AC8-C53B162D27EE}">
      <dsp:nvSpPr>
        <dsp:cNvPr id="0" name=""/>
        <dsp:cNvSpPr/>
      </dsp:nvSpPr>
      <dsp:spPr>
        <a:xfrm rot="10972140">
          <a:off x="588075" y="2247514"/>
          <a:ext cx="877454"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223371E-5706-4A91-861A-41710CB5C177}">
      <dsp:nvSpPr>
        <dsp:cNvPr id="0" name=""/>
        <dsp:cNvSpPr/>
      </dsp:nvSpPr>
      <dsp:spPr>
        <a:xfrm>
          <a:off x="149900" y="2093008"/>
          <a:ext cx="877449" cy="48713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dirty="0">
              <a:solidFill>
                <a:sysClr val="window" lastClr="FFFFFF"/>
              </a:solidFill>
              <a:latin typeface="Calibri"/>
              <a:ea typeface="+mn-ea"/>
              <a:cs typeface="+mn-cs"/>
            </a:rPr>
            <a:t>Esiopetuksen edustaja</a:t>
          </a:r>
        </a:p>
      </dsp:txBody>
      <dsp:txXfrm>
        <a:off x="164168" y="2107276"/>
        <a:ext cx="848913" cy="458599"/>
      </dsp:txXfrm>
    </dsp:sp>
    <dsp:sp modelId="{45235E6A-162B-4D67-89DC-ED6B5BFF87F1}">
      <dsp:nvSpPr>
        <dsp:cNvPr id="0" name=""/>
        <dsp:cNvSpPr/>
      </dsp:nvSpPr>
      <dsp:spPr>
        <a:xfrm rot="12858176">
          <a:off x="930569" y="1803034"/>
          <a:ext cx="744726"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617711" y="1486057"/>
          <a:ext cx="755245" cy="436289"/>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630489" y="1498835"/>
        <a:ext cx="729689" cy="410733"/>
      </dsp:txXfrm>
    </dsp:sp>
    <dsp:sp modelId="{717C5A52-0FF9-442A-8F52-045EB98E0F8E}">
      <dsp:nvSpPr>
        <dsp:cNvPr id="0" name=""/>
        <dsp:cNvSpPr/>
      </dsp:nvSpPr>
      <dsp:spPr>
        <a:xfrm rot="14450183">
          <a:off x="1033304" y="1437355"/>
          <a:ext cx="1029155"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940305" y="880885"/>
          <a:ext cx="713639" cy="43628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dirty="0">
              <a:solidFill>
                <a:sysClr val="window" lastClr="FFFFFF"/>
              </a:solidFill>
              <a:latin typeface="Calibri"/>
              <a:ea typeface="+mn-ea"/>
              <a:cs typeface="+mn-cs"/>
            </a:rPr>
            <a:t>Oppilaan-ohjaaja</a:t>
          </a:r>
        </a:p>
      </dsp:txBody>
      <dsp:txXfrm>
        <a:off x="953083" y="893663"/>
        <a:ext cx="688083" cy="410733"/>
      </dsp:txXfrm>
    </dsp:sp>
    <dsp:sp modelId="{87386A5E-B447-4A55-9884-0D1D7331E870}">
      <dsp:nvSpPr>
        <dsp:cNvPr id="0" name=""/>
        <dsp:cNvSpPr/>
      </dsp:nvSpPr>
      <dsp:spPr>
        <a:xfrm rot="16417189">
          <a:off x="1719890" y="1509782"/>
          <a:ext cx="715886" cy="222040"/>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707123" y="998758"/>
          <a:ext cx="786619" cy="529629"/>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dirty="0" smtClean="0">
              <a:solidFill>
                <a:sysClr val="window" lastClr="FFFFFF"/>
              </a:solidFill>
              <a:latin typeface="Calibri"/>
              <a:ea typeface="+mn-ea"/>
              <a:cs typeface="+mn-cs"/>
            </a:rPr>
            <a:t>Rehtori</a:t>
          </a:r>
        </a:p>
        <a:p>
          <a:pPr lvl="0" algn="ctr" defTabSz="444500">
            <a:lnSpc>
              <a:spcPct val="90000"/>
            </a:lnSpc>
            <a:spcBef>
              <a:spcPct val="0"/>
            </a:spcBef>
            <a:spcAft>
              <a:spcPct val="35000"/>
            </a:spcAft>
          </a:pPr>
          <a:r>
            <a:rPr lang="fi-FI" sz="1000" b="1" kern="1200" dirty="0" smtClean="0">
              <a:solidFill>
                <a:sysClr val="window" lastClr="FFFFFF"/>
              </a:solidFill>
              <a:latin typeface="Calibri"/>
              <a:ea typeface="+mn-ea"/>
              <a:cs typeface="+mn-cs"/>
            </a:rPr>
            <a:t>koollekutsuja</a:t>
          </a:r>
          <a:endParaRPr lang="fi-FI" sz="1000" b="1" kern="1200" dirty="0">
            <a:solidFill>
              <a:sysClr val="window" lastClr="FFFFFF"/>
            </a:solidFill>
            <a:latin typeface="Calibri"/>
            <a:ea typeface="+mn-ea"/>
            <a:cs typeface="+mn-cs"/>
          </a:endParaRPr>
        </a:p>
      </dsp:txBody>
      <dsp:txXfrm>
        <a:off x="1722635" y="1014270"/>
        <a:ext cx="755595" cy="498605"/>
      </dsp:txXfrm>
    </dsp:sp>
    <dsp:sp modelId="{D3C5E3CA-DE54-42CC-A22C-09D13ACA9D86}">
      <dsp:nvSpPr>
        <dsp:cNvPr id="0" name=""/>
        <dsp:cNvSpPr/>
      </dsp:nvSpPr>
      <dsp:spPr>
        <a:xfrm rot="17963734">
          <a:off x="1940959" y="1318077"/>
          <a:ext cx="1277826"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511832" y="647564"/>
          <a:ext cx="763283" cy="44975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a:solidFill>
                <a:sysClr val="window" lastClr="FFFFFF"/>
              </a:solidFill>
              <a:latin typeface="Calibri"/>
              <a:ea typeface="+mn-ea"/>
              <a:cs typeface="+mn-cs"/>
            </a:rPr>
            <a:t>Kuraattori</a:t>
          </a:r>
        </a:p>
      </dsp:txBody>
      <dsp:txXfrm>
        <a:off x="2525005" y="660737"/>
        <a:ext cx="736937" cy="423412"/>
      </dsp:txXfrm>
    </dsp:sp>
    <dsp:sp modelId="{7E6E5B82-E01E-4151-BBE8-9E095D654786}">
      <dsp:nvSpPr>
        <dsp:cNvPr id="0" name=""/>
        <dsp:cNvSpPr/>
      </dsp:nvSpPr>
      <dsp:spPr>
        <a:xfrm rot="19491589">
          <a:off x="2351037" y="1639984"/>
          <a:ext cx="1222758"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995514" y="1160655"/>
          <a:ext cx="933709" cy="47690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3009482" y="1174623"/>
        <a:ext cx="905773" cy="448968"/>
      </dsp:txXfrm>
    </dsp:sp>
    <dsp:sp modelId="{DA17322E-A44E-4D6D-B280-6B429A492CC6}">
      <dsp:nvSpPr>
        <dsp:cNvPr id="0" name=""/>
        <dsp:cNvSpPr/>
      </dsp:nvSpPr>
      <dsp:spPr>
        <a:xfrm rot="20622202">
          <a:off x="2550899" y="1964732"/>
          <a:ext cx="1231923"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370132" y="1690155"/>
          <a:ext cx="775887" cy="42550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dirty="0">
              <a:solidFill>
                <a:sysClr val="window" lastClr="FFFFFF"/>
              </a:solidFill>
              <a:latin typeface="Calibri"/>
              <a:ea typeface="+mn-ea"/>
              <a:cs typeface="+mn-cs"/>
            </a:rPr>
            <a:t>Psykologi</a:t>
          </a:r>
        </a:p>
      </dsp:txBody>
      <dsp:txXfrm>
        <a:off x="3382595" y="1702618"/>
        <a:ext cx="750961" cy="400578"/>
      </dsp:txXfrm>
    </dsp:sp>
    <dsp:sp modelId="{E22A52BD-09F5-4E45-8BA4-EE7D46E95000}">
      <dsp:nvSpPr>
        <dsp:cNvPr id="0" name=""/>
        <dsp:cNvSpPr/>
      </dsp:nvSpPr>
      <dsp:spPr>
        <a:xfrm rot="226165">
          <a:off x="2581986" y="2358926"/>
          <a:ext cx="750936"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916650" y="2224189"/>
          <a:ext cx="830919" cy="54088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dirty="0">
              <a:solidFill>
                <a:sysClr val="window" lastClr="FFFFFF"/>
              </a:solidFill>
              <a:latin typeface="Calibri"/>
              <a:ea typeface="+mn-ea"/>
              <a:cs typeface="+mn-cs"/>
            </a:rPr>
            <a:t> Muu koulun henkilöstö</a:t>
          </a:r>
        </a:p>
      </dsp:txBody>
      <dsp:txXfrm>
        <a:off x="2932492" y="2240031"/>
        <a:ext cx="799235" cy="509197"/>
      </dsp:txXfrm>
    </dsp:sp>
    <dsp:sp modelId="{727BC296-7D25-473C-A9BF-3382AF63A2C0}">
      <dsp:nvSpPr>
        <dsp:cNvPr id="0" name=""/>
        <dsp:cNvSpPr/>
      </dsp:nvSpPr>
      <dsp:spPr>
        <a:xfrm rot="1993258">
          <a:off x="2268587" y="2924031"/>
          <a:ext cx="728905"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607919" y="2830412"/>
          <a:ext cx="907728" cy="51066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i-FI" sz="1000" b="1" kern="1200" dirty="0">
              <a:solidFill>
                <a:sysClr val="window" lastClr="FFFFFF"/>
              </a:solidFill>
              <a:latin typeface="Calibri"/>
              <a:ea typeface="+mn-ea"/>
              <a:cs typeface="+mn-cs"/>
            </a:rPr>
            <a:t>Koulun ulkopuoliset yhteistyötahot</a:t>
          </a:r>
        </a:p>
      </dsp:txBody>
      <dsp:txXfrm>
        <a:off x="2622876" y="2845369"/>
        <a:ext cx="877814" cy="48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9778" y="321487"/>
          <a:ext cx="1693885" cy="1693885"/>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i-FI" sz="1100" kern="1200" dirty="0"/>
            <a:t>Kouluterveyden-huollon palvelut</a:t>
          </a:r>
        </a:p>
      </dsp:txBody>
      <dsp:txXfrm>
        <a:off x="1305905" y="817614"/>
        <a:ext cx="1197758" cy="1197758"/>
      </dsp:txXfrm>
    </dsp:sp>
    <dsp:sp modelId="{28DB5135-CA8D-433C-BB99-65A57633BBB6}">
      <dsp:nvSpPr>
        <dsp:cNvPr id="0" name=""/>
        <dsp:cNvSpPr/>
      </dsp:nvSpPr>
      <dsp:spPr>
        <a:xfrm rot="5400000">
          <a:off x="2581903" y="321487"/>
          <a:ext cx="1693885" cy="1693885"/>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fi-FI" sz="1100" kern="1200" dirty="0"/>
        </a:p>
        <a:p>
          <a:pPr lvl="0" algn="ctr" defTabSz="488950">
            <a:lnSpc>
              <a:spcPct val="90000"/>
            </a:lnSpc>
            <a:spcBef>
              <a:spcPct val="0"/>
            </a:spcBef>
            <a:spcAft>
              <a:spcPct val="35000"/>
            </a:spcAft>
          </a:pPr>
          <a:r>
            <a:rPr lang="fi-FI" sz="1100" kern="1200" dirty="0"/>
            <a:t>Opiskeluhuollon kuraattoripalvelut</a:t>
          </a:r>
        </a:p>
        <a:p>
          <a:pPr lvl="0" algn="ctr" defTabSz="488950">
            <a:lnSpc>
              <a:spcPct val="90000"/>
            </a:lnSpc>
            <a:spcBef>
              <a:spcPct val="0"/>
            </a:spcBef>
            <a:spcAft>
              <a:spcPct val="35000"/>
            </a:spcAft>
          </a:pPr>
          <a:endParaRPr lang="fi-FI" sz="1200" kern="1200" dirty="0"/>
        </a:p>
      </dsp:txBody>
      <dsp:txXfrm rot="-5400000">
        <a:off x="2581903" y="817614"/>
        <a:ext cx="1197758" cy="1197758"/>
      </dsp:txXfrm>
    </dsp:sp>
    <dsp:sp modelId="{006328D2-75D7-41CB-B132-CC0C970B390F}">
      <dsp:nvSpPr>
        <dsp:cNvPr id="0" name=""/>
        <dsp:cNvSpPr/>
      </dsp:nvSpPr>
      <dsp:spPr>
        <a:xfrm rot="10800000">
          <a:off x="2605939" y="2105638"/>
          <a:ext cx="1693885" cy="1693885"/>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fi-FI" sz="1100" kern="1200" dirty="0"/>
            <a:t>Monialainen</a:t>
          </a:r>
        </a:p>
        <a:p>
          <a:pPr lvl="0" algn="l" defTabSz="488950">
            <a:lnSpc>
              <a:spcPct val="90000"/>
            </a:lnSpc>
            <a:spcBef>
              <a:spcPct val="0"/>
            </a:spcBef>
            <a:spcAft>
              <a:spcPct val="35000"/>
            </a:spcAft>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2093612"/>
          <a:ext cx="1693885" cy="1693885"/>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i-FI" sz="1100" kern="1200" dirty="0"/>
            <a:t>Opiskeluhuollon psykologipalvelut</a:t>
          </a:r>
        </a:p>
      </dsp:txBody>
      <dsp:txXfrm rot="5400000">
        <a:off x="1305905" y="2093612"/>
        <a:ext cx="1197758"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fi-FI" sz="1000" kern="1200" dirty="0"/>
        </a:p>
        <a:p>
          <a:pPr lvl="0" algn="ctr" defTabSz="444500">
            <a:lnSpc>
              <a:spcPct val="90000"/>
            </a:lnSpc>
            <a:spcBef>
              <a:spcPct val="0"/>
            </a:spcBef>
            <a:spcAft>
              <a:spcPct val="35000"/>
            </a:spcAft>
          </a:pPr>
          <a:r>
            <a:rPr lang="fi-FI" sz="1100" kern="1200" dirty="0"/>
            <a:t>Kouluterveyden-</a:t>
          </a:r>
        </a:p>
        <a:p>
          <a:pPr lvl="0" algn="ctr" defTabSz="444500">
            <a:lnSpc>
              <a:spcPct val="90000"/>
            </a:lnSpc>
            <a:spcBef>
              <a:spcPct val="0"/>
            </a:spcBef>
            <a:spcAft>
              <a:spcPct val="35000"/>
            </a:spcAft>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fi-FI" sz="1100" kern="1200" dirty="0"/>
        </a:p>
        <a:p>
          <a:pPr lvl="0" algn="ctr" defTabSz="488950">
            <a:lnSpc>
              <a:spcPct val="90000"/>
            </a:lnSpc>
            <a:spcBef>
              <a:spcPct val="0"/>
            </a:spcBef>
            <a:spcAft>
              <a:spcPct val="35000"/>
            </a:spcAft>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i-FI" sz="1100" kern="1200" dirty="0"/>
            <a:t>Monialainen</a:t>
          </a:r>
        </a:p>
        <a:p>
          <a:pPr lvl="0" algn="ctr" defTabSz="488950">
            <a:lnSpc>
              <a:spcPct val="90000"/>
            </a:lnSpc>
            <a:spcBef>
              <a:spcPct val="0"/>
            </a:spcBef>
            <a:spcAft>
              <a:spcPct val="35000"/>
            </a:spcAft>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i-FI" sz="1100" kern="1200" dirty="0"/>
            <a:t>Opiskeluhuollon </a:t>
          </a:r>
          <a:r>
            <a:rPr lang="fi-FI" sz="1100" kern="1200" dirty="0" smtClean="0"/>
            <a:t>psykologipalvelut</a:t>
          </a:r>
          <a:endParaRPr lang="fi-FI" sz="1100" kern="1200" dirty="0"/>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dirty="0">
              <a:latin typeface="+mj-lt"/>
              <a:cs typeface="Times New Roman" panose="02020603050405020304" pitchFamily="18" charset="0"/>
            </a:rPr>
            <a:t>Huoli oppilaasta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oppilaan/ ja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4068025"/>
                <a:satOff val="-8049"/>
                <a:lumOff val="-5033"/>
                <a:alphaOff val="0"/>
                <a:tint val="94000"/>
                <a:satMod val="103000"/>
                <a:lumMod val="102000"/>
              </a:schemeClr>
            </a:gs>
            <a:gs pos="50000">
              <a:schemeClr val="accent2">
                <a:hueOff val="-4068025"/>
                <a:satOff val="-8049"/>
                <a:lumOff val="-5033"/>
                <a:alphaOff val="0"/>
                <a:shade val="100000"/>
                <a:satMod val="110000"/>
                <a:lumMod val="100000"/>
              </a:schemeClr>
            </a:gs>
            <a:gs pos="100000">
              <a:schemeClr val="accent2">
                <a:hueOff val="-4068025"/>
                <a:satOff val="-8049"/>
                <a:lumOff val="-5033"/>
                <a:alphaOff val="0"/>
                <a:shade val="78000"/>
                <a:satMod val="120000"/>
                <a:lumMod val="99000"/>
              </a:schemeClr>
            </a:gs>
          </a:gsLst>
          <a:lin ang="5400000" scaled="0"/>
        </a:gradFill>
        <a:ln w="6350" cap="flat" cmpd="sng" algn="in">
          <a:solidFill>
            <a:schemeClr val="accent2">
              <a:hueOff val="-4068025"/>
              <a:satOff val="-8049"/>
              <a:lumOff val="-503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i-FI" sz="1000" kern="1200" dirty="0" smtClean="0">
            <a:latin typeface="+mj-lt"/>
            <a:cs typeface="Times New Roman" panose="02020603050405020304" pitchFamily="18" charset="0"/>
          </a:endParaRPr>
        </a:p>
        <a:p>
          <a:pPr lvl="0" algn="ctr" defTabSz="444500">
            <a:lnSpc>
              <a:spcPct val="90000"/>
            </a:lnSpc>
            <a:spcBef>
              <a:spcPct val="0"/>
            </a:spcBef>
            <a:spcAft>
              <a:spcPct val="35000"/>
            </a:spcAft>
          </a:pPr>
          <a:r>
            <a:rPr lang="fi-FI" sz="900" kern="1200" dirty="0" smtClean="0">
              <a:latin typeface="+mj-lt"/>
              <a:cs typeface="Times New Roman" panose="02020603050405020304" pitchFamily="18" charset="0"/>
            </a:rPr>
            <a:t>Asiantuntija-ryhmän koolle kutsuminen</a:t>
          </a:r>
        </a:p>
        <a:p>
          <a:pPr lvl="0" algn="ctr" defTabSz="444500">
            <a:lnSpc>
              <a:spcPct val="90000"/>
            </a:lnSpc>
            <a:spcBef>
              <a:spcPct val="0"/>
            </a:spcBef>
            <a:spcAft>
              <a:spcPct val="35000"/>
            </a:spcAft>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6350" cap="flat" cmpd="sng" algn="in">
          <a:solidFill>
            <a:schemeClr val="accent2">
              <a:hueOff val="-4068025"/>
              <a:satOff val="-8049"/>
              <a:lumOff val="-50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oppilaan/huoltajan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oppilaan tuen tarpeen selvittämiseksi ja oppilashuollon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8136050"/>
                <a:satOff val="-16098"/>
                <a:lumOff val="-10065"/>
                <a:alphaOff val="0"/>
                <a:tint val="94000"/>
                <a:satMod val="103000"/>
                <a:lumMod val="102000"/>
              </a:schemeClr>
            </a:gs>
            <a:gs pos="50000">
              <a:schemeClr val="accent2">
                <a:hueOff val="-8136050"/>
                <a:satOff val="-16098"/>
                <a:lumOff val="-10065"/>
                <a:alphaOff val="0"/>
                <a:shade val="100000"/>
                <a:satMod val="110000"/>
                <a:lumMod val="100000"/>
              </a:schemeClr>
            </a:gs>
            <a:gs pos="100000">
              <a:schemeClr val="accent2">
                <a:hueOff val="-8136050"/>
                <a:satOff val="-16098"/>
                <a:lumOff val="-10065"/>
                <a:alphaOff val="0"/>
                <a:shade val="78000"/>
                <a:satMod val="120000"/>
                <a:lumMod val="99000"/>
              </a:schemeClr>
            </a:gs>
          </a:gsLst>
          <a:lin ang="5400000" scaled="0"/>
        </a:gradFill>
        <a:ln w="6350" cap="flat" cmpd="sng" algn="in">
          <a:solidFill>
            <a:schemeClr val="accent2">
              <a:hueOff val="-8136050"/>
              <a:satOff val="-16098"/>
              <a:lumOff val="-1006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6350" cap="flat" cmpd="sng" algn="in">
          <a:solidFill>
            <a:schemeClr val="accent2">
              <a:hueOff val="-8136050"/>
              <a:satOff val="-16098"/>
              <a:lumOff val="-100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oppilas/huoltajat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oppilashuoltokertomuksen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12204075"/>
                <a:satOff val="-24147"/>
                <a:lumOff val="-15098"/>
                <a:alphaOff val="0"/>
                <a:tint val="94000"/>
                <a:satMod val="103000"/>
                <a:lumMod val="102000"/>
              </a:schemeClr>
            </a:gs>
            <a:gs pos="50000">
              <a:schemeClr val="accent2">
                <a:hueOff val="-12204075"/>
                <a:satOff val="-24147"/>
                <a:lumOff val="-15098"/>
                <a:alphaOff val="0"/>
                <a:shade val="100000"/>
                <a:satMod val="110000"/>
                <a:lumMod val="100000"/>
              </a:schemeClr>
            </a:gs>
            <a:gs pos="100000">
              <a:schemeClr val="accent2">
                <a:hueOff val="-12204075"/>
                <a:satOff val="-24147"/>
                <a:lumOff val="-15098"/>
                <a:alphaOff val="0"/>
                <a:shade val="78000"/>
                <a:satMod val="120000"/>
                <a:lumMod val="99000"/>
              </a:schemeClr>
            </a:gs>
          </a:gsLst>
          <a:lin ang="5400000" scaled="0"/>
        </a:gradFill>
        <a:ln w="6350" cap="flat" cmpd="sng" algn="in">
          <a:solidFill>
            <a:schemeClr val="accent2">
              <a:hueOff val="-12204075"/>
              <a:satOff val="-24147"/>
              <a:lumOff val="-1509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6350" cap="flat" cmpd="sng" algn="in">
          <a:solidFill>
            <a:schemeClr val="accent2">
              <a:hueOff val="-12204075"/>
              <a:satOff val="-24147"/>
              <a:lumOff val="-1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ymsote.fi/fi/Palvelut/Lasten%2C-nuorten-ja-perheiden-palvelut/Koulu--ja-opiskeluterveydenhuolto/p/koulu-ja-opiskeluterveydenhuolto"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5.xml"/><Relationship Id="rId6" Type="http://schemas.openxmlformats.org/officeDocument/2006/relationships/hyperlink" Target="http://www.finlex.fi/" TargetMode="External"/><Relationship Id="rId5" Type="http://schemas.openxmlformats.org/officeDocument/2006/relationships/hyperlink" Target="https://www.kotka.fi/opiskeluhuolto/" TargetMode="External"/><Relationship Id="rId4" Type="http://schemas.openxmlformats.org/officeDocument/2006/relationships/hyperlink" Target="https://www.kymsote.fi/fi/Palvelut/Lasten%2C-nuorten-ja-perheiden-palvelut/Neuvolat/p/neuvola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1285971" y="3356228"/>
            <a:ext cx="6585819" cy="1714536"/>
          </a:xfrm>
        </p:spPr>
        <p:txBody>
          <a:bodyPr/>
          <a:lstStyle/>
          <a:p>
            <a:r>
              <a:rPr lang="fi-FI" sz="1800" dirty="0">
                <a:latin typeface="Calibri" panose="020F0502020204030204" pitchFamily="34" charset="0"/>
                <a:cs typeface="Calibri" panose="020F0502020204030204" pitchFamily="34" charset="0"/>
              </a:rPr>
              <a:t>koulukohtainen oppilashuoltosuunnitelma</a:t>
            </a:r>
            <a:br>
              <a:rPr lang="fi-FI" sz="1800" dirty="0">
                <a:latin typeface="Calibri" panose="020F0502020204030204" pitchFamily="34" charset="0"/>
                <a:cs typeface="Calibri" panose="020F0502020204030204" pitchFamily="34" charset="0"/>
              </a:rPr>
            </a:br>
            <a:r>
              <a:rPr lang="fi-FI" sz="1800" dirty="0">
                <a:latin typeface="Calibri" panose="020F0502020204030204" pitchFamily="34" charset="0"/>
                <a:cs typeface="Calibri" panose="020F0502020204030204" pitchFamily="34" charset="0"/>
              </a:rPr>
              <a:t/>
            </a:r>
            <a:br>
              <a:rPr lang="fi-FI" sz="1800" dirty="0">
                <a:latin typeface="Calibri" panose="020F0502020204030204" pitchFamily="34" charset="0"/>
                <a:cs typeface="Calibri" panose="020F0502020204030204" pitchFamily="34" charset="0"/>
              </a:rPr>
            </a:br>
            <a:r>
              <a:rPr lang="fi-FI" sz="1800" dirty="0" err="1" smtClean="0">
                <a:solidFill>
                  <a:schemeClr val="tx1"/>
                </a:solidFill>
                <a:latin typeface="Calibri" panose="020F0502020204030204" pitchFamily="34" charset="0"/>
                <a:cs typeface="Calibri" panose="020F0502020204030204" pitchFamily="34" charset="0"/>
              </a:rPr>
              <a:t>Helilän</a:t>
            </a:r>
            <a:r>
              <a:rPr lang="fi-FI" sz="1800" dirty="0" smtClean="0">
                <a:solidFill>
                  <a:schemeClr val="tx1"/>
                </a:solidFill>
                <a:latin typeface="Calibri" panose="020F0502020204030204" pitchFamily="34" charset="0"/>
                <a:cs typeface="Calibri" panose="020F0502020204030204" pitchFamily="34" charset="0"/>
              </a:rPr>
              <a:t> koulu</a:t>
            </a:r>
            <a:r>
              <a:rPr lang="fi-FI" sz="1800" dirty="0">
                <a:solidFill>
                  <a:schemeClr val="tx1"/>
                </a:solidFill>
                <a:latin typeface="Calibri" panose="020F0502020204030204" pitchFamily="34" charset="0"/>
                <a:cs typeface="Calibri" panose="020F0502020204030204" pitchFamily="34" charset="0"/>
              </a:rPr>
              <a:t/>
            </a:r>
            <a:br>
              <a:rPr lang="fi-FI" sz="1800" dirty="0">
                <a:solidFill>
                  <a:schemeClr val="tx1"/>
                </a:solidFill>
                <a:latin typeface="Calibri" panose="020F0502020204030204" pitchFamily="34" charset="0"/>
                <a:cs typeface="Calibri" panose="020F0502020204030204" pitchFamily="34" charset="0"/>
              </a:rPr>
            </a:br>
            <a:r>
              <a:rPr lang="fi-FI" sz="1800" dirty="0" smtClean="0">
                <a:solidFill>
                  <a:schemeClr val="tx1"/>
                </a:solidFill>
                <a:latin typeface="Calibri" panose="020F0502020204030204" pitchFamily="34" charset="0"/>
                <a:cs typeface="Calibri" panose="020F0502020204030204" pitchFamily="34" charset="0"/>
              </a:rPr>
              <a:t>2021-2022</a:t>
            </a:r>
            <a:r>
              <a:rPr lang="fi-FI" sz="1800" dirty="0">
                <a:solidFill>
                  <a:schemeClr val="tx1"/>
                </a:solidFill>
                <a:latin typeface="Calibri" panose="020F0502020204030204" pitchFamily="34" charset="0"/>
                <a:cs typeface="Calibri" panose="020F0502020204030204" pitchFamily="34" charset="0"/>
              </a:rPr>
              <a:t/>
            </a:r>
            <a:br>
              <a:rPr lang="fi-FI" sz="1800" dirty="0">
                <a:solidFill>
                  <a:schemeClr val="tx1"/>
                </a:solidFill>
                <a:latin typeface="Calibri" panose="020F0502020204030204" pitchFamily="34" charset="0"/>
                <a:cs typeface="Calibri" panose="020F0502020204030204" pitchFamily="34" charset="0"/>
              </a:rPr>
            </a:br>
            <a:endParaRPr lang="fi-FI"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a:blip r:embed="rId2"/>
          <a:stretch>
            <a:fillRect/>
          </a:stretch>
        </p:blipFill>
        <p:spPr>
          <a:xfrm>
            <a:off x="756982" y="316482"/>
            <a:ext cx="6626926" cy="749873"/>
          </a:xfrm>
          <a:prstGeom prst="rect">
            <a:avLst/>
          </a:prstGeom>
        </p:spPr>
      </p:pic>
      <p:sp>
        <p:nvSpPr>
          <p:cNvPr id="10" name="Tekstiruutu 9"/>
          <p:cNvSpPr txBox="1"/>
          <p:nvPr/>
        </p:nvSpPr>
        <p:spPr>
          <a:xfrm>
            <a:off x="241773" y="1780168"/>
            <a:ext cx="2576946" cy="18928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Oppilaan terveydentilan seuraaminen ja edistäminen terveystarkastuksilla, terveysneuvonnalla ja ohjauksella sekä tuen tarpeen varhainen tunnistaminen ja tarvittavan tuen järjestäminen sekä hoitoon ohjaaminen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err="1" smtClean="0">
                <a:solidFill>
                  <a:srgbClr val="000000"/>
                </a:solidFill>
                <a:latin typeface="Calibri" panose="020F0502020204030204"/>
              </a:rPr>
              <a:t>Huoltaj</a:t>
            </a:r>
            <a:r>
              <a:rPr kumimoji="0" lang="fi-FI" sz="900" b="0" i="0" u="none" strike="noStrike" kern="1200" cap="none" spc="0" normalizeH="0" baseline="0" noProof="0" dirty="0" smtClean="0">
                <a:ln>
                  <a:noFill/>
                </a:ln>
                <a:solidFill>
                  <a:srgbClr val="000000"/>
                </a:solidFill>
                <a:effectLst/>
                <a:uLnTx/>
                <a:uFillTx/>
                <a:latin typeface="Calibri" panose="020F0502020204030204"/>
                <a:ea typeface="+mn-ea"/>
                <a:cs typeface="+mn-cs"/>
              </a:rPr>
              <a:t>ien </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kasvatustehtävän tukeminen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rPr>
              <a:t>Terveydenhoitaja :  </a:t>
            </a:r>
            <a:r>
              <a:rPr lang="fi-FI" sz="900" dirty="0" smtClean="0">
                <a:solidFill>
                  <a:schemeClr val="tx1"/>
                </a:solidFill>
                <a:latin typeface="Calibri" panose="020F0502020204030204"/>
              </a:rPr>
              <a:t>Anne </a:t>
            </a:r>
            <a:r>
              <a:rPr lang="fi-FI" sz="900" dirty="0" err="1" smtClean="0">
                <a:solidFill>
                  <a:schemeClr val="tx1"/>
                </a:solidFill>
                <a:latin typeface="Calibri" panose="020F0502020204030204"/>
              </a:rPr>
              <a:t>Listo</a:t>
            </a:r>
            <a:endParaRPr kumimoji="0" lang="fi-FI" sz="900" b="0" i="0" u="none" strike="noStrike" kern="1200" cap="none" spc="0" normalizeH="0" baseline="0" noProof="0" dirty="0">
              <a:ln>
                <a:noFill/>
              </a:ln>
              <a:solidFill>
                <a:schemeClr val="tx1"/>
              </a:solidFill>
              <a:effectLst/>
              <a:uLnTx/>
              <a:uFillTx/>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rPr>
              <a:t>puh.0406306130</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a:t>
            </a:r>
            <a:r>
              <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rPr>
              <a:t> ma-to</a:t>
            </a:r>
          </a:p>
          <a:p>
            <a:pPr marR="0" lvl="0" algn="l" defTabSz="457200" rtl="0" eaLnBrk="1" fontAlgn="auto" latinLnBrk="0" hangingPunct="1">
              <a:lnSpc>
                <a:spcPct val="100000"/>
              </a:lnSpc>
              <a:spcBef>
                <a:spcPts val="0"/>
              </a:spcBef>
              <a:spcAft>
                <a:spcPts val="0"/>
              </a:spcAft>
              <a:buClrTx/>
              <a:buSzTx/>
              <a:tabLst/>
              <a:defRPr/>
            </a:pPr>
            <a:endParaRPr lang="fi-FI" sz="900" dirty="0">
              <a:solidFill>
                <a:schemeClr val="tx1"/>
              </a:solidFill>
              <a:latin typeface="Calibri" panose="020F0502020204030204"/>
            </a:endParaRPr>
          </a:p>
          <a:p>
            <a:pPr marL="171450" lvl="0" indent="-171450">
              <a:buFont typeface="Wingdings" panose="05000000000000000000" pitchFamily="2" charset="2"/>
              <a:buChar char="v"/>
              <a:defRPr/>
            </a:pPr>
            <a:r>
              <a:rPr lang="fi-FI" sz="900" dirty="0" smtClean="0">
                <a:solidFill>
                  <a:schemeClr val="tx1"/>
                </a:solidFill>
              </a:rPr>
              <a:t>Esiopetuksen </a:t>
            </a:r>
            <a:r>
              <a:rPr lang="fi-FI" sz="900" dirty="0">
                <a:solidFill>
                  <a:schemeClr val="tx1"/>
                </a:solidFill>
              </a:rPr>
              <a:t>palvelut </a:t>
            </a:r>
            <a:r>
              <a:rPr lang="fi-FI" sz="900" dirty="0" smtClean="0">
                <a:solidFill>
                  <a:schemeClr val="tx1"/>
                </a:solidFill>
              </a:rPr>
              <a:t>järjestää </a:t>
            </a:r>
            <a:r>
              <a:rPr lang="fi-FI" sz="900" dirty="0">
                <a:solidFill>
                  <a:schemeClr val="tx1"/>
                </a:solidFill>
              </a:rPr>
              <a:t>Kymenlaakson </a:t>
            </a:r>
            <a:r>
              <a:rPr lang="fi-FI" sz="900" dirty="0" err="1">
                <a:solidFill>
                  <a:schemeClr val="tx1"/>
                </a:solidFill>
              </a:rPr>
              <a:t>sosiaali</a:t>
            </a:r>
            <a:r>
              <a:rPr lang="fi-FI" sz="900" dirty="0">
                <a:solidFill>
                  <a:schemeClr val="tx1"/>
                </a:solidFill>
              </a:rPr>
              <a:t>- ja terveyspalvelujen kuntayhtymän (</a:t>
            </a:r>
            <a:r>
              <a:rPr lang="fi-FI" sz="900" dirty="0" err="1">
                <a:solidFill>
                  <a:schemeClr val="tx1"/>
                </a:solidFill>
              </a:rPr>
              <a:t>Kymsote</a:t>
            </a:r>
            <a:r>
              <a:rPr lang="fi-FI" sz="900" dirty="0" smtClean="0">
                <a:solidFill>
                  <a:schemeClr val="tx1"/>
                </a:solidFill>
              </a:rPr>
              <a:t>) lastenneuvola.</a:t>
            </a:r>
            <a:endParaRPr kumimoji="0" lang="fi-FI" sz="9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kstiruutu 10"/>
          <p:cNvSpPr txBox="1"/>
          <p:nvPr/>
        </p:nvSpPr>
        <p:spPr>
          <a:xfrm>
            <a:off x="6371956" y="1761523"/>
            <a:ext cx="2676698" cy="18928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Tarjoaa apua oppilaille koulunkäyntiin, erilaisiin elämäntilanteisiin, vapaa-aikaan ja ihmissuhteisiin liittyvissä asioissa sekä tekee yhteistyötä huoltajien, koulun henkilökunnan ja yhteistyötahojen kanssa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Selvittää oppilaan tuen tarvetta, antaa ohjausta ja neuvontaa oppilaalle ja huoltajalle sekä ohjaa tarvittaviin tukitoimiin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Oppilaalla on mahdollisuus hakeutua kuraattorille itse, huoltajan tai </a:t>
            </a:r>
            <a:r>
              <a:rPr kumimoji="0" lang="fi-FI" sz="900" b="0" i="0" u="none" strike="noStrike" kern="1200" cap="none" spc="0" normalizeH="0" baseline="0" noProof="0" dirty="0" smtClean="0">
                <a:ln>
                  <a:noFill/>
                </a:ln>
                <a:solidFill>
                  <a:srgbClr val="000000"/>
                </a:solidFill>
                <a:effectLst/>
                <a:uLnTx/>
                <a:uFillTx/>
                <a:latin typeface="Calibri" panose="020F0502020204030204"/>
                <a:ea typeface="+mn-ea"/>
                <a:cs typeface="+mn-cs"/>
              </a:rPr>
              <a:t>henkilökunnan </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ohjaamana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Kuraattori</a:t>
            </a:r>
            <a:r>
              <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rPr>
              <a:t>: </a:t>
            </a:r>
            <a:r>
              <a:rPr lang="fi-FI" sz="900" dirty="0" smtClean="0">
                <a:solidFill>
                  <a:schemeClr val="tx1"/>
                </a:solidFill>
                <a:latin typeface="Calibri" panose="020F0502020204030204"/>
              </a:rPr>
              <a:t>Päivi Lehtoranta</a:t>
            </a:r>
            <a:endParaRPr kumimoji="0" lang="fi-FI" sz="900" b="0" i="0" u="none" strike="noStrike" kern="1200" cap="none" spc="0" normalizeH="0" baseline="0" noProof="0" dirty="0">
              <a:ln>
                <a:noFill/>
              </a:ln>
              <a:solidFill>
                <a:schemeClr val="tx1"/>
              </a:solidFill>
              <a:effectLst/>
              <a:uLnTx/>
              <a:uFillTx/>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a:t>
            </a:r>
            <a:r>
              <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rPr>
              <a:t>. 0408304508</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a:t>
            </a:r>
            <a:r>
              <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rPr>
              <a:t>: ti-pe</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2" name="Tekstiruutu 11"/>
          <p:cNvSpPr txBox="1"/>
          <p:nvPr/>
        </p:nvSpPr>
        <p:spPr>
          <a:xfrm>
            <a:off x="241773" y="3874925"/>
            <a:ext cx="2576946"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Osallistuu oppimisen tuen suunnitteluun ja tarvittaessa arvioi oppilaan kehityksessä, koulunkäynnissä tai oppimisessa esiin tulevia pulmia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Tukee lapsia, nuoria ja heidän perheitään kehitykseen, psyykkiseen terveyteen ja hyvinvointiin liittyvissä asioissa neuvonnan, ohjauksen ja </a:t>
            </a: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konsultaation avulla.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rPr>
              <a:t>Psykologi: </a:t>
            </a:r>
            <a:r>
              <a:rPr lang="fi-FI" sz="900" dirty="0" smtClean="0">
                <a:solidFill>
                  <a:schemeClr val="tx1"/>
                </a:solidFill>
                <a:latin typeface="Calibri" panose="020F0502020204030204"/>
              </a:rPr>
              <a:t>Mari Koskela</a:t>
            </a:r>
            <a:endParaRPr kumimoji="0" lang="fi-FI" sz="900" b="0" i="0" u="none" strike="noStrike" kern="1200" cap="none" spc="0" normalizeH="0" baseline="0" noProof="0" dirty="0">
              <a:ln>
                <a:noFill/>
              </a:ln>
              <a:solidFill>
                <a:schemeClr val="tx1"/>
              </a:solidFill>
              <a:effectLst/>
              <a:uLnTx/>
              <a:uFillTx/>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a:t>
            </a:r>
            <a:r>
              <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rPr>
              <a:t>. 040 198 0415</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a:t>
            </a:r>
            <a:r>
              <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rPr>
              <a:t>: sopimuksen mukaan</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smtClean="0">
              <a:ln>
                <a:noFill/>
              </a:ln>
              <a:solidFill>
                <a:schemeClr val="tx1"/>
              </a:solidFill>
              <a:effectLst/>
              <a:uLnTx/>
              <a:uFillTx/>
              <a:latin typeface="Calibri" panose="020F0502020204030204"/>
              <a:ea typeface="+mn-ea"/>
              <a:cs typeface="+mn-cs"/>
            </a:endParaRPr>
          </a:p>
          <a:p>
            <a:pPr marL="171450" lvl="0" indent="-171450">
              <a:buFont typeface="Wingdings" panose="05000000000000000000" pitchFamily="2" charset="2"/>
              <a:buChar char="v"/>
              <a:defRPr/>
            </a:pPr>
            <a:r>
              <a:rPr lang="fi-FI" sz="900" dirty="0">
                <a:solidFill>
                  <a:schemeClr val="tx1"/>
                </a:solidFill>
              </a:rPr>
              <a:t>Esiopetuksen psykologipalvelut </a:t>
            </a:r>
            <a:r>
              <a:rPr lang="fi-FI" sz="900" dirty="0" smtClean="0">
                <a:solidFill>
                  <a:schemeClr val="tx1"/>
                </a:solidFill>
              </a:rPr>
              <a:t>järjestää </a:t>
            </a:r>
            <a:r>
              <a:rPr lang="fi-FI" sz="900" dirty="0" err="1" smtClean="0">
                <a:solidFill>
                  <a:schemeClr val="tx1"/>
                </a:solidFill>
              </a:rPr>
              <a:t>Kymsote</a:t>
            </a:r>
            <a:r>
              <a:rPr lang="fi-FI" sz="900" dirty="0" smtClean="0">
                <a:solidFill>
                  <a:schemeClr val="tx1"/>
                </a:solidFill>
              </a:rPr>
              <a:t>.</a:t>
            </a:r>
            <a:endParaRPr kumimoji="0" lang="fi-FI" sz="9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Tekstiruutu 12"/>
          <p:cNvSpPr txBox="1"/>
          <p:nvPr/>
        </p:nvSpPr>
        <p:spPr>
          <a:xfrm>
            <a:off x="6371956" y="3899303"/>
            <a:ext cx="2676698"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Yksittäisen oppilaan </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asiassa</a:t>
            </a: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koottava monialainen asiantuntijaryhmä</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Perustuu aina vapaaehtoisuuteen ja edellyttää oppilaan/ja huoltajan suostumusta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Tutustu tarkemmin seuraavassa diassa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Kaaviokuva 8"/>
          <p:cNvGraphicFramePr/>
          <p:nvPr>
            <p:extLst>
              <p:ext uri="{D42A27DB-BD31-4B8C-83A1-F6EECF244321}">
                <p14:modId xmlns:p14="http://schemas.microsoft.com/office/powerpoint/2010/main" val="679896098"/>
              </p:ext>
            </p:extLst>
          </p:nvPr>
        </p:nvGraphicFramePr>
        <p:xfrm>
          <a:off x="2078537" y="1738056"/>
          <a:ext cx="5060515" cy="4047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Kuva 1"/>
          <p:cNvPicPr>
            <a:picLocks noChangeAspect="1"/>
          </p:cNvPicPr>
          <p:nvPr/>
        </p:nvPicPr>
        <p:blipFill>
          <a:blip r:embed="rId8"/>
          <a:stretch>
            <a:fillRect/>
          </a:stretch>
        </p:blipFill>
        <p:spPr>
          <a:xfrm>
            <a:off x="3826183" y="3617921"/>
            <a:ext cx="2170364" cy="304826"/>
          </a:xfrm>
          <a:prstGeom prst="rect">
            <a:avLst/>
          </a:prstGeom>
        </p:spPr>
      </p:pic>
      <p:sp>
        <p:nvSpPr>
          <p:cNvPr id="3" name="Pyöristetty suorakulmio 2"/>
          <p:cNvSpPr/>
          <p:nvPr/>
        </p:nvSpPr>
        <p:spPr>
          <a:xfrm>
            <a:off x="3523612" y="3569918"/>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iruutu 3"/>
          <p:cNvSpPr txBox="1"/>
          <p:nvPr/>
        </p:nvSpPr>
        <p:spPr>
          <a:xfrm>
            <a:off x="3584507" y="3617921"/>
            <a:ext cx="21419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Tree>
    <p:extLst>
      <p:ext uri="{BB962C8B-B14F-4D97-AF65-F5344CB8AC3E}">
        <p14:creationId xmlns:p14="http://schemas.microsoft.com/office/powerpoint/2010/main" val="150418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9695" y="528160"/>
            <a:ext cx="6331164" cy="718750"/>
          </a:xfrm>
        </p:spPr>
        <p:txBody>
          <a:bodyPr>
            <a:normAutofit fontScale="90000"/>
          </a:bodyPr>
          <a:lstStyle/>
          <a:p>
            <a:r>
              <a:rPr lang="fi-FI" sz="2700" dirty="0">
                <a:latin typeface="Times New Roman" panose="02020603050405020304" pitchFamily="18" charset="0"/>
                <a:cs typeface="Times New Roman" panose="02020603050405020304" pitchFamily="18" charset="0"/>
              </a:rPr>
              <a:t/>
            </a:r>
            <a:br>
              <a:rPr lang="fi-FI" sz="2700"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extLst/>
          </p:nvPr>
        </p:nvGraphicFramePr>
        <p:xfrm>
          <a:off x="256166" y="1654424"/>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1073888" y="1307915"/>
            <a:ext cx="5602779" cy="27699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Oppilaan tuen järjestäminen</a:t>
            </a:r>
          </a:p>
        </p:txBody>
      </p:sp>
      <p:sp>
        <p:nvSpPr>
          <p:cNvPr id="10" name="Pyöristetty suorakulmio 9"/>
          <p:cNvSpPr/>
          <p:nvPr/>
        </p:nvSpPr>
        <p:spPr>
          <a:xfrm>
            <a:off x="1073888"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asiantuntijaryhmä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83C3EF">
                  <a:lumMod val="20000"/>
                  <a:lumOff val="80000"/>
                </a:srgbClr>
              </a:solidFill>
              <a:effectLst/>
              <a:uLnTx/>
              <a:uFillTx/>
              <a:latin typeface="Calibri" panose="020F050202020403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yksilökohtainen oppilashuolto voi olla tarpeellista oppilaan tuen tarpeen selvittämiseksi ja oppilashuollon tuen järjestämiseksi. Yksittäisen oppilaan monialaista oppilashuoltoa toteutetaan tapauskohtaisesti tilanteen ja tarpeen mukaisesti koottavassa asiantuntijaryhmässä. Oppilas ja huoltajat ovat vahvasti osallisina yksilökohtaisessa oppilashuoltotyössä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1005840" y="0"/>
            <a:ext cx="5478087" cy="1631216"/>
          </a:xfrm>
          <a:prstGeom prst="rect">
            <a:avLst/>
          </a:prstGeom>
        </p:spPr>
        <p:txBody>
          <a:bodyPr wrap="square">
            <a:spAutoFit/>
          </a:bodyPr>
          <a:lstStyle/>
          <a:p>
            <a:r>
              <a:rPr lang="fi-FI" dirty="0">
                <a:latin typeface="Times New Roman" panose="02020603050405020304" pitchFamily="18" charset="0"/>
                <a:cs typeface="Times New Roman" panose="02020603050405020304" pitchFamily="18" charset="0"/>
              </a:rPr>
              <a:t/>
            </a:r>
            <a:br>
              <a:rPr lang="fi-FI" dirty="0">
                <a:latin typeface="Times New Roman" panose="02020603050405020304" pitchFamily="18" charset="0"/>
                <a:cs typeface="Times New Roman" panose="02020603050405020304" pitchFamily="18" charset="0"/>
              </a:rPr>
            </a:br>
            <a:r>
              <a:rPr lang="fi-FI" sz="3200" dirty="0">
                <a:latin typeface="Calibri" panose="020F0502020204030204" pitchFamily="34" charset="0"/>
                <a:cs typeface="Calibri" panose="020F0502020204030204" pitchFamily="34" charset="0"/>
              </a:rPr>
              <a:t>4 YHTEISTYÖ OPPILAIDEN JA HEIDÄN HUOLTAJIENSA KANSSA</a:t>
            </a:r>
            <a:r>
              <a:rPr lang="fi-FI" dirty="0">
                <a:latin typeface="Times New Roman" panose="02020603050405020304" pitchFamily="18" charset="0"/>
                <a:cs typeface="Times New Roman" panose="02020603050405020304" pitchFamily="18" charset="0"/>
              </a:rPr>
              <a:t/>
            </a: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endParaRPr lang="fi-FI" dirty="0"/>
          </a:p>
        </p:txBody>
      </p:sp>
      <p:sp>
        <p:nvSpPr>
          <p:cNvPr id="6" name="Sisällön paikkamerkki 2"/>
          <p:cNvSpPr>
            <a:spLocks noGrp="1"/>
          </p:cNvSpPr>
          <p:nvPr>
            <p:ph sz="quarter" idx="10"/>
          </p:nvPr>
        </p:nvSpPr>
        <p:spPr>
          <a:xfrm flipH="1">
            <a:off x="575264" y="157089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a:t>
            </a:r>
            <a:r>
              <a:rPr lang="fi-FI" sz="1200" dirty="0" smtClean="0">
                <a:latin typeface="Calibri" panose="020F0502020204030204" pitchFamily="34" charset="0"/>
                <a:cs typeface="Calibri" panose="020F0502020204030204" pitchFamily="34" charset="0"/>
              </a:rPr>
              <a:t>oppilaan </a:t>
            </a:r>
            <a:r>
              <a:rPr lang="fi-FI" sz="1200" dirty="0">
                <a:latin typeface="Calibri" panose="020F0502020204030204" pitchFamily="34" charset="0"/>
                <a:cs typeface="Calibri" panose="020F0502020204030204" pitchFamily="34" charset="0"/>
              </a:rPr>
              <a:t>ikä ja kehitystaso</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näkemyksiä koulun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ja monissa kouluissa toimivan </a:t>
            </a:r>
            <a:r>
              <a:rPr lang="fi-FI" sz="1200" dirty="0" smtClean="0">
                <a:latin typeface="Calibri" panose="020F0502020204030204" pitchFamily="34" charset="0"/>
                <a:cs typeface="Calibri" panose="020F0502020204030204" pitchFamily="34" charset="0"/>
              </a:rPr>
              <a:t>vanhempaintoimikunnan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oppilashuollon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edustajat kutsutaan yhteisöllisen oppilashuoltoryhmän palaveriin vähintään kerran vuodessa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oppilashuollon suunnittelu, toteuttaminen ja arviointi tehdään aina yhdessä oppilaan /ja huoltajan kanssa</a:t>
            </a:r>
          </a:p>
        </p:txBody>
      </p:sp>
      <p:sp>
        <p:nvSpPr>
          <p:cNvPr id="4" name="Tekstiruutu 3"/>
          <p:cNvSpPr txBox="1"/>
          <p:nvPr/>
        </p:nvSpPr>
        <p:spPr>
          <a:xfrm>
            <a:off x="4954385" y="1631216"/>
            <a:ext cx="3225339" cy="3231654"/>
          </a:xfrm>
          <a:prstGeom prst="rect">
            <a:avLst/>
          </a:prstGeom>
          <a:noFill/>
        </p:spPr>
        <p:txBody>
          <a:bodyPr wrap="square" rtlCol="0">
            <a:spAutoFit/>
          </a:bodyPr>
          <a:lstStyle/>
          <a:p>
            <a:r>
              <a:rPr lang="fi-FI" sz="1200" dirty="0" err="1" smtClean="0">
                <a:solidFill>
                  <a:schemeClr val="bg1"/>
                </a:solidFill>
                <a:latin typeface="Calibri" panose="020F0502020204030204" pitchFamily="34" charset="0"/>
                <a:cs typeface="Calibri" panose="020F0502020204030204" pitchFamily="34" charset="0"/>
              </a:rPr>
              <a:t>Helilän</a:t>
            </a:r>
            <a:r>
              <a:rPr lang="fi-FI" sz="1200" dirty="0" smtClean="0">
                <a:solidFill>
                  <a:schemeClr val="bg1"/>
                </a:solidFill>
                <a:latin typeface="Calibri" panose="020F0502020204030204" pitchFamily="34" charset="0"/>
                <a:cs typeface="Calibri" panose="020F0502020204030204" pitchFamily="34" charset="0"/>
              </a:rPr>
              <a:t> koulussa käytössä olevat yhteistyömuodot</a:t>
            </a:r>
          </a:p>
          <a:p>
            <a:endParaRPr lang="fi-FI" sz="1200" dirty="0" smtClean="0">
              <a:solidFill>
                <a:srgbClr val="FF0000"/>
              </a:solidFill>
              <a:latin typeface="Calibri" panose="020F0502020204030204" pitchFamily="34" charset="0"/>
              <a:cs typeface="Calibri" panose="020F0502020204030204" pitchFamily="34" charset="0"/>
            </a:endParaRPr>
          </a:p>
          <a:p>
            <a:endParaRPr lang="fi-FI" sz="1200" dirty="0">
              <a:solidFill>
                <a:schemeClr val="bg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endParaRPr lang="fi-FI" sz="1200" dirty="0">
              <a:solidFill>
                <a:schemeClr val="bg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   Tiedottaminen ( </a:t>
            </a:r>
            <a:r>
              <a:rPr lang="fi-FI" sz="1200" dirty="0" smtClean="0">
                <a:solidFill>
                  <a:schemeClr val="bg1"/>
                </a:solidFill>
                <a:latin typeface="Calibri" panose="020F0502020204030204" pitchFamily="34" charset="0"/>
                <a:cs typeface="Calibri" panose="020F0502020204030204" pitchFamily="34" charset="0"/>
              </a:rPr>
              <a:t>Wilma) </a:t>
            </a:r>
            <a:endParaRPr lang="fi-FI" sz="1200"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smtClean="0">
                <a:solidFill>
                  <a:schemeClr val="bg1"/>
                </a:solidFill>
                <a:latin typeface="Calibri" panose="020F0502020204030204" pitchFamily="34" charset="0"/>
                <a:cs typeface="Calibri" panose="020F0502020204030204" pitchFamily="34" charset="0"/>
              </a:rPr>
              <a:t>Erilaiset keskustelut huoltajan </a:t>
            </a:r>
            <a:r>
              <a:rPr lang="fi-FI" sz="1200" dirty="0">
                <a:solidFill>
                  <a:schemeClr val="bg1"/>
                </a:solidFill>
                <a:latin typeface="Calibri" panose="020F0502020204030204" pitchFamily="34" charset="0"/>
                <a:cs typeface="Calibri" panose="020F0502020204030204" pitchFamily="34" charset="0"/>
              </a:rPr>
              <a:t>ja oppilaiden kanssa </a:t>
            </a:r>
            <a:r>
              <a:rPr lang="fi-FI" sz="1200" dirty="0" smtClean="0">
                <a:solidFill>
                  <a:schemeClr val="bg1"/>
                </a:solidFill>
                <a:latin typeface="Calibri" panose="020F0502020204030204" pitchFamily="34" charset="0"/>
                <a:cs typeface="Calibri" panose="020F0502020204030204" pitchFamily="34" charset="0"/>
              </a:rPr>
              <a:t> (esim. oppimisen ja oppilashuollon tuki)</a:t>
            </a:r>
          </a:p>
          <a:p>
            <a:pPr marL="285750" indent="-285750">
              <a:buFont typeface="Wingdings" panose="05000000000000000000" pitchFamily="2" charset="2"/>
              <a:buChar char="v"/>
            </a:pPr>
            <a:r>
              <a:rPr lang="fi-FI" sz="1200" dirty="0" smtClean="0">
                <a:solidFill>
                  <a:schemeClr val="bg1"/>
                </a:solidFill>
                <a:latin typeface="Calibri" panose="020F0502020204030204" pitchFamily="34" charset="0"/>
                <a:cs typeface="Calibri" panose="020F0502020204030204" pitchFamily="34" charset="0"/>
              </a:rPr>
              <a:t>Huoltajien kanssa tehtävässä yhteistyössä arviointikeskusteluilla  (6. luokkalaiset) on merkittävä osa</a:t>
            </a:r>
          </a:p>
          <a:p>
            <a:pPr marL="285750" indent="-285750">
              <a:buFont typeface="Wingdings" panose="05000000000000000000" pitchFamily="2" charset="2"/>
              <a:buChar char="v"/>
            </a:pPr>
            <a:r>
              <a:rPr lang="fi-FI" sz="1200" dirty="0" smtClean="0">
                <a:solidFill>
                  <a:schemeClr val="bg1"/>
                </a:solidFill>
                <a:latin typeface="Calibri" panose="020F0502020204030204" pitchFamily="34" charset="0"/>
                <a:cs typeface="Calibri" panose="020F0502020204030204" pitchFamily="34" charset="0"/>
              </a:rPr>
              <a:t>Huoltajaillat</a:t>
            </a:r>
            <a:r>
              <a:rPr lang="fi-FI" sz="1200" dirty="0">
                <a:solidFill>
                  <a:schemeClr val="bg1"/>
                </a:solidFill>
                <a:latin typeface="Calibri" panose="020F0502020204030204" pitchFamily="34" charset="0"/>
                <a:cs typeface="Calibri" panose="020F0502020204030204" pitchFamily="34" charset="0"/>
              </a:rPr>
              <a:t>, vanhempainillat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Yhteiset teemapäivät</a:t>
            </a:r>
          </a:p>
          <a:p>
            <a:pPr marL="285750" indent="-285750">
              <a:buFont typeface="Wingdings" panose="05000000000000000000" pitchFamily="2" charset="2"/>
              <a:buChar char="v"/>
            </a:pPr>
            <a:r>
              <a:rPr lang="fi-FI" sz="1200" dirty="0" smtClean="0">
                <a:solidFill>
                  <a:schemeClr val="bg1"/>
                </a:solidFill>
                <a:latin typeface="Calibri" panose="020F0502020204030204" pitchFamily="34" charset="0"/>
                <a:cs typeface="Calibri" panose="020F0502020204030204" pitchFamily="34" charset="0"/>
              </a:rPr>
              <a:t>Tukioppilastoiminta</a:t>
            </a:r>
            <a:r>
              <a:rPr lang="fi-FI" sz="1200" dirty="0">
                <a:solidFill>
                  <a:schemeClr val="bg1"/>
                </a:solidFill>
                <a:latin typeface="Calibri" panose="020F0502020204030204" pitchFamily="34" charset="0"/>
                <a:cs typeface="Calibri" panose="020F0502020204030204" pitchFamily="34" charset="0"/>
              </a:rPr>
              <a:t>, </a:t>
            </a:r>
            <a:r>
              <a:rPr lang="fi-FI" sz="1200" dirty="0" smtClean="0">
                <a:solidFill>
                  <a:schemeClr val="bg1"/>
                </a:solidFill>
                <a:latin typeface="Calibri" panose="020F0502020204030204" pitchFamily="34" charset="0"/>
                <a:cs typeface="Calibri" panose="020F0502020204030204" pitchFamily="34" charset="0"/>
              </a:rPr>
              <a:t>oppilaskunta </a:t>
            </a:r>
            <a:r>
              <a:rPr lang="fi-FI" sz="1200" dirty="0">
                <a:solidFill>
                  <a:schemeClr val="bg1"/>
                </a:solidFill>
                <a:latin typeface="Calibri" panose="020F0502020204030204" pitchFamily="34" charset="0"/>
                <a:cs typeface="Calibri" panose="020F0502020204030204" pitchFamily="34" charset="0"/>
              </a:rPr>
              <a:t>ja esioppilaiden </a:t>
            </a:r>
            <a:r>
              <a:rPr lang="fi-FI" sz="1200" dirty="0" smtClean="0">
                <a:solidFill>
                  <a:schemeClr val="bg1"/>
                </a:solidFill>
                <a:latin typeface="Calibri" panose="020F0502020204030204" pitchFamily="34" charset="0"/>
                <a:cs typeface="Calibri" panose="020F0502020204030204" pitchFamily="34" charset="0"/>
              </a:rPr>
              <a:t>kokoukset</a:t>
            </a:r>
            <a:endParaRPr lang="fi-FI" sz="12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i-FI" sz="1200" dirty="0" smtClean="0">
                <a:solidFill>
                  <a:schemeClr val="bg1"/>
                </a:solidFill>
                <a:latin typeface="Times New Roman" panose="02020603050405020304" pitchFamily="18" charset="0"/>
                <a:cs typeface="Times New Roman" panose="02020603050405020304" pitchFamily="18" charset="0"/>
              </a:rPr>
              <a:t>Kartoitukset ja kyselyt</a:t>
            </a:r>
            <a:endParaRPr lang="fi-FI"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7493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fontScale="90000"/>
          </a:bodyPr>
          <a:lstStyle/>
          <a:p>
            <a:r>
              <a:rPr lang="fi-FI" sz="2400" dirty="0">
                <a:latin typeface="Times New Roman" panose="02020603050405020304" pitchFamily="18" charset="0"/>
                <a:cs typeface="Times New Roman" panose="02020603050405020304" pitchFamily="18" charset="0"/>
              </a:rPr>
              <a:t>5 </a:t>
            </a:r>
            <a:r>
              <a:rPr lang="fi-FI" sz="3200" dirty="0">
                <a:latin typeface="Calibri" panose="020F0502020204030204" pitchFamily="34" charset="0"/>
                <a:cs typeface="Calibri" panose="020F0502020204030204" pitchFamily="34" charset="0"/>
              </a:rPr>
              <a:t>Oppilashuoltosuunnitelman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806234" y="1656522"/>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Koulujen ja esiopetuksen yhteisöllinen oppilashuoltoryhmä vastaa oppilashuoltosuunnitelman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seuraa ja arvioi koulujen ja esiopetuksen oppilashuoltosuunnitelmia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6" y="1656521"/>
            <a:ext cx="3458193" cy="4154073"/>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200" b="1" dirty="0" smtClean="0">
                <a:latin typeface="Calibri" panose="020F0502020204030204" pitchFamily="34" charset="0"/>
                <a:cs typeface="Calibri" panose="020F0502020204030204" pitchFamily="34" charset="0"/>
              </a:rPr>
              <a:t>HELILÄN KOULU</a:t>
            </a:r>
            <a:endParaRPr lang="fi-FI" sz="120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smtClean="0">
                <a:latin typeface="Calibri" panose="020F0502020204030204" pitchFamily="34" charset="0"/>
                <a:cs typeface="Calibri" panose="020F0502020204030204" pitchFamily="34" charset="0"/>
              </a:rPr>
              <a:t>Koulussa toteutetaan lukuvuosittain koulun sisäinen arviointi oppilashuollon lukuvuodelle asetettujen tavoitteiden toteutumisesta</a:t>
            </a:r>
            <a:endParaRPr lang="fi-FI" sz="1200" dirty="0" smtClean="0">
              <a:solidFill>
                <a:srgbClr val="FF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smtClean="0">
                <a:latin typeface="Calibri" panose="020F0502020204030204" pitchFamily="34" charset="0"/>
                <a:cs typeface="Calibri" panose="020F0502020204030204" pitchFamily="34" charset="0"/>
              </a:rPr>
              <a:t>Yhteisöllinen oppilashuoltoryhmän toiminnan sisäinen arviointi toukokuussa oppilashuollon lukuvuodelle asetettujen tavoitteiden toteutumisesta</a:t>
            </a:r>
          </a:p>
          <a:p>
            <a:pPr marL="285750" indent="-285750">
              <a:buFont typeface="Wingdings" panose="05000000000000000000" pitchFamily="2" charset="2"/>
              <a:buChar char="v"/>
            </a:pPr>
            <a:r>
              <a:rPr lang="fi-FI" sz="1200" dirty="0" smtClean="0">
                <a:latin typeface="Calibri" panose="020F0502020204030204" pitchFamily="34" charset="0"/>
                <a:cs typeface="Calibri" panose="020F0502020204030204" pitchFamily="34" charset="0"/>
              </a:rPr>
              <a:t>Kouluterveyskyselyt</a:t>
            </a:r>
          </a:p>
          <a:p>
            <a:pPr marL="285750" indent="-285750">
              <a:buFont typeface="Wingdings" panose="05000000000000000000" pitchFamily="2" charset="2"/>
              <a:buChar char="v"/>
            </a:pPr>
            <a:r>
              <a:rPr lang="fi-FI" sz="1200" dirty="0" smtClean="0">
                <a:latin typeface="Calibri" panose="020F0502020204030204" pitchFamily="34" charset="0"/>
                <a:cs typeface="Calibri" panose="020F0502020204030204" pitchFamily="34" charset="0"/>
              </a:rPr>
              <a:t>TEA-viisari kysely</a:t>
            </a:r>
            <a:endParaRPr lang="fi-FI" sz="1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smtClean="0">
                <a:latin typeface="Calibri" panose="020F0502020204030204" pitchFamily="34" charset="0"/>
                <a:cs typeface="Calibri" panose="020F0502020204030204" pitchFamily="34" charset="0"/>
              </a:rPr>
              <a:t>Yhdenvertaisuus- ja tasa-arvokysely joka toinen vuosi</a:t>
            </a:r>
            <a:endParaRPr lang="fi-FI" sz="1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smtClean="0">
                <a:latin typeface="Calibri" panose="020F0502020204030204" pitchFamily="34" charset="0"/>
                <a:cs typeface="Calibri" panose="020F0502020204030204" pitchFamily="34" charset="0"/>
              </a:rPr>
              <a:t>Oppilaskunta ja yhteisöllinen oppilashuoltoryhmä suunnittelevat koulun toimintakulttuurin kehittämistä ja asettavat tavoitteet edellisten perusteella</a:t>
            </a:r>
            <a:endParaRPr lang="fi-FI"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8788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631767" y="528159"/>
            <a:ext cx="6891251" cy="1128363"/>
          </a:xfrm>
        </p:spPr>
        <p:txBody>
          <a:bodyPr>
            <a:noAutofit/>
          </a:bodyPr>
          <a:lstStyle/>
          <a:p>
            <a:r>
              <a:rPr lang="fi-FI" sz="3200" dirty="0">
                <a:latin typeface="Calibri" panose="020F0502020204030204" pitchFamily="34" charset="0"/>
                <a:cs typeface="Calibri" panose="020F0502020204030204" pitchFamily="34" charset="0"/>
              </a:rPr>
              <a:t>5 Oppilashuoltosuunnitelman toteuttaminen, seuraaminen ja arviointi</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5" y="2103829"/>
            <a:ext cx="3458193" cy="370676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200" dirty="0" smtClean="0">
                <a:latin typeface="Calibri" panose="020F0502020204030204" pitchFamily="34" charset="0"/>
                <a:cs typeface="Calibri" panose="020F0502020204030204" pitchFamily="34" charset="0"/>
              </a:rPr>
              <a:t>Opetuksen järjestäjän toteuttamat kyselyt kouluille</a:t>
            </a:r>
          </a:p>
          <a:p>
            <a:r>
              <a:rPr lang="fi-FI" sz="1200" dirty="0" smtClean="0">
                <a:latin typeface="Calibri" panose="020F0502020204030204" pitchFamily="34" charset="0"/>
                <a:cs typeface="Calibri" panose="020F0502020204030204" pitchFamily="34" charset="0"/>
              </a:rPr>
              <a:t>Opetuksen järjestäjän suorittama arviointi koulukohtaisen oppilashuoltosuunnitelman toteutumisesta</a:t>
            </a:r>
          </a:p>
          <a:p>
            <a:r>
              <a:rPr lang="fi-FI" sz="1200" dirty="0" smtClean="0">
                <a:latin typeface="Calibri" panose="020F0502020204030204" pitchFamily="34" charset="0"/>
                <a:cs typeface="Calibri" panose="020F0502020204030204" pitchFamily="34" charset="0"/>
              </a:rPr>
              <a:t>Yhteisöllisen oppilashuollon arvioinnin tuloksista ja tavoitteiden toteutumisesta tiedotetaan erillisillä tiedotteilla ja huoltajailloissa</a:t>
            </a:r>
          </a:p>
          <a:p>
            <a:r>
              <a:rPr lang="fi-FI" sz="1200" dirty="0" smtClean="0">
                <a:latin typeface="Calibri" panose="020F0502020204030204" pitchFamily="34" charset="0"/>
                <a:cs typeface="Calibri" panose="020F0502020204030204" pitchFamily="34" charset="0"/>
              </a:rPr>
              <a:t>Oppilaskunta tiedottaa oppilaita</a:t>
            </a:r>
          </a:p>
          <a:p>
            <a:r>
              <a:rPr lang="fi-FI" sz="1200" dirty="0" smtClean="0">
                <a:latin typeface="Calibri" panose="020F0502020204030204" pitchFamily="34" charset="0"/>
                <a:cs typeface="Calibri" panose="020F0502020204030204" pitchFamily="34" charset="0"/>
              </a:rPr>
              <a:t>Opetushenkilöstöä tiedotetaan johtotiimissä, lukuvuoden suunnittelupäivissä, lukuvuoden aikana YS-tunneilla</a:t>
            </a:r>
          </a:p>
          <a:p>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p:txBody>
      </p:sp>
      <p:sp>
        <p:nvSpPr>
          <p:cNvPr id="3" name="Sisällön paikkamerkki 2"/>
          <p:cNvSpPr>
            <a:spLocks noGrp="1"/>
          </p:cNvSpPr>
          <p:nvPr>
            <p:ph sz="quarter" idx="10"/>
          </p:nvPr>
        </p:nvSpPr>
        <p:spPr>
          <a:xfrm flipH="1">
            <a:off x="806235"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a:t>
            </a:r>
            <a:r>
              <a:rPr lang="fi-FI" sz="1400" dirty="0" err="1"/>
              <a:t>sosiaali</a:t>
            </a:r>
            <a:r>
              <a:rPr lang="fi-FI" sz="1400" dirty="0"/>
              <a:t>- ja terveystoimen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a:t>
            </a:r>
            <a:r>
              <a:rPr lang="fi-FI" sz="1400" dirty="0" err="1"/>
              <a:t>sosiaali</a:t>
            </a:r>
            <a:r>
              <a:rPr lang="fi-FI" sz="1400" dirty="0"/>
              <a:t>- ja terveystoimen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1429860"/>
            <a:ext cx="7633742" cy="523632"/>
          </a:xfrm>
        </p:spPr>
        <p:txBody>
          <a:bodyPr>
            <a:normAutofit fontScale="90000"/>
          </a:bodyPr>
          <a:lstStyle/>
          <a:p>
            <a:r>
              <a:rPr lang="fi-FI" dirty="0" smtClean="0"/>
              <a:t>LUE LISÄÄ / linkkejä</a:t>
            </a:r>
            <a:endParaRPr lang="fi-FI" dirty="0"/>
          </a:p>
        </p:txBody>
      </p:sp>
      <p:sp>
        <p:nvSpPr>
          <p:cNvPr id="3" name="Sisällön paikkamerkki 2"/>
          <p:cNvSpPr>
            <a:spLocks noGrp="1"/>
          </p:cNvSpPr>
          <p:nvPr>
            <p:ph sz="quarter" idx="10"/>
          </p:nvPr>
        </p:nvSpPr>
        <p:spPr>
          <a:xfrm flipH="1">
            <a:off x="1587730" y="2219498"/>
            <a:ext cx="6852247" cy="2734887"/>
          </a:xfrm>
        </p:spPr>
        <p:style>
          <a:lnRef idx="2">
            <a:schemeClr val="dk1"/>
          </a:lnRef>
          <a:fillRef idx="1">
            <a:schemeClr val="lt1"/>
          </a:fillRef>
          <a:effectRef idx="0">
            <a:schemeClr val="dk1"/>
          </a:effectRef>
          <a:fontRef idx="minor">
            <a:schemeClr val="dk1"/>
          </a:fontRef>
        </p:style>
        <p:txBody>
          <a:bodyPr/>
          <a:lstStyle/>
          <a:p>
            <a:r>
              <a:rPr lang="fi-FI" sz="1200" b="1" dirty="0">
                <a:solidFill>
                  <a:schemeClr val="tx1"/>
                </a:solidFill>
              </a:rPr>
              <a:t>YHTEISÖLLINEN </a:t>
            </a:r>
            <a:r>
              <a:rPr lang="fi-FI" sz="1200" b="1" dirty="0" smtClean="0">
                <a:solidFill>
                  <a:schemeClr val="tx1"/>
                </a:solidFill>
              </a:rPr>
              <a:t>OPPILASHUOLTO ja YKSILÖKOHTAINEN OPPILASHUOLTO:</a:t>
            </a:r>
            <a:endParaRPr lang="fi-FI" sz="1200" b="1" dirty="0">
              <a:solidFill>
                <a:schemeClr val="tx1"/>
              </a:solidFill>
            </a:endParaRPr>
          </a:p>
          <a:p>
            <a:r>
              <a:rPr lang="fi-FI" sz="1200" dirty="0">
                <a:solidFill>
                  <a:schemeClr val="tx1"/>
                </a:solidFill>
              </a:rPr>
              <a:t>K</a:t>
            </a:r>
            <a:r>
              <a:rPr lang="fi-FI" sz="1200" dirty="0" smtClean="0">
                <a:solidFill>
                  <a:schemeClr val="tx1"/>
                </a:solidFill>
              </a:rPr>
              <a:t>oulukohtaisen oppilashuoltosuunnitelman liite: </a:t>
            </a:r>
            <a:r>
              <a:rPr lang="fi-FI" sz="1200" dirty="0">
                <a:solidFill>
                  <a:schemeClr val="tx1"/>
                </a:solidFill>
                <a:hlinkClick r:id="rId2"/>
              </a:rPr>
              <a:t>https://</a:t>
            </a:r>
            <a:r>
              <a:rPr lang="fi-FI" sz="1200" dirty="0" smtClean="0">
                <a:solidFill>
                  <a:schemeClr val="tx1"/>
                </a:solidFill>
                <a:hlinkClick r:id="rId2"/>
              </a:rPr>
              <a:t>www.kotka.fi/kasvatus-ja-koulutus/opetustoimi/opiskeluhuolto/oppilashuoltosuunnitelma-liite  </a:t>
            </a:r>
            <a:r>
              <a:rPr lang="fi-FI" sz="1200" dirty="0" smtClean="0">
                <a:solidFill>
                  <a:schemeClr val="tx1"/>
                </a:solidFill>
              </a:rPr>
              <a:t>  </a:t>
            </a:r>
          </a:p>
          <a:p>
            <a:r>
              <a:rPr lang="fi-FI" sz="1200" dirty="0" smtClean="0">
                <a:solidFill>
                  <a:schemeClr val="tx1"/>
                </a:solidFill>
              </a:rPr>
              <a:t>Koulu- ja opiskeluterveydenhuolto: </a:t>
            </a:r>
            <a:r>
              <a:rPr lang="fi-FI" sz="1200" dirty="0" smtClean="0">
                <a:solidFill>
                  <a:schemeClr val="tx1"/>
                </a:solidFill>
                <a:hlinkClick r:id="rId3"/>
              </a:rPr>
              <a:t>https</a:t>
            </a:r>
            <a:r>
              <a:rPr lang="fi-FI" sz="1200" dirty="0">
                <a:solidFill>
                  <a:schemeClr val="tx1"/>
                </a:solidFill>
                <a:hlinkClick r:id="rId3"/>
              </a:rPr>
              <a:t>://www.kymsote.fi/fi/Palvelut/Lasten%2C-nuorten-ja-perheiden-palvelut/Koulu--</a:t>
            </a:r>
            <a:r>
              <a:rPr lang="fi-FI" sz="1200" dirty="0" smtClean="0">
                <a:solidFill>
                  <a:schemeClr val="tx1"/>
                </a:solidFill>
                <a:hlinkClick r:id="rId3"/>
              </a:rPr>
              <a:t>ja-opiskeluterveydenhuolto/p/koulu-ja-opiskeluterveydenhuolto</a:t>
            </a:r>
            <a:r>
              <a:rPr lang="fi-FI" sz="1200" dirty="0" smtClean="0">
                <a:solidFill>
                  <a:schemeClr val="tx1"/>
                </a:solidFill>
              </a:rPr>
              <a:t> </a:t>
            </a:r>
            <a:endParaRPr lang="fi-FI" sz="1200" dirty="0">
              <a:solidFill>
                <a:schemeClr val="tx1"/>
              </a:solidFill>
            </a:endParaRPr>
          </a:p>
          <a:p>
            <a:r>
              <a:rPr lang="fi-FI" sz="1200" dirty="0" smtClean="0">
                <a:solidFill>
                  <a:schemeClr val="tx1"/>
                </a:solidFill>
              </a:rPr>
              <a:t>Neuvolat: </a:t>
            </a:r>
            <a:r>
              <a:rPr lang="fi-FI" sz="1200" dirty="0" smtClean="0">
                <a:solidFill>
                  <a:schemeClr val="tx1"/>
                </a:solidFill>
                <a:hlinkClick r:id="rId4"/>
              </a:rPr>
              <a:t>https</a:t>
            </a:r>
            <a:r>
              <a:rPr lang="fi-FI" sz="1200" dirty="0">
                <a:solidFill>
                  <a:schemeClr val="tx1"/>
                </a:solidFill>
                <a:hlinkClick r:id="rId4"/>
              </a:rPr>
              <a:t>://</a:t>
            </a:r>
            <a:r>
              <a:rPr lang="fi-FI" sz="1200" dirty="0" smtClean="0">
                <a:solidFill>
                  <a:schemeClr val="tx1"/>
                </a:solidFill>
                <a:hlinkClick r:id="rId4"/>
              </a:rPr>
              <a:t>www.kymsote.fi/fi/Palvelut/Lasten%2C-nuorten-ja-perheiden-palvelut/Neuvolat/p/neuvolat</a:t>
            </a:r>
            <a:r>
              <a:rPr lang="fi-FI" sz="1200" dirty="0" smtClean="0">
                <a:solidFill>
                  <a:schemeClr val="tx1"/>
                </a:solidFill>
              </a:rPr>
              <a:t> </a:t>
            </a:r>
            <a:endParaRPr lang="fi-FI" sz="1200" dirty="0">
              <a:solidFill>
                <a:schemeClr val="tx1"/>
              </a:solidFill>
            </a:endParaRPr>
          </a:p>
          <a:p>
            <a:r>
              <a:rPr lang="fi-FI" sz="1200" dirty="0" smtClean="0">
                <a:solidFill>
                  <a:schemeClr val="tx1"/>
                </a:solidFill>
              </a:rPr>
              <a:t>Opiskeluhuollon kuraattori- ja psykologipalvelut: </a:t>
            </a:r>
            <a:r>
              <a:rPr lang="fi-FI" sz="1200" dirty="0" smtClean="0">
                <a:solidFill>
                  <a:schemeClr val="tx1"/>
                </a:solidFill>
                <a:hlinkClick r:id="rId5"/>
              </a:rPr>
              <a:t>https</a:t>
            </a:r>
            <a:r>
              <a:rPr lang="fi-FI" sz="1200" dirty="0">
                <a:solidFill>
                  <a:schemeClr val="tx1"/>
                </a:solidFill>
                <a:hlinkClick r:id="rId5"/>
              </a:rPr>
              <a:t>://</a:t>
            </a:r>
            <a:r>
              <a:rPr lang="fi-FI" sz="1200" dirty="0" smtClean="0">
                <a:solidFill>
                  <a:schemeClr val="tx1"/>
                </a:solidFill>
                <a:hlinkClick r:id="rId5"/>
              </a:rPr>
              <a:t>www.kotka.fi/opiskeluhuolto/</a:t>
            </a:r>
            <a:r>
              <a:rPr lang="fi-FI" sz="1200" dirty="0" smtClean="0">
                <a:solidFill>
                  <a:schemeClr val="tx1"/>
                </a:solidFill>
              </a:rPr>
              <a:t> </a:t>
            </a:r>
            <a:endParaRPr lang="fi-FI" sz="1200" dirty="0">
              <a:solidFill>
                <a:schemeClr val="tx1"/>
              </a:solidFill>
            </a:endParaRPr>
          </a:p>
          <a:p>
            <a:r>
              <a:rPr lang="fi-FI" sz="1200" dirty="0" smtClean="0">
                <a:solidFill>
                  <a:schemeClr val="tx1"/>
                </a:solidFill>
              </a:rPr>
              <a:t>Oppilas- ja opiskelijahuoltolaki (1287/2013): </a:t>
            </a:r>
            <a:r>
              <a:rPr lang="fi-FI" sz="1200" dirty="0" smtClean="0">
                <a:solidFill>
                  <a:schemeClr val="tx1"/>
                </a:solidFill>
                <a:hlinkClick r:id="rId6"/>
              </a:rPr>
              <a:t>www.finlex.fi</a:t>
            </a:r>
            <a:r>
              <a:rPr lang="fi-FI" sz="1200" dirty="0" smtClean="0">
                <a:solidFill>
                  <a:schemeClr val="tx1"/>
                </a:solidFill>
              </a:rPr>
              <a:t> </a:t>
            </a:r>
          </a:p>
          <a:p>
            <a:endParaRPr lang="fi-FI" sz="1200" dirty="0">
              <a:solidFill>
                <a:schemeClr val="tx1"/>
              </a:solidFill>
            </a:endParaRPr>
          </a:p>
        </p:txBody>
      </p:sp>
      <p:sp>
        <p:nvSpPr>
          <p:cNvPr id="4" name="Tekstiruutu 3"/>
          <p:cNvSpPr txBox="1"/>
          <p:nvPr/>
        </p:nvSpPr>
        <p:spPr>
          <a:xfrm>
            <a:off x="1911927" y="5153891"/>
            <a:ext cx="54365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srgbClr val="FF0000"/>
                </a:solidFill>
                <a:effectLst/>
                <a:uLnTx/>
                <a:uFillTx/>
                <a:latin typeface="Calibri" panose="020F0502020204030204"/>
                <a:ea typeface="+mn-ea"/>
                <a:cs typeface="+mn-cs"/>
              </a:rPr>
              <a:t>KORONA PANDEMIAA JA KOULUN TOIMINTAAN KOSKEVAA OHJEISTUSTA LÖYDÄT KOULUKOHTAISEN OPPILASHUOLTOSUUNNITELMAN LIITTEEN LOPUSTA</a:t>
            </a:r>
            <a:endParaRPr kumimoji="0" lang="fi-FI"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660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1"/>
          </p:nvPr>
        </p:nvSpPr>
        <p:spPr/>
      </p:sp>
      <p:pic>
        <p:nvPicPr>
          <p:cNvPr id="3" name="Kuva 2"/>
          <p:cNvPicPr>
            <a:picLocks noChangeAspect="1"/>
          </p:cNvPicPr>
          <p:nvPr/>
        </p:nvPicPr>
        <p:blipFill>
          <a:blip r:embed="rId2"/>
          <a:stretch>
            <a:fillRect/>
          </a:stretch>
        </p:blipFill>
        <p:spPr>
          <a:xfrm>
            <a:off x="64524" y="1"/>
            <a:ext cx="9079475" cy="6858000"/>
          </a:xfrm>
          <a:prstGeom prst="rect">
            <a:avLst/>
          </a:prstGeom>
        </p:spPr>
      </p:pic>
    </p:spTree>
    <p:extLst>
      <p:ext uri="{BB962C8B-B14F-4D97-AF65-F5344CB8AC3E}">
        <p14:creationId xmlns:p14="http://schemas.microsoft.com/office/powerpoint/2010/main" val="191128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2286000" y="5562600"/>
            <a:ext cx="4267200" cy="990600"/>
          </a:xfrm>
        </p:spPr>
        <p:txBody>
          <a:bodyPr>
            <a:normAutofit/>
          </a:bodyPr>
          <a:lstStyle/>
          <a:p>
            <a:r>
              <a:rPr lang="fi-FI" sz="1200" dirty="0" smtClean="0"/>
              <a:t>opetustoimi </a:t>
            </a:r>
            <a:r>
              <a:rPr lang="fi-FI" sz="1200" dirty="0"/>
              <a:t>ja varhaiskasvatus</a:t>
            </a:r>
            <a:br>
              <a:rPr lang="fi-FI" sz="1200" dirty="0"/>
            </a:br>
            <a:r>
              <a:rPr lang="fi-FI" sz="1200" dirty="0"/>
              <a:t>opiskeluhuollon ohjausryhmä</a:t>
            </a:r>
            <a:br>
              <a:rPr lang="fi-FI" sz="1200" dirty="0"/>
            </a:br>
            <a:r>
              <a:rPr lang="fi-FI" sz="1200" dirty="0"/>
              <a:t>syksy 2020</a:t>
            </a:r>
          </a:p>
        </p:txBody>
      </p:sp>
    </p:spTree>
    <p:extLst>
      <p:ext uri="{BB962C8B-B14F-4D97-AF65-F5344CB8AC3E}">
        <p14:creationId xmlns:p14="http://schemas.microsoft.com/office/powerpoint/2010/main" val="2634767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748047" y="1480373"/>
            <a:ext cx="6899662" cy="4313598"/>
          </a:xfrm>
        </p:spPr>
        <p:txBody>
          <a:bodyPr/>
          <a:lstStyle/>
          <a:p>
            <a:pPr marL="457200" indent="-457200">
              <a:buAutoNum type="arabicPeriod"/>
            </a:pPr>
            <a:r>
              <a:rPr lang="fi-FI" sz="1800" dirty="0">
                <a:latin typeface="Calibri" panose="020F0502020204030204" pitchFamily="34" charset="0"/>
                <a:cs typeface="Calibri" panose="020F0502020204030204" pitchFamily="34" charset="0"/>
              </a:rPr>
              <a:t>OPPILASHUOLTO KOULUSSA JA ESIOPETUKSESSA</a:t>
            </a:r>
          </a:p>
          <a:p>
            <a:pPr marL="457200" indent="-457200">
              <a:buAutoNum type="arabicPeriod"/>
            </a:pPr>
            <a:r>
              <a:rPr lang="fi-FI" sz="1800" dirty="0">
                <a:latin typeface="Calibri" panose="020F0502020204030204" pitchFamily="34" charset="0"/>
                <a:cs typeface="Calibri" panose="020F0502020204030204" pitchFamily="34" charset="0"/>
              </a:rPr>
              <a:t>YHTEISÖLLINEN OPPILASHUOLTO</a:t>
            </a:r>
          </a:p>
          <a:p>
            <a:pPr marL="457200" indent="-457200">
              <a:buAutoNum type="arabicPeriod"/>
            </a:pPr>
            <a:r>
              <a:rPr lang="fi-FI" sz="1800" dirty="0">
                <a:latin typeface="Calibri" panose="020F0502020204030204" pitchFamily="34" charset="0"/>
                <a:cs typeface="Calibri" panose="020F0502020204030204" pitchFamily="34" charset="0"/>
              </a:rPr>
              <a:t>YKSILÖKOHTAINEN OPPILASHUOLTO</a:t>
            </a:r>
          </a:p>
          <a:p>
            <a:pPr marL="457200" indent="-457200">
              <a:buAutoNum type="arabicPeriod"/>
            </a:pPr>
            <a:r>
              <a:rPr lang="fi-FI" sz="1800" dirty="0">
                <a:latin typeface="Calibri" panose="020F0502020204030204" pitchFamily="34" charset="0"/>
                <a:cs typeface="Calibri" panose="020F0502020204030204" pitchFamily="34" charset="0"/>
              </a:rPr>
              <a:t>YHTEISTYÖ OPPILAIDEN JA HEIDÄN HUOLTAJIENSA KANSSA</a:t>
            </a:r>
          </a:p>
          <a:p>
            <a:pPr marL="457200" indent="-457200">
              <a:buAutoNum type="arabicPeriod"/>
            </a:pPr>
            <a:r>
              <a:rPr lang="fi-FI" sz="1800" dirty="0">
                <a:latin typeface="Calibri" panose="020F0502020204030204" pitchFamily="34" charset="0"/>
                <a:cs typeface="Calibri" panose="020F0502020204030204" pitchFamily="34" charset="0"/>
              </a:rPr>
              <a:t>OPPILASHUOLTOSUUNNITELMAN TOTEUTTAMINEN, SEURAAMINEN JA ARVIOINTI</a:t>
            </a:r>
          </a:p>
          <a:p>
            <a:endParaRPr lang="fi-FI" sz="1800" dirty="0">
              <a:latin typeface="Calibri" panose="020F0502020204030204" pitchFamily="34" charset="0"/>
              <a:cs typeface="Calibri" panose="020F0502020204030204" pitchFamily="34" charset="0"/>
            </a:endParaRPr>
          </a:p>
          <a:p>
            <a:r>
              <a:rPr lang="fi-FI" sz="1800" i="1" dirty="0">
                <a:latin typeface="Calibri" panose="020F0502020204030204" pitchFamily="34" charset="0"/>
                <a:cs typeface="Calibri" panose="020F0502020204030204" pitchFamily="34" charset="0"/>
              </a:rPr>
              <a:t>Perusopetuksen opiskeluhuollosta käytetään nimitystä oppilashuolto, opiskelijasta käsitettä oppilas ja oppilaitoksesta nimitystä koulu (Perusopetuksen opetussuunnitelma). </a:t>
            </a:r>
          </a:p>
          <a:p>
            <a:r>
              <a:rPr lang="fi-FI" sz="1800" i="1" dirty="0">
                <a:latin typeface="Calibri" panose="020F0502020204030204" pitchFamily="34" charset="0"/>
                <a:cs typeface="Calibri" panose="020F0502020204030204" pitchFamily="34" charset="0"/>
              </a:rPr>
              <a:t>Esiopetuksessa lapsesta käytetään </a:t>
            </a:r>
            <a:r>
              <a:rPr lang="fi-FI" sz="1800" i="1" dirty="0" smtClean="0">
                <a:latin typeface="Calibri" panose="020F0502020204030204" pitchFamily="34" charset="0"/>
                <a:cs typeface="Calibri" panose="020F0502020204030204" pitchFamily="34" charset="0"/>
              </a:rPr>
              <a:t>tässä suunnitelmassa käsitettä </a:t>
            </a:r>
            <a:r>
              <a:rPr lang="fi-FI" sz="1800" i="1" dirty="0">
                <a:latin typeface="Calibri" panose="020F0502020204030204" pitchFamily="34" charset="0"/>
                <a:cs typeface="Calibri" panose="020F0502020204030204" pitchFamily="34" charset="0"/>
              </a:rPr>
              <a:t>oppilas.</a:t>
            </a:r>
          </a:p>
          <a:p>
            <a:pPr marL="457200" indent="-457200">
              <a:buAutoNum type="arabicPeriod"/>
            </a:pPr>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 OPPILASHUOLTO </a:t>
            </a:r>
            <a:r>
              <a:rPr lang="fi-FI" sz="3200" dirty="0" smtClean="0">
                <a:latin typeface="Calibri" panose="020F0502020204030204" pitchFamily="34" charset="0"/>
                <a:cs typeface="Calibri" panose="020F0502020204030204" pitchFamily="34" charset="0"/>
              </a:rPr>
              <a:t>koulussa</a:t>
            </a:r>
            <a:endParaRPr lang="fi-FI" sz="3200" dirty="0">
              <a:latin typeface="Calibri" panose="020F0502020204030204" pitchFamily="34" charset="0"/>
              <a:cs typeface="Calibri" panose="020F0502020204030204" pitchFamily="34" charset="0"/>
            </a:endParaRPr>
          </a:p>
        </p:txBody>
      </p:sp>
      <p:sp>
        <p:nvSpPr>
          <p:cNvPr id="5" name="Sisällön paikkamerkki 4"/>
          <p:cNvSpPr>
            <a:spLocks noGrp="1"/>
          </p:cNvSpPr>
          <p:nvPr>
            <p:ph sz="quarter" idx="10"/>
          </p:nvPr>
        </p:nvSpPr>
        <p:spPr>
          <a:xfrm flipH="1">
            <a:off x="806236" y="1656522"/>
            <a:ext cx="3183873" cy="4095885"/>
          </a:xfrm>
        </p:spPr>
        <p:txBody>
          <a:bodyPr/>
          <a:lstStyle/>
          <a:p>
            <a:r>
              <a:rPr lang="fi-FI" dirty="0">
                <a:latin typeface="Calibri" panose="020F0502020204030204" pitchFamily="34" charset="0"/>
                <a:cs typeface="Calibri" panose="020F0502020204030204" pitchFamily="34" charset="0"/>
              </a:rPr>
              <a:t>OPPILASHUOLTO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oppilaan ja lapsen hyvän oppimisen, hyvän psyykkisen ja fyysisen terveyden sekä sosiaalisen hyvinvoinnin edistämistä ja ylläpitämistä koulu ja esiopetusyhteisössä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koulu- ja esiopetusyhteisöä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oppilaalla ja lapsella on oikeus yksilökohtaiseen oppilashuoltoon, johon kuuluu terveydenhoitajan, kuraattorin ja psykologin palvelut</a:t>
            </a: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4526375" y="1656522"/>
            <a:ext cx="3320840" cy="409588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smtClean="0">
                <a:latin typeface="Calibri" panose="020F0502020204030204" pitchFamily="34" charset="0"/>
                <a:cs typeface="Calibri" panose="020F0502020204030204" pitchFamily="34" charset="0"/>
              </a:rPr>
              <a:t>HELILÄN KOULU</a:t>
            </a:r>
            <a:endParaRPr lang="fi-FI" dirty="0">
              <a:solidFill>
                <a:srgbClr val="FF00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i-FI" sz="1200" dirty="0" err="1" smtClean="0">
                <a:latin typeface="Calibri" panose="020F0502020204030204" pitchFamily="34" charset="0"/>
                <a:cs typeface="Calibri" panose="020F0502020204030204" pitchFamily="34" charset="0"/>
              </a:rPr>
              <a:t>Helilän</a:t>
            </a:r>
            <a:r>
              <a:rPr lang="fi-FI" sz="1200" dirty="0" smtClean="0">
                <a:latin typeface="Calibri" panose="020F0502020204030204" pitchFamily="34" charset="0"/>
                <a:cs typeface="Calibri" panose="020F0502020204030204" pitchFamily="34" charset="0"/>
              </a:rPr>
              <a:t> koulu on perusasteen oppilaitos, joka tarjoaa opetusta luokka-asteilla 6-9. Koulu sijaitsee Kotkan kaupungissa </a:t>
            </a:r>
            <a:r>
              <a:rPr lang="fi-FI" sz="1200" dirty="0" err="1" smtClean="0">
                <a:latin typeface="Calibri" panose="020F0502020204030204" pitchFamily="34" charset="0"/>
                <a:cs typeface="Calibri" panose="020F0502020204030204" pitchFamily="34" charset="0"/>
              </a:rPr>
              <a:t>Helilän</a:t>
            </a:r>
            <a:r>
              <a:rPr lang="fi-FI" sz="1200" dirty="0" smtClean="0">
                <a:latin typeface="Calibri" panose="020F0502020204030204" pitchFamily="34" charset="0"/>
                <a:cs typeface="Calibri" panose="020F0502020204030204" pitchFamily="34" charset="0"/>
              </a:rPr>
              <a:t> kaupunginosassa, ja koulun oppilasalueena on Korkeakosken, </a:t>
            </a:r>
            <a:r>
              <a:rPr lang="fi-FI" sz="1200" dirty="0" err="1" smtClean="0">
                <a:latin typeface="Calibri" panose="020F0502020204030204" pitchFamily="34" charset="0"/>
                <a:cs typeface="Calibri" panose="020F0502020204030204" pitchFamily="34" charset="0"/>
              </a:rPr>
              <a:t>Kyminkartanon</a:t>
            </a:r>
            <a:r>
              <a:rPr lang="fi-FI" sz="1200" dirty="0" smtClean="0">
                <a:latin typeface="Calibri" panose="020F0502020204030204" pitchFamily="34" charset="0"/>
                <a:cs typeface="Calibri" panose="020F0502020204030204" pitchFamily="34" charset="0"/>
              </a:rPr>
              <a:t> ja </a:t>
            </a:r>
            <a:r>
              <a:rPr lang="fi-FI" sz="1200" dirty="0" err="1" smtClean="0">
                <a:latin typeface="Calibri" panose="020F0502020204030204" pitchFamily="34" charset="0"/>
                <a:cs typeface="Calibri" panose="020F0502020204030204" pitchFamily="34" charset="0"/>
              </a:rPr>
              <a:t>Otsolan</a:t>
            </a:r>
            <a:r>
              <a:rPr lang="fi-FI" sz="1200" dirty="0" smtClean="0">
                <a:latin typeface="Calibri" panose="020F0502020204030204" pitchFamily="34" charset="0"/>
                <a:cs typeface="Calibri" panose="020F0502020204030204" pitchFamily="34" charset="0"/>
              </a:rPr>
              <a:t> alakoulujen koulupiirit.</a:t>
            </a:r>
          </a:p>
          <a:p>
            <a:pPr marL="342900" indent="-342900">
              <a:buFont typeface="Wingdings" panose="05000000000000000000" pitchFamily="2" charset="2"/>
              <a:buChar char="v"/>
            </a:pPr>
            <a:r>
              <a:rPr lang="fi-FI" sz="1200" dirty="0" smtClean="0">
                <a:latin typeface="Calibri" panose="020F0502020204030204" pitchFamily="34" charset="0"/>
                <a:cs typeface="Calibri" panose="020F0502020204030204" pitchFamily="34" charset="0"/>
              </a:rPr>
              <a:t>Yleisopetuksen ryhmiä 19, lisäksi koulussa toimii 4 erityisopetuksen pienryhmää. Yksi pienryhmistä on oman toiminnan ohjauksen ryhmä ja kolme oppimisen haasteiden pienryhmää. Oppilaat opiskelevat näissä ryhmissä yksilöllisen </a:t>
            </a:r>
            <a:r>
              <a:rPr lang="fi-FI" sz="1200" dirty="0" smtClean="0">
                <a:latin typeface="Calibri" panose="020F0502020204030204" pitchFamily="34" charset="0"/>
                <a:cs typeface="Calibri" panose="020F0502020204030204" pitchFamily="34" charset="0"/>
              </a:rPr>
              <a:t>oppimissuunnitelman </a:t>
            </a:r>
            <a:r>
              <a:rPr lang="fi-FI" sz="1200" dirty="0" smtClean="0">
                <a:latin typeface="Calibri" panose="020F0502020204030204" pitchFamily="34" charset="0"/>
                <a:cs typeface="Calibri" panose="020F0502020204030204" pitchFamily="34" charset="0"/>
              </a:rPr>
              <a:t>mukaan. </a:t>
            </a:r>
            <a:endParaRPr lang="fi-FI" sz="12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i-FI" sz="1200" dirty="0" smtClean="0">
                <a:latin typeface="Calibri" panose="020F0502020204030204" pitchFamily="34" charset="0"/>
                <a:cs typeface="Calibri" panose="020F0502020204030204" pitchFamily="34" charset="0"/>
              </a:rPr>
              <a:t>Perusopetuksen oppilasmäärä on lukuvuoden 2021-2022 alussa </a:t>
            </a:r>
            <a:r>
              <a:rPr lang="fi-FI" sz="1200" dirty="0" smtClean="0">
                <a:latin typeface="Calibri" panose="020F0502020204030204" pitchFamily="34" charset="0"/>
                <a:cs typeface="Calibri" panose="020F0502020204030204" pitchFamily="34" charset="0"/>
              </a:rPr>
              <a:t>427</a:t>
            </a:r>
            <a:r>
              <a:rPr lang="fi-FI" sz="1200" dirty="0" smtClean="0">
                <a:latin typeface="Calibri" panose="020F0502020204030204" pitchFamily="34" charset="0"/>
                <a:cs typeface="Calibri" panose="020F0502020204030204" pitchFamily="34" charset="0"/>
              </a:rPr>
              <a:t>. </a:t>
            </a:r>
            <a:r>
              <a:rPr lang="fi-FI" sz="1200" dirty="0" smtClean="0">
                <a:latin typeface="Calibri" panose="020F0502020204030204" pitchFamily="34" charset="0"/>
                <a:cs typeface="Calibri" panose="020F0502020204030204" pitchFamily="34" charset="0"/>
              </a:rPr>
              <a:t>Opettajia on </a:t>
            </a:r>
            <a:r>
              <a:rPr lang="fi-FI" sz="1200" dirty="0" smtClean="0">
                <a:latin typeface="Calibri" panose="020F0502020204030204" pitchFamily="34" charset="0"/>
                <a:cs typeface="Calibri" panose="020F0502020204030204" pitchFamily="34" charset="0"/>
              </a:rPr>
              <a:t>39</a:t>
            </a:r>
            <a:r>
              <a:rPr lang="fi-FI" sz="1200" dirty="0" smtClean="0">
                <a:latin typeface="Calibri" panose="020F0502020204030204" pitchFamily="34" charset="0"/>
                <a:cs typeface="Calibri" panose="020F0502020204030204" pitchFamily="34" charset="0"/>
              </a:rPr>
              <a:t>, </a:t>
            </a:r>
            <a:r>
              <a:rPr lang="fi-FI" sz="1200" dirty="0" smtClean="0">
                <a:latin typeface="Calibri" panose="020F0502020204030204" pitchFamily="34" charset="0"/>
                <a:cs typeface="Calibri" panose="020F0502020204030204" pitchFamily="34" charset="0"/>
              </a:rPr>
              <a:t>koulunkäynninohjaajia 7 sekä muuhun henkilökuntaan kuuluvaa henkilöstöä 9.</a:t>
            </a:r>
            <a:endParaRPr lang="fi-FI" sz="16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fi-FI" sz="1600" dirty="0"/>
          </a:p>
          <a:p>
            <a:endParaRPr lang="fi-FI" sz="1600" dirty="0"/>
          </a:p>
          <a:p>
            <a:endParaRPr lang="fi-FI" dirty="0"/>
          </a:p>
        </p:txBody>
      </p:sp>
    </p:spTree>
    <p:extLst>
      <p:ext uri="{BB962C8B-B14F-4D97-AF65-F5344CB8AC3E}">
        <p14:creationId xmlns:p14="http://schemas.microsoft.com/office/powerpoint/2010/main" val="3833558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 OPPILASHUOLTO </a:t>
            </a:r>
            <a:r>
              <a:rPr lang="fi-FI" sz="3200" dirty="0" smtClean="0">
                <a:latin typeface="Calibri" panose="020F0502020204030204" pitchFamily="34" charset="0"/>
                <a:cs typeface="Calibri" panose="020F0502020204030204" pitchFamily="34" charset="0"/>
              </a:rPr>
              <a:t>koulussa</a:t>
            </a:r>
            <a:endParaRPr lang="fi-FI" sz="3200" dirty="0">
              <a:latin typeface="Calibri" panose="020F0502020204030204" pitchFamily="34" charset="0"/>
              <a:cs typeface="Calibri" panose="020F0502020204030204" pitchFamily="34" charset="0"/>
            </a:endParaRPr>
          </a:p>
        </p:txBody>
      </p:sp>
      <p:sp>
        <p:nvSpPr>
          <p:cNvPr id="5" name="Sisällön paikkamerkki 4"/>
          <p:cNvSpPr>
            <a:spLocks noGrp="1"/>
          </p:cNvSpPr>
          <p:nvPr>
            <p:ph sz="quarter" idx="10"/>
          </p:nvPr>
        </p:nvSpPr>
        <p:spPr>
          <a:xfrm flipH="1">
            <a:off x="806236" y="1656522"/>
            <a:ext cx="3183873" cy="4095885"/>
          </a:xfrm>
        </p:spPr>
        <p:txBody>
          <a:bodyPr/>
          <a:lstStyle/>
          <a:p>
            <a:endParaRPr lang="fi-FI" dirty="0">
              <a:latin typeface="Calibri" panose="020F0502020204030204" pitchFamily="34" charset="0"/>
              <a:cs typeface="Calibri" panose="020F0502020204030204" pitchFamily="34" charset="0"/>
            </a:endParaRPr>
          </a:p>
        </p:txBody>
      </p:sp>
      <p:sp>
        <p:nvSpPr>
          <p:cNvPr id="10" name="Sisällön paikkamerkki 4"/>
          <p:cNvSpPr txBox="1">
            <a:spLocks/>
          </p:cNvSpPr>
          <p:nvPr/>
        </p:nvSpPr>
        <p:spPr>
          <a:xfrm flipH="1">
            <a:off x="4526375" y="1656522"/>
            <a:ext cx="3320840" cy="409588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smtClean="0">
                <a:latin typeface="Calibri" panose="020F0502020204030204" pitchFamily="34" charset="0"/>
                <a:cs typeface="Calibri" panose="020F0502020204030204" pitchFamily="34" charset="0"/>
              </a:rPr>
              <a:t>HELILÄN KOULU</a:t>
            </a:r>
            <a:endParaRPr lang="fi-FI" dirty="0">
              <a:solidFill>
                <a:srgbClr val="FF00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i-FI" sz="1200" dirty="0" err="1" smtClean="0">
                <a:latin typeface="Calibri" panose="020F0502020204030204" pitchFamily="34" charset="0"/>
                <a:cs typeface="Calibri" panose="020F0502020204030204" pitchFamily="34" charset="0"/>
              </a:rPr>
              <a:t>Helilän</a:t>
            </a:r>
            <a:r>
              <a:rPr lang="fi-FI" sz="1200" dirty="0" smtClean="0">
                <a:latin typeface="Calibri" panose="020F0502020204030204" pitchFamily="34" charset="0"/>
                <a:cs typeface="Calibri" panose="020F0502020204030204" pitchFamily="34" charset="0"/>
              </a:rPr>
              <a:t> koulun oppilaista lukuvuonna 2021-2022 on </a:t>
            </a:r>
            <a:r>
              <a:rPr lang="fi-FI" sz="1200" dirty="0" smtClean="0">
                <a:latin typeface="Calibri" panose="020F0502020204030204" pitchFamily="34" charset="0"/>
                <a:cs typeface="Calibri" panose="020F0502020204030204" pitchFamily="34" charset="0"/>
              </a:rPr>
              <a:t>16,1 </a:t>
            </a:r>
            <a:r>
              <a:rPr lang="fi-FI" sz="1200" dirty="0" smtClean="0">
                <a:latin typeface="Calibri" panose="020F0502020204030204" pitchFamily="34" charset="0"/>
                <a:cs typeface="Calibri" panose="020F0502020204030204" pitchFamily="34" charset="0"/>
              </a:rPr>
              <a:t>% </a:t>
            </a:r>
            <a:r>
              <a:rPr lang="fi-FI" sz="1200" dirty="0" smtClean="0">
                <a:latin typeface="Calibri" panose="020F0502020204030204" pitchFamily="34" charset="0"/>
                <a:cs typeface="Calibri" panose="020F0502020204030204" pitchFamily="34" charset="0"/>
              </a:rPr>
              <a:t>tehostetun tuen piirissä ja </a:t>
            </a:r>
            <a:r>
              <a:rPr lang="fi-FI" sz="1200" dirty="0" smtClean="0">
                <a:latin typeface="Calibri" panose="020F0502020204030204" pitchFamily="34" charset="0"/>
                <a:cs typeface="Calibri" panose="020F0502020204030204" pitchFamily="34" charset="0"/>
              </a:rPr>
              <a:t>14,5 </a:t>
            </a:r>
            <a:r>
              <a:rPr lang="fi-FI" sz="1200" dirty="0" smtClean="0">
                <a:latin typeface="Calibri" panose="020F0502020204030204" pitchFamily="34" charset="0"/>
                <a:cs typeface="Calibri" panose="020F0502020204030204" pitchFamily="34" charset="0"/>
              </a:rPr>
              <a:t>% </a:t>
            </a:r>
            <a:r>
              <a:rPr lang="fi-FI" sz="1200" dirty="0" smtClean="0">
                <a:latin typeface="Calibri" panose="020F0502020204030204" pitchFamily="34" charset="0"/>
                <a:cs typeface="Calibri" panose="020F0502020204030204" pitchFamily="34" charset="0"/>
              </a:rPr>
              <a:t>erityisen tuen piirissä.</a:t>
            </a:r>
          </a:p>
          <a:p>
            <a:pPr marL="342900" indent="-342900">
              <a:buFont typeface="Wingdings" panose="05000000000000000000" pitchFamily="2" charset="2"/>
              <a:buChar char="v"/>
            </a:pPr>
            <a:r>
              <a:rPr lang="fi-FI" sz="1200" dirty="0" smtClean="0">
                <a:latin typeface="Calibri" panose="020F0502020204030204" pitchFamily="34" charset="0"/>
                <a:cs typeface="Calibri" panose="020F0502020204030204" pitchFamily="34" charset="0"/>
              </a:rPr>
              <a:t>Koulun opetus järjestetään moduulikoulun tiloissa. Pienluokilla on omat luokkatilat. Liikunnan opetus järjestetään vanhan koulun liikuntasalissa. Liikuntasalissa on tehty sisäilmakorjauksia.</a:t>
            </a:r>
            <a:endParaRPr lang="fi-FI" sz="16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fi-FI" sz="1600" dirty="0"/>
          </a:p>
          <a:p>
            <a:endParaRPr lang="fi-FI" sz="1600" dirty="0"/>
          </a:p>
          <a:p>
            <a:endParaRPr lang="fi-FI" dirty="0"/>
          </a:p>
        </p:txBody>
      </p:sp>
    </p:spTree>
    <p:extLst>
      <p:ext uri="{BB962C8B-B14F-4D97-AF65-F5344CB8AC3E}">
        <p14:creationId xmlns:p14="http://schemas.microsoft.com/office/powerpoint/2010/main" val="3322204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3014" y="528159"/>
            <a:ext cx="6331164" cy="1128363"/>
          </a:xfrm>
        </p:spPr>
        <p:txBody>
          <a:bodyPr>
            <a:normAutofit/>
          </a:bodyPr>
          <a:lstStyle/>
          <a:p>
            <a:r>
              <a:rPr lang="fi-FI" sz="3200" dirty="0">
                <a:latin typeface="Calibri" panose="020F0502020204030204" pitchFamily="34" charset="0"/>
                <a:cs typeface="Calibri" panose="020F0502020204030204" pitchFamily="34" charset="0"/>
              </a:rPr>
              <a:t>1 OPPILASHUOLTO koulussa ja esiopetuksessa</a:t>
            </a:r>
          </a:p>
        </p:txBody>
      </p:sp>
      <p:sp>
        <p:nvSpPr>
          <p:cNvPr id="10" name="Sisällön paikkamerkki 4"/>
          <p:cNvSpPr txBox="1">
            <a:spLocks/>
          </p:cNvSpPr>
          <p:nvPr/>
        </p:nvSpPr>
        <p:spPr>
          <a:xfrm flipH="1">
            <a:off x="5993476" y="1843825"/>
            <a:ext cx="3150524" cy="49294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dirty="0"/>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012528817"/>
              </p:ext>
            </p:extLst>
          </p:nvPr>
        </p:nvGraphicFramePr>
        <p:xfrm>
          <a:off x="738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1558753" y="5169961"/>
            <a:ext cx="3960052" cy="671058"/>
          </a:xfrm>
          <a:prstGeom prst="roundRect">
            <a:avLst>
              <a:gd name="adj" fmla="val 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Opetusjärjestelyihin (pedagogiset asiakirjat) liittyvään moniammatilliseen käsittelyyn voi osallistua myös </a:t>
            </a:r>
            <a:r>
              <a:rPr kumimoji="0" lang="fi-FI" sz="1000" b="0" i="0" u="none" strike="noStrike" kern="0" cap="none" spc="0" normalizeH="0" baseline="0" noProof="0" dirty="0">
                <a:ln>
                  <a:noFill/>
                </a:ln>
                <a:solidFill>
                  <a:sysClr val="window" lastClr="FFFFFF"/>
                </a:solidFill>
                <a:effectLst/>
                <a:uLnTx/>
                <a:uFillTx/>
                <a:latin typeface="Calibri" panose="020F0502020204030204" pitchFamily="34" charset="0"/>
                <a:ea typeface="Times New Roman" panose="02020603050405020304" pitchFamily="18" charset="0"/>
                <a:cs typeface="Calibri" panose="020F0502020204030204" pitchFamily="34" charset="0"/>
              </a:rPr>
              <a:t>opiskeluhuollon</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palveluiden ammattilaisia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(Perusopetuslaki 16§ ja 17§)</a:t>
            </a:r>
          </a:p>
        </p:txBody>
      </p:sp>
    </p:spTree>
    <p:extLst>
      <p:ext uri="{BB962C8B-B14F-4D97-AF65-F5344CB8AC3E}">
        <p14:creationId xmlns:p14="http://schemas.microsoft.com/office/powerpoint/2010/main" val="2913286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475907"/>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OPPILASHUOLTO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extLst>
              <p:ext uri="{D42A27DB-BD31-4B8C-83A1-F6EECF244321}">
                <p14:modId xmlns:p14="http://schemas.microsoft.com/office/powerpoint/2010/main" val="664116256"/>
              </p:ext>
            </p:extLst>
          </p:nvPr>
        </p:nvGraphicFramePr>
        <p:xfrm>
          <a:off x="1406525" y="1690511"/>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320918" y="5347278"/>
            <a:ext cx="9039496" cy="461665"/>
          </a:xfrm>
          <a:prstGeom prst="rect">
            <a:avLst/>
          </a:prstGeom>
        </p:spPr>
        <p:txBody>
          <a:bodyPr wrap="square">
            <a:spAutoFit/>
          </a:bodyPr>
          <a:lstStyle/>
          <a:p>
            <a:pPr lvl="0"/>
            <a:r>
              <a:rPr lang="fi-FI" sz="1200" dirty="0">
                <a:solidFill>
                  <a:srgbClr val="FFFFFF"/>
                </a:solidFill>
              </a:rPr>
              <a:t>*Yhdenvertaisuussuunnitelma, tasa-arvosuunnitelma, päihdesuunnitelma, turvallisuussuunnitelma, järjestyssäännöt, suunnitelma oppilaan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806236" y="412205"/>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OPPILASHUOLTO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806236" y="2311208"/>
            <a:ext cx="3224851" cy="3173258"/>
          </a:xfrm>
        </p:spPr>
        <p:txBody>
          <a:bodyPr/>
          <a:lstStyle/>
          <a:p>
            <a:pPr lvl="0">
              <a:buClr>
                <a:srgbClr val="0B082E"/>
              </a:buClr>
            </a:pPr>
            <a:r>
              <a:rPr lang="fi-FI" sz="1400" b="1" dirty="0">
                <a:solidFill>
                  <a:srgbClr val="FFFFFF"/>
                </a:solidFill>
              </a:rPr>
              <a:t>Yhteisöllinen </a:t>
            </a:r>
            <a:r>
              <a:rPr lang="fi-FI" sz="1400" b="1" dirty="0" smtClean="0">
                <a:solidFill>
                  <a:srgbClr val="FFFFFF"/>
                </a:solidFill>
              </a:rPr>
              <a:t>oppilashuoltotyö</a:t>
            </a:r>
            <a:r>
              <a:rPr lang="fi-FI" sz="1400" b="1" dirty="0">
                <a:solidFill>
                  <a:srgbClr val="FFFFFF"/>
                </a:solidFill>
              </a:rPr>
              <a:t>:</a:t>
            </a:r>
          </a:p>
          <a:p>
            <a:pPr marL="285750" lvl="0" indent="-285750">
              <a:buClr>
                <a:srgbClr val="0B082E"/>
              </a:buClr>
              <a:buFont typeface="Wingdings" panose="05000000000000000000" pitchFamily="2" charset="2"/>
              <a:buChar char="v"/>
            </a:pPr>
            <a:r>
              <a:rPr lang="fi-FI" sz="1400" dirty="0">
                <a:solidFill>
                  <a:srgbClr val="FFFFFF"/>
                </a:solidFill>
              </a:rPr>
              <a:t>tukee koko kouluyhteisöä</a:t>
            </a:r>
          </a:p>
          <a:p>
            <a:pPr marL="285750" lvl="0" indent="-285750">
              <a:buClr>
                <a:srgbClr val="0B082E"/>
              </a:buClr>
              <a:buFont typeface="Wingdings" panose="05000000000000000000" pitchFamily="2" charset="2"/>
              <a:buChar char="v"/>
            </a:pPr>
            <a:r>
              <a:rPr lang="fi-FI" sz="1400" dirty="0">
                <a:solidFill>
                  <a:srgbClr val="FFFFFF"/>
                </a:solidFill>
              </a:rPr>
              <a:t>ensisijainen oppilashuollon työtapa</a:t>
            </a:r>
          </a:p>
          <a:p>
            <a:pPr marL="285750" lvl="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lvl="0" indent="-285750">
              <a:buClr>
                <a:srgbClr val="0B082E"/>
              </a:buClr>
              <a:buFont typeface="Wingdings" panose="05000000000000000000" pitchFamily="2" charset="2"/>
              <a:buChar char="v"/>
            </a:pPr>
            <a:r>
              <a:rPr lang="fi-FI" sz="1400" dirty="0">
                <a:solidFill>
                  <a:srgbClr val="FFFFFF"/>
                </a:solidFill>
              </a:rPr>
              <a:t>toteutuu esiopetuksen ja koulun kaikkien jäsenten mukaan lukien oppilaat ja vanhemmat arvostuksena, tasavertaisuutena ja luottamuksena</a:t>
            </a:r>
          </a:p>
          <a:p>
            <a:pPr marL="285750" lvl="0" indent="-285750">
              <a:buClr>
                <a:srgbClr val="0B082E"/>
              </a:buClr>
              <a:buFont typeface="Wingdings" panose="05000000000000000000" pitchFamily="2" charset="2"/>
              <a:buChar char="v"/>
            </a:pPr>
            <a:r>
              <a:rPr lang="fi-FI" sz="1400" dirty="0">
                <a:solidFill>
                  <a:srgbClr val="FFFFFF"/>
                </a:solidFill>
              </a:rPr>
              <a:t>luo mahdollisuuksia toimia, vaikuttaa ja kehittää kouluyhteisöä yhdessä</a:t>
            </a:r>
          </a:p>
          <a:p>
            <a:endParaRPr lang="fi-FI" sz="1400" dirty="0"/>
          </a:p>
          <a:p>
            <a:endParaRPr lang="fi-FI" sz="1400" dirty="0"/>
          </a:p>
        </p:txBody>
      </p:sp>
      <p:sp>
        <p:nvSpPr>
          <p:cNvPr id="4" name="Sisällön paikkamerkki 4"/>
          <p:cNvSpPr txBox="1">
            <a:spLocks/>
          </p:cNvSpPr>
          <p:nvPr/>
        </p:nvSpPr>
        <p:spPr>
          <a:xfrm flipH="1">
            <a:off x="4774570" y="2311208"/>
            <a:ext cx="3315190" cy="4330661"/>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0">
              <a:buClr>
                <a:srgbClr val="0B082E"/>
              </a:buClr>
              <a:defRPr/>
            </a:pPr>
            <a:r>
              <a:rPr lang="fi-FI" sz="1400" b="1" dirty="0">
                <a:solidFill>
                  <a:schemeClr val="bg1"/>
                </a:solidFill>
                <a:latin typeface="Calibri" panose="020F0502020204030204" pitchFamily="34" charset="0"/>
                <a:cs typeface="Calibri" panose="020F0502020204030204" pitchFamily="34" charset="0"/>
              </a:rPr>
              <a:t>KOULU JA </a:t>
            </a:r>
            <a:r>
              <a:rPr lang="fi-FI" sz="1400" b="1" dirty="0" smtClean="0">
                <a:solidFill>
                  <a:schemeClr val="bg1"/>
                </a:solidFill>
                <a:latin typeface="Calibri" panose="020F0502020204030204" pitchFamily="34" charset="0"/>
                <a:cs typeface="Calibri" panose="020F0502020204030204" pitchFamily="34" charset="0"/>
              </a:rPr>
              <a:t>ESIOPETUS</a:t>
            </a:r>
            <a:endParaRPr lang="fi-FI" sz="1400" dirty="0">
              <a:solidFill>
                <a:schemeClr val="bg1"/>
              </a:solidFill>
              <a:latin typeface="Calibri" panose="020F0502020204030204" pitchFamily="34" charset="0"/>
              <a:cs typeface="Calibri" panose="020F0502020204030204" pitchFamily="34" charset="0"/>
            </a:endParaRPr>
          </a:p>
          <a:p>
            <a:r>
              <a:rPr lang="fi-FI" sz="1400" dirty="0" smtClean="0">
                <a:solidFill>
                  <a:schemeClr val="bg1"/>
                </a:solidFill>
              </a:rPr>
              <a:t>Tänä </a:t>
            </a:r>
            <a:r>
              <a:rPr lang="fi-FI" sz="1400" dirty="0">
                <a:solidFill>
                  <a:schemeClr val="bg1"/>
                </a:solidFill>
              </a:rPr>
              <a:t>lukuvuonna </a:t>
            </a:r>
            <a:r>
              <a:rPr lang="fi-FI" sz="1400" dirty="0" smtClean="0">
                <a:solidFill>
                  <a:schemeClr val="bg1"/>
                </a:solidFill>
              </a:rPr>
              <a:t>meidän koulun ja esiopetuksen yhteisöllisen </a:t>
            </a:r>
            <a:r>
              <a:rPr lang="fi-FI" sz="1400" dirty="0">
                <a:solidFill>
                  <a:schemeClr val="bg1"/>
                </a:solidFill>
              </a:rPr>
              <a:t>oppilashuollon tavoitteena on:</a:t>
            </a:r>
          </a:p>
          <a:p>
            <a:r>
              <a:rPr lang="fi-FI" sz="1400" dirty="0">
                <a:solidFill>
                  <a:schemeClr val="bg1"/>
                </a:solidFill>
              </a:rPr>
              <a:t>1. Kaikille kouluille ja esiopetukselle </a:t>
            </a:r>
            <a:r>
              <a:rPr lang="fi-FI" sz="1400" dirty="0" smtClean="0">
                <a:solidFill>
                  <a:schemeClr val="bg1"/>
                </a:solidFill>
              </a:rPr>
              <a:t>yhteinen: Mielen hyvinvoinnin vahvistaminen 2021-2023. Syksy 2021: Hyvinvoiva mieli, kevät 2022: Mieli ruudun takana.</a:t>
            </a:r>
            <a:endParaRPr lang="fi-FI" sz="1400" dirty="0">
              <a:solidFill>
                <a:schemeClr val="bg1"/>
              </a:solidFill>
            </a:endParaRPr>
          </a:p>
          <a:p>
            <a:r>
              <a:rPr lang="fi-FI" sz="1400" dirty="0">
                <a:solidFill>
                  <a:schemeClr val="bg1"/>
                </a:solidFill>
              </a:rPr>
              <a:t>2</a:t>
            </a:r>
            <a:r>
              <a:rPr lang="fi-FI" sz="1400" dirty="0" smtClean="0">
                <a:solidFill>
                  <a:schemeClr val="bg1"/>
                </a:solidFill>
              </a:rPr>
              <a:t>. Dialogisuus  </a:t>
            </a:r>
            <a:r>
              <a:rPr lang="fi-FI" sz="1400" i="1" dirty="0" smtClean="0">
                <a:solidFill>
                  <a:schemeClr val="bg1"/>
                </a:solidFill>
              </a:rPr>
              <a:t>”Miten puhua niin, että toisissa syntyy halu kuunnella ja miten kuunnella, että toisessa syntyy halu puhua.”</a:t>
            </a:r>
            <a:r>
              <a:rPr lang="fi-FI" sz="1400" dirty="0" smtClean="0">
                <a:solidFill>
                  <a:schemeClr val="bg1"/>
                </a:solidFill>
              </a:rPr>
              <a:t>  (</a:t>
            </a:r>
            <a:r>
              <a:rPr lang="fi-FI" sz="1400" dirty="0" err="1" smtClean="0">
                <a:solidFill>
                  <a:schemeClr val="bg1"/>
                </a:solidFill>
              </a:rPr>
              <a:t>Isaacs</a:t>
            </a:r>
            <a:r>
              <a:rPr lang="fi-FI" sz="1400" dirty="0" smtClean="0">
                <a:solidFill>
                  <a:schemeClr val="bg1"/>
                </a:solidFill>
              </a:rPr>
              <a:t> 2001)</a:t>
            </a:r>
            <a:endParaRPr lang="fi-FI" sz="1400" dirty="0">
              <a:solidFill>
                <a:schemeClr val="bg1"/>
              </a:solidFill>
            </a:endParaRPr>
          </a:p>
          <a:p>
            <a:r>
              <a:rPr lang="fi-FI" sz="1400" dirty="0">
                <a:solidFill>
                  <a:schemeClr val="bg1"/>
                </a:solidFill>
              </a:rPr>
              <a:t>3</a:t>
            </a:r>
            <a:r>
              <a:rPr lang="fi-FI" sz="1400" dirty="0" smtClean="0">
                <a:solidFill>
                  <a:schemeClr val="bg1"/>
                </a:solidFill>
              </a:rPr>
              <a:t>.  Yhdenvertaisuus ja moninaisuus</a:t>
            </a:r>
          </a:p>
          <a:p>
            <a:r>
              <a:rPr lang="fi-FI" sz="1400" dirty="0" smtClean="0">
                <a:solidFill>
                  <a:schemeClr val="bg1"/>
                </a:solidFill>
              </a:rPr>
              <a:t>Tarkempi vuosikello löytyy suunnitelman lopusta</a:t>
            </a:r>
          </a:p>
        </p:txBody>
      </p:sp>
      <p:sp>
        <p:nvSpPr>
          <p:cNvPr id="5" name="Suorakulmio 4"/>
          <p:cNvSpPr/>
          <p:nvPr/>
        </p:nvSpPr>
        <p:spPr>
          <a:xfrm>
            <a:off x="611932" y="1409939"/>
            <a:ext cx="6838310" cy="803297"/>
          </a:xfrm>
          <a:prstGeom prst="rect">
            <a:avLst/>
          </a:prstGeom>
        </p:spPr>
        <p:txBody>
          <a:bodyPr wrap="square">
            <a:spAutoFit/>
          </a:bodyPr>
          <a:lstStyle/>
          <a:p>
            <a:pPr lvl="0"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502033"/>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OPPILASHUOLTO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822757923"/>
              </p:ext>
            </p:extLst>
          </p:nvPr>
        </p:nvGraphicFramePr>
        <p:xfrm>
          <a:off x="268445"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4840445" y="1630396"/>
            <a:ext cx="3315190" cy="45661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smtClean="0">
                <a:solidFill>
                  <a:schemeClr val="bg1"/>
                </a:solidFill>
                <a:latin typeface="Calibri" panose="020F0502020204030204" pitchFamily="34" charset="0"/>
                <a:cs typeface="Calibri" panose="020F0502020204030204" pitchFamily="34" charset="0"/>
              </a:rPr>
              <a:t>HELILÄN KOULU</a:t>
            </a:r>
            <a:endParaRPr lang="fi-FI" sz="1400" dirty="0">
              <a:solidFill>
                <a:srgbClr val="FF0000"/>
              </a:solidFill>
              <a:latin typeface="Calibri" panose="020F0502020204030204" pitchFamily="34" charset="0"/>
              <a:cs typeface="Calibri" panose="020F0502020204030204" pitchFamily="34" charset="0"/>
            </a:endParaRPr>
          </a:p>
          <a:p>
            <a:r>
              <a:rPr lang="fi-FI" sz="1200" dirty="0" err="1" smtClean="0">
                <a:solidFill>
                  <a:schemeClr val="bg1"/>
                </a:solidFill>
                <a:latin typeface="Calibri" panose="020F0502020204030204" pitchFamily="34" charset="0"/>
                <a:cs typeface="Calibri" panose="020F0502020204030204" pitchFamily="34" charset="0"/>
              </a:rPr>
              <a:t>Helilän</a:t>
            </a:r>
            <a:r>
              <a:rPr lang="fi-FI" sz="1200" dirty="0" smtClean="0">
                <a:solidFill>
                  <a:schemeClr val="bg1"/>
                </a:solidFill>
                <a:latin typeface="Calibri" panose="020F0502020204030204" pitchFamily="34" charset="0"/>
                <a:cs typeface="Calibri" panose="020F0502020204030204" pitchFamily="34" charset="0"/>
              </a:rPr>
              <a:t> koulun yhteisöllinen oppilashuoltoryhmä kokoontuu noin kolmen viikon välein sekä tämän lisäksi tarvittaessa. </a:t>
            </a:r>
            <a:endParaRPr lang="fi-FI" sz="1200" dirty="0">
              <a:solidFill>
                <a:schemeClr val="bg1"/>
              </a:solidFill>
              <a:latin typeface="Calibri" panose="020F0502020204030204" pitchFamily="34" charset="0"/>
              <a:cs typeface="Calibri" panose="020F0502020204030204" pitchFamily="34" charset="0"/>
            </a:endParaRPr>
          </a:p>
          <a:p>
            <a:r>
              <a:rPr lang="fi-FI" sz="1200" dirty="0" smtClean="0">
                <a:solidFill>
                  <a:schemeClr val="bg1"/>
                </a:solidFill>
              </a:rPr>
              <a:t>Alkusyksystä asetetaan yhteisöllisen oppilashuollon tavoitteet. Ennen joulua tehdään väliarviointi suhteessa asetettuihin tavoitteisiin. Kevään viimeisellä kerralla arvioidaan </a:t>
            </a:r>
            <a:r>
              <a:rPr lang="fi-FI" sz="1200" dirty="0" err="1" smtClean="0">
                <a:solidFill>
                  <a:schemeClr val="bg1"/>
                </a:solidFill>
              </a:rPr>
              <a:t>lomakkeiston</a:t>
            </a:r>
            <a:r>
              <a:rPr lang="fi-FI" sz="1200" dirty="0" smtClean="0">
                <a:solidFill>
                  <a:schemeClr val="bg1"/>
                </a:solidFill>
              </a:rPr>
              <a:t> avulla oppilashuollon toteutumista.</a:t>
            </a:r>
          </a:p>
          <a:p>
            <a:r>
              <a:rPr lang="fi-FI" sz="1200" dirty="0" smtClean="0">
                <a:solidFill>
                  <a:schemeClr val="bg1"/>
                </a:solidFill>
              </a:rPr>
              <a:t>Yhteisöllisen oppilashuoltoryhmän jäseniä ovat </a:t>
            </a:r>
            <a:r>
              <a:rPr lang="fi-FI" sz="1200" dirty="0" err="1" smtClean="0">
                <a:solidFill>
                  <a:schemeClr val="bg1"/>
                </a:solidFill>
              </a:rPr>
              <a:t>rehtor</a:t>
            </a:r>
            <a:r>
              <a:rPr lang="fi-FI" sz="1200" dirty="0" smtClean="0">
                <a:solidFill>
                  <a:schemeClr val="bg1"/>
                </a:solidFill>
              </a:rPr>
              <a:t> (pj), laaja-alainen erityisopettaja, koulukuraattori, oppilaanohjaaja, kouluterveydenhoitaja ja kouluhyvinvointitiimin vetäjä. Oppilasedustajat osallistuvat yhteisöllisen oppilashuoltoryhmän kokoontumisiin vähintään kerran lukukaudessa. Ryhmään voidaan kutsua myös asiantuntijoina opettajia, oppilaita, huoltajia sekä eri viranomaisia. </a:t>
            </a:r>
            <a:endParaRPr lang="fi-FI" sz="1200" dirty="0">
              <a:solidFill>
                <a:schemeClr val="bg1"/>
              </a:solidFill>
            </a:endParaRPr>
          </a:p>
        </p:txBody>
      </p:sp>
      <p:sp>
        <p:nvSpPr>
          <p:cNvPr id="8" name="Suorakulmio 7"/>
          <p:cNvSpPr/>
          <p:nvPr/>
        </p:nvSpPr>
        <p:spPr>
          <a:xfrm>
            <a:off x="82843" y="1600267"/>
            <a:ext cx="4572000" cy="738664"/>
          </a:xfrm>
          <a:prstGeom prst="rect">
            <a:avLst/>
          </a:prstGeom>
        </p:spPr>
        <p:txBody>
          <a:bodyPr>
            <a:spAutoFit/>
          </a:bodyPr>
          <a:lstStyle/>
          <a:p>
            <a:pPr>
              <a:spcAft>
                <a:spcPts val="0"/>
              </a:spcAft>
            </a:pPr>
            <a:r>
              <a:rPr lang="fi-FI" sz="1400" dirty="0">
                <a:solidFill>
                  <a:schemeClr val="bg1"/>
                </a:solidFill>
                <a:latin typeface="+mj-lt"/>
                <a:ea typeface="Times New Roman" panose="02020603050405020304" pitchFamily="18" charset="0"/>
              </a:rPr>
              <a:t>Esimerkki yhteisöllisen oppilashuoltoryhmän kokoonpanosta. Koulun oppilashuoltoryhmä suunnittelee, toteuttaa, kehittää ja arvioi oppilashuoltoa.</a:t>
            </a:r>
            <a:endParaRPr lang="fi-FI" sz="14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0003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6236" y="1150891"/>
            <a:ext cx="6734432" cy="101566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Yksilökohtaisella oppilashuollolla tarkoitetaan yksittäisille oppilaille annettavia kouluterveydenhuollon palveluja,  opiskeluhuollon kuraattori-ja psykologipalveluja sekä monialaista yksilökohtaista oppilashuoltoa, johon kuuluu yksittäisen oppilaan asiassa koottava monialainen asiantuntijaryhmä</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Kaikki oppilaiden kanssa työskentelevät ovat vastuussa tuen tarpeen tunnistamisessa</a:t>
            </a:r>
          </a:p>
        </p:txBody>
      </p:sp>
      <p:pic>
        <p:nvPicPr>
          <p:cNvPr id="6" name="Kuva 5"/>
          <p:cNvPicPr>
            <a:picLocks noChangeAspect="1"/>
          </p:cNvPicPr>
          <p:nvPr/>
        </p:nvPicPr>
        <p:blipFill>
          <a:blip r:embed="rId2"/>
          <a:stretch>
            <a:fillRect/>
          </a:stretch>
        </p:blipFill>
        <p:spPr>
          <a:xfrm>
            <a:off x="806236" y="401018"/>
            <a:ext cx="6626926" cy="749873"/>
          </a:xfrm>
          <a:prstGeom prst="rect">
            <a:avLst/>
          </a:prstGeom>
        </p:spPr>
      </p:pic>
      <p:graphicFrame>
        <p:nvGraphicFramePr>
          <p:cNvPr id="7" name="Kaaviokuva 6"/>
          <p:cNvGraphicFramePr/>
          <p:nvPr/>
        </p:nvGraphicFramePr>
        <p:xfrm>
          <a:off x="1954060" y="1900764"/>
          <a:ext cx="5085568" cy="410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yöristetty suorakulmio 7"/>
          <p:cNvSpPr/>
          <p:nvPr/>
        </p:nvSpPr>
        <p:spPr>
          <a:xfrm>
            <a:off x="3519814" y="3755497"/>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p:cNvSpPr txBox="1"/>
          <p:nvPr/>
        </p:nvSpPr>
        <p:spPr>
          <a:xfrm>
            <a:off x="3519814" y="3811152"/>
            <a:ext cx="216700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Tree>
    <p:extLst>
      <p:ext uri="{BB962C8B-B14F-4D97-AF65-F5344CB8AC3E}">
        <p14:creationId xmlns:p14="http://schemas.microsoft.com/office/powerpoint/2010/main" val="567904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69d9177441543c79f0d0d4433bc13ac xmlns="4725239e-b194-4e4b-9e5d-d7784311bef1">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75dd3a33-2d35-471d-9909-b334bdb25443</TermId>
        </TermInfo>
      </Terms>
    </h69d9177441543c79f0d0d4433bc13ac>
    <c93af028e68b4ec18d46cb24ea894b48 xmlns="4725239e-b194-4e4b-9e5d-d7784311bef1">
      <Terms xmlns="http://schemas.microsoft.com/office/infopath/2007/PartnerControls"/>
    </c93af028e68b4ec18d46cb24ea894b48>
    <Nosto xmlns="4725239e-b194-4e4b-9e5d-d7784311bef1">true</Nosto>
    <TaxCatchAll xmlns="4725239e-b194-4e4b-9e5d-d7784311bef1">
      <Value>47</Value>
    </TaxCatchAll>
    <n547a2840f4c4908bae3582247e377a1 xmlns="4725239e-b194-4e4b-9e5d-d7784311bef1">
      <Terms xmlns="http://schemas.microsoft.com/office/infopath/2007/PartnerControls"/>
    </n547a2840f4c4908bae3582247e377a1>
  </documentManagement>
</p:properties>
</file>

<file path=customXml/item3.xml><?xml version="1.0" encoding="utf-8"?>
<ct:contentTypeSchema xmlns:ct="http://schemas.microsoft.com/office/2006/metadata/contentType" xmlns:ma="http://schemas.microsoft.com/office/2006/metadata/properties/metaAttributes" ct:_="" ma:_="" ma:contentTypeName="Dokumentti" ma:contentTypeID="0x010100AA08B6C20633446DB7C637F08F23358C00D1CC8AC89089415292A9D2C309C61E86006AFF035A16CDC34FB27CE08F50ACA405" ma:contentTypeVersion="5" ma:contentTypeDescription="AreenaIntra dokumentti" ma:contentTypeScope="" ma:versionID="85375d156a9e54da357a50f286762abf">
  <xsd:schema xmlns:xsd="http://www.w3.org/2001/XMLSchema" xmlns:xs="http://www.w3.org/2001/XMLSchema" xmlns:p="http://schemas.microsoft.com/office/2006/metadata/properties" xmlns:ns2="4725239e-b194-4e4b-9e5d-d7784311bef1" targetNamespace="http://schemas.microsoft.com/office/2006/metadata/properties" ma:root="true" ma:fieldsID="fe1fe6cdfddaac84caa87306114197f3" ns2:_="">
    <xsd:import namespace="4725239e-b194-4e4b-9e5d-d7784311bef1"/>
    <xsd:element name="properties">
      <xsd:complexType>
        <xsd:sequence>
          <xsd:element name="documentManagement">
            <xsd:complexType>
              <xsd:all>
                <xsd:element ref="ns2:Nosto" minOccurs="0"/>
                <xsd:element ref="ns2:h69d9177441543c79f0d0d4433bc13ac" minOccurs="0"/>
                <xsd:element ref="ns2:TaxCatchAll" minOccurs="0"/>
                <xsd:element ref="ns2:n547a2840f4c4908bae3582247e377a1" minOccurs="0"/>
                <xsd:element ref="ns2:c93af028e68b4ec18d46cb24ea894b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239e-b194-4e4b-9e5d-d7784311bef1" elementFormDefault="qualified">
    <xsd:import namespace="http://schemas.microsoft.com/office/2006/documentManagement/types"/>
    <xsd:import namespace="http://schemas.microsoft.com/office/infopath/2007/PartnerControls"/>
    <xsd:element name="Nosto" ma:index="11" nillable="true" ma:displayName="Nosto Aineistopankkiin" ma:default="0" ma:description="Rasti ruutuun jos haluat nostaa ko. dokumentin Aineistopankkiin. Tiedosto sijoittuu antamiesi &quot;dokumenttityyppi&quot;- ja &quot;toiminto&quot; -tietojen perusteella." ma:internalName="Nosto" ma:readOnly="false">
      <xsd:simpleType>
        <xsd:restriction base="dms:Boolean"/>
      </xsd:simpleType>
    </xsd:element>
    <xsd:element name="h69d9177441543c79f0d0d4433bc13ac" ma:index="12" ma:taxonomy="true" ma:internalName="h69d9177441543c79f0d0d4433bc13ac" ma:taxonomyFieldName="AreenaIntraDokumenttityyppi" ma:displayName="Dokumenttityyppi" ma:default="" ma:fieldId="{169d9177-4415-43c7-9f0d-0d4433bc13ac}" ma:sspId="87a157ef-df45-4397-8789-e4454cfc2da5" ma:termSetId="9860e4b5-3b48-4598-ab0d-df731de908d3"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9e587972-826e-45c0-a197-bb903696fc62}" ma:internalName="TaxCatchAll" ma:showField="CatchAllData" ma:web="4725239e-b194-4e4b-9e5d-d7784311bef1">
      <xsd:complexType>
        <xsd:complexContent>
          <xsd:extension base="dms:MultiChoiceLookup">
            <xsd:sequence>
              <xsd:element name="Value" type="dms:Lookup" maxOccurs="unbounded" minOccurs="0" nillable="true"/>
            </xsd:sequence>
          </xsd:extension>
        </xsd:complexContent>
      </xsd:complexType>
    </xsd:element>
    <xsd:element name="n547a2840f4c4908bae3582247e377a1" ma:index="14" nillable="true" ma:taxonomy="true" ma:internalName="n547a2840f4c4908bae3582247e377a1" ma:taxonomyFieldName="AreenaIntraYritys" ma:displayName="Toiminto" ma:readOnly="false" ma:default="" ma:fieldId="{7547a284-0f4c-4908-bae3-582247e377a1}" ma:sspId="87a157ef-df45-4397-8789-e4454cfc2da5" ma:termSetId="4c8fb4a8-b06e-42c0-b7d7-9ce71e54f839" ma:anchorId="00000000-0000-0000-0000-000000000000" ma:open="false" ma:isKeyword="false">
      <xsd:complexType>
        <xsd:sequence>
          <xsd:element ref="pc:Terms" minOccurs="0" maxOccurs="1"/>
        </xsd:sequence>
      </xsd:complexType>
    </xsd:element>
    <xsd:element name="c93af028e68b4ec18d46cb24ea894b48" ma:index="15" nillable="true" ma:taxonomy="true" ma:internalName="c93af028e68b4ec18d46cb24ea894b48" ma:taxonomyFieldName="AreenaIntraAjankohta" ma:displayName="Ajankohta" ma:default="" ma:fieldId="{c93af028-e68b-4ec1-8d46-cb24ea894b48}" ma:sspId="87a157ef-df45-4397-8789-e4454cfc2da5" ma:termSetId="ef15eb77-f020-486f-902b-ad8567c6483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A3C21-A1A8-4298-9AFF-F8A53A877D95}">
  <ds:schemaRefs>
    <ds:schemaRef ds:uri="http://schemas.microsoft.com/sharepoint/v3/contenttype/forms"/>
  </ds:schemaRefs>
</ds:datastoreItem>
</file>

<file path=customXml/itemProps2.xml><?xml version="1.0" encoding="utf-8"?>
<ds:datastoreItem xmlns:ds="http://schemas.openxmlformats.org/officeDocument/2006/customXml" ds:itemID="{0C607696-2AC2-4423-A178-D9D7CC1EB56E}">
  <ds:schemaRefs>
    <ds:schemaRef ds:uri="http://schemas.microsoft.com/office/infopath/2007/PartnerControls"/>
    <ds:schemaRef ds:uri="http://purl.org/dc/terms/"/>
    <ds:schemaRef ds:uri="http://schemas.microsoft.com/office/2006/documentManagement/types"/>
    <ds:schemaRef ds:uri="http://purl.org/dc/elements/1.1/"/>
    <ds:schemaRef ds:uri="4725239e-b194-4e4b-9e5d-d7784311bef1"/>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0FCB07C-2628-4585-96AE-014EFACA0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239e-b194-4e4b-9e5d-d7784311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Powerpoint-malli, Suomi</Template>
  <TotalTime>1538</TotalTime>
  <Words>1466</Words>
  <Application>Microsoft Office PowerPoint</Application>
  <PresentationFormat>Näytössä katseltava diaesitys (4:3)</PresentationFormat>
  <Paragraphs>202</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Gill Sans MT</vt:lpstr>
      <vt:lpstr>Times New Roman</vt:lpstr>
      <vt:lpstr>Wingdings</vt:lpstr>
      <vt:lpstr>Kotkan-kaupunki</vt:lpstr>
      <vt:lpstr>koulukohtainen oppilashuoltosuunnitelma  Helilän koulu 2021-2022 </vt:lpstr>
      <vt:lpstr>sisällys</vt:lpstr>
      <vt:lpstr>1 OPPILASHUOLTO koulussa</vt:lpstr>
      <vt:lpstr>1 OPPILASHUOLTO koulussa</vt:lpstr>
      <vt:lpstr>1 OPPILASHUOLTO koulussa ja esiopetuksessa</vt:lpstr>
      <vt:lpstr>2 YHTEISÖLLINEN OPPILASHUOLTO</vt:lpstr>
      <vt:lpstr>2 YHTEISÖLLINEN OPPILASHUOLTO</vt:lpstr>
      <vt:lpstr>2 YHTEISÖLLINEN OPPILASHUOLTO</vt:lpstr>
      <vt:lpstr>PowerPoint-esitys</vt:lpstr>
      <vt:lpstr>PowerPoint-esitys</vt:lpstr>
      <vt:lpstr>   </vt:lpstr>
      <vt:lpstr>PowerPoint-esitys</vt:lpstr>
      <vt:lpstr>5 Oppilashuoltosuunnitelman toteuttaminen, seuraaminen ja arviointi</vt:lpstr>
      <vt:lpstr>5 Oppilashuoltosuunnitelman toteuttaminen, seuraaminen ja arviointi</vt:lpstr>
      <vt:lpstr>LUE LISÄÄ / linkkejä</vt:lpstr>
      <vt:lpstr>PowerPoint-esitys</vt:lpstr>
      <vt:lpstr>opetustoimi ja varhaiskasvatus opiskeluhuollon ohjausryhmä syksy 2020</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Kaukoranta Nina</dc:creator>
  <cp:lastModifiedBy>Aronen Mari</cp:lastModifiedBy>
  <cp:revision>145</cp:revision>
  <cp:lastPrinted>2020-06-10T05:14:52Z</cp:lastPrinted>
  <dcterms:created xsi:type="dcterms:W3CDTF">2019-04-22T05:41:39Z</dcterms:created>
  <dcterms:modified xsi:type="dcterms:W3CDTF">2021-09-15T05:44:26Z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0x010100AA08B6C20633446DB7C637F08F23358C00D1CC8AC89089415292A9D2C309C61E86006AFF035A16CDC34FB27CE08F50ACA405</vt:lpwstr>
  </property>
  <property fmtid="{D5CDD505-2E9C-101B-9397-08002B2CF9AE}" pid="4" name="AreenaIntraAjankohta">
    <vt:lpwstr/>
  </property>
  <property fmtid="{D5CDD505-2E9C-101B-9397-08002B2CF9AE}" pid="5" name="AreenaIntraYritys">
    <vt:lpwstr/>
  </property>
  <property fmtid="{D5CDD505-2E9C-101B-9397-08002B2CF9AE}" pid="6" name="AreenaIntraDokumenttityyppi">
    <vt:lpwstr>47;#Esitys|75dd3a33-2d35-471d-9909-b334bdb25443</vt:lpwstr>
  </property>
  <property fmtid="{D5CDD505-2E9C-101B-9397-08002B2CF9AE}" pid="7" name="_AdHocReviewCycleID">
    <vt:i4>-440708450</vt:i4>
  </property>
  <property fmtid="{D5CDD505-2E9C-101B-9397-08002B2CF9AE}" pid="8" name="_EmailSubject">
    <vt:lpwstr>KOULUKOHTAINEN OPPILASHUOLTOSUUNNITELMA</vt:lpwstr>
  </property>
  <property fmtid="{D5CDD505-2E9C-101B-9397-08002B2CF9AE}" pid="9" name="_AuthorEmail">
    <vt:lpwstr>nina.kaukoranta@kotka.fi</vt:lpwstr>
  </property>
  <property fmtid="{D5CDD505-2E9C-101B-9397-08002B2CF9AE}" pid="10" name="_AuthorEmailDisplayName">
    <vt:lpwstr>Kaukoranta Nina</vt:lpwstr>
  </property>
  <property fmtid="{D5CDD505-2E9C-101B-9397-08002B2CF9AE}" pid="11" name="_PreviousAdHocReviewCycleID">
    <vt:i4>820723239</vt:i4>
  </property>
</Properties>
</file>