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Vaalea tyyli 2 - Korostu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4" autoAdjust="0"/>
    <p:restoredTop sz="94660"/>
  </p:normalViewPr>
  <p:slideViewPr>
    <p:cSldViewPr snapToGrid="0">
      <p:cViewPr varScale="1">
        <p:scale>
          <a:sx n="69" d="100"/>
          <a:sy n="69" d="100"/>
        </p:scale>
        <p:origin x="4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629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567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572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122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565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4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23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67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103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611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09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878E-125F-417D-A1B3-31C51E184CE1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719E4-DAAD-49DF-86BD-743353D94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6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tus.tv/kemia/" TargetMode="External"/><Relationship Id="rId7" Type="http://schemas.openxmlformats.org/officeDocument/2006/relationships/hyperlink" Target="http://matta.hut.fi/matta/yoteht/" TargetMode="External"/><Relationship Id="rId2" Type="http://schemas.openxmlformats.org/officeDocument/2006/relationships/hyperlink" Target="https://www.matikkamatsku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le.fi/aihe/abitreenit#section-186245" TargetMode="External"/><Relationship Id="rId5" Type="http://schemas.openxmlformats.org/officeDocument/2006/relationships/hyperlink" Target="http://www.mafyvalmennus.fi/mallivastaukset/" TargetMode="External"/><Relationship Id="rId4" Type="http://schemas.openxmlformats.org/officeDocument/2006/relationships/hyperlink" Target="https://opetus.tv/lukio-ops2016/fysiikk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lioppilastutkinto.fi/fi/ylioppilastutkinto/pisteraja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th-demo.abitti.f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Valmistautumisohjeita syksyn yo-kirjoituksiin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matemaattiset aineet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834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1182" y="278447"/>
            <a:ext cx="4528127" cy="770948"/>
          </a:xfrm>
        </p:spPr>
        <p:txBody>
          <a:bodyPr/>
          <a:lstStyle/>
          <a:p>
            <a:r>
              <a:rPr lang="fi-FI" u="sng" dirty="0" smtClean="0"/>
              <a:t>kokeen rakenne</a:t>
            </a:r>
            <a:endParaRPr lang="fi-FI" u="sng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838200" y="1173018"/>
            <a:ext cx="10515600" cy="5301673"/>
          </a:xfrm>
        </p:spPr>
        <p:txBody>
          <a:bodyPr/>
          <a:lstStyle/>
          <a:p>
            <a:r>
              <a:rPr lang="fi-FI" dirty="0" smtClean="0"/>
              <a:t>MATEMATIIKAN KOKEEN RAKENNE</a:t>
            </a:r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FYSIIKAN JA KEMIAN KOKEEN RAKENNE</a:t>
            </a:r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8" name="Taulukk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316030"/>
              </p:ext>
            </p:extLst>
          </p:nvPr>
        </p:nvGraphicFramePr>
        <p:xfrm>
          <a:off x="1224608" y="1901680"/>
          <a:ext cx="9415683" cy="149204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85719">
                  <a:extLst>
                    <a:ext uri="{9D8B030D-6E8A-4147-A177-3AD203B41FA5}">
                      <a16:colId xmlns:a16="http://schemas.microsoft.com/office/drawing/2014/main" val="4241425218"/>
                    </a:ext>
                  </a:extLst>
                </a:gridCol>
                <a:gridCol w="2041237">
                  <a:extLst>
                    <a:ext uri="{9D8B030D-6E8A-4147-A177-3AD203B41FA5}">
                      <a16:colId xmlns:a16="http://schemas.microsoft.com/office/drawing/2014/main" val="1060460981"/>
                    </a:ext>
                  </a:extLst>
                </a:gridCol>
                <a:gridCol w="1583246">
                  <a:extLst>
                    <a:ext uri="{9D8B030D-6E8A-4147-A177-3AD203B41FA5}">
                      <a16:colId xmlns:a16="http://schemas.microsoft.com/office/drawing/2014/main" val="3611357161"/>
                    </a:ext>
                  </a:extLst>
                </a:gridCol>
                <a:gridCol w="2004290">
                  <a:extLst>
                    <a:ext uri="{9D8B030D-6E8A-4147-A177-3AD203B41FA5}">
                      <a16:colId xmlns:a16="http://schemas.microsoft.com/office/drawing/2014/main" val="1948148741"/>
                    </a:ext>
                  </a:extLst>
                </a:gridCol>
                <a:gridCol w="3201191">
                  <a:extLst>
                    <a:ext uri="{9D8B030D-6E8A-4147-A177-3AD203B41FA5}">
                      <a16:colId xmlns:a16="http://schemas.microsoft.com/office/drawing/2014/main" val="2505624267"/>
                    </a:ext>
                  </a:extLst>
                </a:gridCol>
              </a:tblGrid>
              <a:tr h="339804">
                <a:tc>
                  <a:txBody>
                    <a:bodyPr/>
                    <a:lstStyle/>
                    <a:p>
                      <a:r>
                        <a:rPr lang="fi-FI" dirty="0" smtClean="0"/>
                        <a:t>OSA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Tehtäviä</a:t>
                      </a:r>
                      <a:r>
                        <a:rPr lang="fi-FI" baseline="0" dirty="0" smtClean="0"/>
                        <a:t> annetaan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Kokelas vastaa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Pisteet per tehtävä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Apuvälineet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500758"/>
                  </a:ext>
                </a:extLst>
              </a:tr>
              <a:tr h="339804">
                <a:tc>
                  <a:txBody>
                    <a:bodyPr/>
                    <a:lstStyle/>
                    <a:p>
                      <a:r>
                        <a:rPr lang="fi-FI" dirty="0" smtClean="0"/>
                        <a:t>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MAOL + </a:t>
                      </a:r>
                      <a:r>
                        <a:rPr lang="fi-FI" dirty="0" err="1" smtClean="0"/>
                        <a:t>speedcrunch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426558"/>
                  </a:ext>
                </a:extLst>
              </a:tr>
              <a:tr h="339804">
                <a:tc>
                  <a:txBody>
                    <a:bodyPr/>
                    <a:lstStyle/>
                    <a:p>
                      <a:r>
                        <a:rPr lang="fi-FI" dirty="0" smtClean="0"/>
                        <a:t>B1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MAOL + kaikki laskinohjelmistot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111167"/>
                  </a:ext>
                </a:extLst>
              </a:tr>
              <a:tr h="394763">
                <a:tc>
                  <a:txBody>
                    <a:bodyPr/>
                    <a:lstStyle/>
                    <a:p>
                      <a:r>
                        <a:rPr lang="fi-FI" dirty="0" smtClean="0"/>
                        <a:t>B2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MAOL + kaikki laskinohjelmistot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815208"/>
                  </a:ext>
                </a:extLst>
              </a:tr>
            </a:tbl>
          </a:graphicData>
        </a:graphic>
      </p:graphicFrame>
      <p:graphicFrame>
        <p:nvGraphicFramePr>
          <p:cNvPr id="10" name="Taulukk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08845"/>
              </p:ext>
            </p:extLst>
          </p:nvPr>
        </p:nvGraphicFramePr>
        <p:xfrm>
          <a:off x="1224609" y="4867708"/>
          <a:ext cx="9415682" cy="14833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50374">
                  <a:extLst>
                    <a:ext uri="{9D8B030D-6E8A-4147-A177-3AD203B41FA5}">
                      <a16:colId xmlns:a16="http://schemas.microsoft.com/office/drawing/2014/main" val="4241425218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060460981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3611357161"/>
                    </a:ext>
                  </a:extLst>
                </a:gridCol>
                <a:gridCol w="2087418">
                  <a:extLst>
                    <a:ext uri="{9D8B030D-6E8A-4147-A177-3AD203B41FA5}">
                      <a16:colId xmlns:a16="http://schemas.microsoft.com/office/drawing/2014/main" val="4051743550"/>
                    </a:ext>
                  </a:extLst>
                </a:gridCol>
                <a:gridCol w="3168072">
                  <a:extLst>
                    <a:ext uri="{9D8B030D-6E8A-4147-A177-3AD203B41FA5}">
                      <a16:colId xmlns:a16="http://schemas.microsoft.com/office/drawing/2014/main" val="2505624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Tehtäviä</a:t>
                      </a:r>
                      <a:r>
                        <a:rPr lang="fi-FI" baseline="0" dirty="0" smtClean="0"/>
                        <a:t> annetaan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Kokelas vastaa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Pisteet</a:t>
                      </a:r>
                      <a:r>
                        <a:rPr lang="fi-FI" baseline="0" dirty="0" smtClean="0"/>
                        <a:t> per tehtävä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Apuvälineet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500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MAOL + kaikki laskinohjelmistot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42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B1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15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MAOL + kaikki laskinohjelmistot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111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B2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MAOL + kaikki laskinohjelmistot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81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7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5764" y="152690"/>
            <a:ext cx="10515600" cy="678584"/>
          </a:xfrm>
        </p:spPr>
        <p:txBody>
          <a:bodyPr>
            <a:normAutofit fontScale="90000"/>
          </a:bodyPr>
          <a:lstStyle/>
          <a:p>
            <a:r>
              <a:rPr lang="fi-FI" u="sng" dirty="0" smtClean="0"/>
              <a:t>opetusvideot ja vanhat yo-tehtävät</a:t>
            </a:r>
            <a:endParaRPr lang="fi-FI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94327" y="914400"/>
            <a:ext cx="10058400" cy="5781964"/>
          </a:xfrm>
        </p:spPr>
        <p:txBody>
          <a:bodyPr>
            <a:normAutofit/>
          </a:bodyPr>
          <a:lstStyle/>
          <a:p>
            <a:r>
              <a:rPr lang="fi-FI" dirty="0" smtClean="0"/>
              <a:t>vanhoja yo-tehtäviä kannattaa laskea paljon</a:t>
            </a:r>
          </a:p>
          <a:p>
            <a:r>
              <a:rPr lang="fi-FI" dirty="0" smtClean="0"/>
              <a:t>tarjolla on myös paljon kertaavia opetusvideoita</a:t>
            </a:r>
          </a:p>
          <a:p>
            <a:r>
              <a:rPr lang="fi-FI" dirty="0" smtClean="0"/>
              <a:t>opetusvideosivustojen linkkejä:</a:t>
            </a:r>
          </a:p>
          <a:p>
            <a:pPr lvl="1"/>
            <a:r>
              <a:rPr lang="fi-FI" dirty="0">
                <a:hlinkClick r:id="rId2"/>
              </a:rPr>
              <a:t>matikkamatskut</a:t>
            </a:r>
            <a:r>
              <a:rPr lang="fi-FI" dirty="0"/>
              <a:t> (opetusvideoita matematiikan pakollisten kurssien sisällöistä sekä ohjelmistojen käytöstä)</a:t>
            </a:r>
          </a:p>
          <a:p>
            <a:pPr lvl="1"/>
            <a:r>
              <a:rPr lang="fi-FI" dirty="0" smtClean="0">
                <a:hlinkClick r:id="rId3"/>
              </a:rPr>
              <a:t>opetus-tv</a:t>
            </a:r>
            <a:r>
              <a:rPr lang="fi-FI" dirty="0"/>
              <a:t> (kattava kooste videoita kemian keskeisistä sisällöistä</a:t>
            </a:r>
            <a:r>
              <a:rPr lang="fi-FI" dirty="0" smtClean="0"/>
              <a:t>)</a:t>
            </a:r>
          </a:p>
          <a:p>
            <a:pPr lvl="1"/>
            <a:r>
              <a:rPr lang="fi-FI" dirty="0" smtClean="0">
                <a:hlinkClick r:id="rId4"/>
              </a:rPr>
              <a:t>opetus </a:t>
            </a:r>
            <a:r>
              <a:rPr lang="fi-FI" dirty="0">
                <a:hlinkClick r:id="rId4"/>
              </a:rPr>
              <a:t>tv</a:t>
            </a:r>
            <a:r>
              <a:rPr lang="fi-FI" dirty="0"/>
              <a:t> (kattava kooste videoita fysiikan keskeisistä sisällöistä</a:t>
            </a:r>
            <a:r>
              <a:rPr lang="fi-FI" dirty="0" smtClean="0"/>
              <a:t>)</a:t>
            </a:r>
          </a:p>
          <a:p>
            <a:r>
              <a:rPr lang="fi-FI" dirty="0" smtClean="0"/>
              <a:t>vanhojen yo-kokeiden tehtäviä ja ratkaisuja</a:t>
            </a:r>
          </a:p>
          <a:p>
            <a:pPr lvl="1"/>
            <a:r>
              <a:rPr lang="fi-FI" dirty="0" err="1">
                <a:hlinkClick r:id="rId5"/>
              </a:rPr>
              <a:t>mafy</a:t>
            </a:r>
            <a:r>
              <a:rPr lang="fi-FI" dirty="0">
                <a:hlinkClick r:id="rId5"/>
              </a:rPr>
              <a:t>-valmennus</a:t>
            </a:r>
            <a:r>
              <a:rPr lang="fi-FI" dirty="0"/>
              <a:t> (matematiikan ja fysiikan yo-tehtävät ratkaisuineen vuodesta 2010 -&gt; )</a:t>
            </a:r>
          </a:p>
          <a:p>
            <a:pPr lvl="1"/>
            <a:r>
              <a:rPr lang="fi-FI" dirty="0">
                <a:hlinkClick r:id="rId6"/>
              </a:rPr>
              <a:t>abitreenit</a:t>
            </a:r>
            <a:r>
              <a:rPr lang="fi-FI" dirty="0"/>
              <a:t> (voit valita laskettavaksi joko matematiikan, fysiikan tai kemian vanhoja </a:t>
            </a:r>
            <a:r>
              <a:rPr lang="fi-FI" dirty="0" smtClean="0"/>
              <a:t>yo-tehtäviä)</a:t>
            </a:r>
          </a:p>
          <a:p>
            <a:pPr lvl="1"/>
            <a:r>
              <a:rPr lang="fi-FI" dirty="0" smtClean="0">
                <a:hlinkClick r:id="rId7"/>
              </a:rPr>
              <a:t>http</a:t>
            </a:r>
            <a:r>
              <a:rPr lang="fi-FI" dirty="0">
                <a:hlinkClick r:id="rId7"/>
              </a:rPr>
              <a:t>://matta.hut.fi/matta/yoteht/</a:t>
            </a:r>
            <a:r>
              <a:rPr lang="fi-FI" dirty="0"/>
              <a:t> (matematiikan yo-tehtäviä ratkaisuineen vuodesta 1999 alkaen</a:t>
            </a:r>
            <a:r>
              <a:rPr lang="fi-FI" dirty="0" smtClean="0"/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453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/>
          <a:lstStyle/>
          <a:p>
            <a:r>
              <a:rPr lang="fi-FI" u="sng" dirty="0" smtClean="0"/>
              <a:t>pisterajat</a:t>
            </a:r>
            <a:endParaRPr lang="fi-FI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fi-FI" dirty="0" smtClean="0"/>
              <a:t>Pisterajoja </a:t>
            </a:r>
            <a:r>
              <a:rPr lang="fi-FI" dirty="0"/>
              <a:t>eri </a:t>
            </a:r>
            <a:r>
              <a:rPr lang="fi-FI" dirty="0" smtClean="0"/>
              <a:t>vuosilta löydät ylioppilastutkintolautakunnan sivuilta</a:t>
            </a:r>
          </a:p>
          <a:p>
            <a:r>
              <a:rPr lang="fi-FI" dirty="0" smtClean="0"/>
              <a:t>huom</a:t>
            </a:r>
            <a:r>
              <a:rPr lang="fi-FI" dirty="0"/>
              <a:t>. kemian ja fysiikan maksimipistemäärä kevääseen 2018 saakka ja matematiikan maksimipisteraja syksyyn 2018 saakka oli 60 p </a:t>
            </a:r>
            <a:endParaRPr lang="fi-FI" dirty="0" smtClean="0"/>
          </a:p>
          <a:p>
            <a:pPr lvl="1">
              <a:buFont typeface="Wingdings" panose="05000000000000000000" pitchFamily="2" charset="2"/>
              <a:buChar char="à"/>
            </a:pPr>
            <a:r>
              <a:rPr lang="fi-FI" dirty="0" smtClean="0"/>
              <a:t>aiemmat </a:t>
            </a:r>
            <a:r>
              <a:rPr lang="fi-FI" dirty="0"/>
              <a:t>pisterajat pitää kertoa kahdella niin saat tätä hetkeä vastaavan </a:t>
            </a:r>
            <a:r>
              <a:rPr lang="fi-FI" dirty="0" smtClean="0"/>
              <a:t>tilanteen</a:t>
            </a:r>
          </a:p>
          <a:p>
            <a:r>
              <a:rPr lang="fi-FI" dirty="0" smtClean="0"/>
              <a:t>linkki pisterajoihin: </a:t>
            </a:r>
            <a:r>
              <a:rPr lang="fi-FI" dirty="0" smtClean="0">
                <a:hlinkClick r:id="rId2"/>
              </a:rPr>
              <a:t>pisterajat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2123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vastaustekniikka</a:t>
            </a:r>
            <a:endParaRPr lang="fi-FI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sähköisen vastauksen muodostamista voit harjoitella matematiikkaeditorissa, jossa vastauskenttänä on yo-kokeen kaltainen vastauslaatikko</a:t>
            </a:r>
          </a:p>
          <a:p>
            <a:r>
              <a:rPr lang="fi-FI" dirty="0"/>
              <a:t>laatikkoon voi liittää myös kuvia jne.</a:t>
            </a:r>
          </a:p>
          <a:p>
            <a:r>
              <a:rPr lang="fi-FI" dirty="0"/>
              <a:t>linkki </a:t>
            </a:r>
            <a:r>
              <a:rPr lang="fi-FI" dirty="0" smtClean="0"/>
              <a:t>matematiikkaeditoriin</a:t>
            </a:r>
            <a:r>
              <a:rPr lang="fi-FI" dirty="0"/>
              <a:t>: </a:t>
            </a:r>
            <a:r>
              <a:rPr lang="fi-FI" dirty="0">
                <a:hlinkClick r:id="rId2"/>
              </a:rPr>
              <a:t>matematiikkaeditori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813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241</Words>
  <Application>Microsoft Office PowerPoint</Application>
  <PresentationFormat>Laajakuva</PresentationFormat>
  <Paragraphs>70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Office-teema</vt:lpstr>
      <vt:lpstr>Valmistautumisohjeita syksyn yo-kirjoituksiin</vt:lpstr>
      <vt:lpstr>kokeen rakenne</vt:lpstr>
      <vt:lpstr>opetusvideot ja vanhat yo-tehtävät</vt:lpstr>
      <vt:lpstr>pisterajat</vt:lpstr>
      <vt:lpstr>vastaustekniikka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Valmistautumisohjeita syksyn yo-kirjoituksiin</dc:title>
  <dc:creator>Valtonen Paula Elina</dc:creator>
  <cp:lastModifiedBy>Valtonen Paula Elina</cp:lastModifiedBy>
  <cp:revision>7</cp:revision>
  <dcterms:created xsi:type="dcterms:W3CDTF">2021-06-03T10:49:13Z</dcterms:created>
  <dcterms:modified xsi:type="dcterms:W3CDTF">2021-06-03T12:11:36Z</dcterms:modified>
</cp:coreProperties>
</file>