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984B2F-1B06-0BD7-FCE4-9681C324CFF1}" v="86" dt="2021-03-17T13:27:36.283"/>
    <p1510:client id="{E4694180-7B0F-A887-5318-196FB2214128}" v="772" dt="2021-03-17T12:19:10.479"/>
    <p1510:client id="{FC593B73-EE5C-A91A-4F8F-36A34CB804AC}" v="2081" dt="2021-03-17T11:56:03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04"/>
  </p:normalViewPr>
  <p:slideViewPr>
    <p:cSldViewPr snapToGrid="0" snapToObjects="1">
      <p:cViewPr varScale="1">
        <p:scale>
          <a:sx n="90" d="100"/>
          <a:sy n="90" d="100"/>
        </p:scale>
        <p:origin x="232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älimäki Jaana Maria" userId="S::jaana.valimaki@edu.kotka.fi::cf23a7a9-1d8c-4f8e-aea9-94c6fb2754e1" providerId="AD" clId="Web-{99984B2F-1B06-0BD7-FCE4-9681C324CFF1}"/>
    <pc:docChg chg="modSld">
      <pc:chgData name="Välimäki Jaana Maria" userId="S::jaana.valimaki@edu.kotka.fi::cf23a7a9-1d8c-4f8e-aea9-94c6fb2754e1" providerId="AD" clId="Web-{99984B2F-1B06-0BD7-FCE4-9681C324CFF1}" dt="2021-03-17T13:27:36.283" v="42" actId="20577"/>
      <pc:docMkLst>
        <pc:docMk/>
      </pc:docMkLst>
      <pc:sldChg chg="modSp">
        <pc:chgData name="Välimäki Jaana Maria" userId="S::jaana.valimaki@edu.kotka.fi::cf23a7a9-1d8c-4f8e-aea9-94c6fb2754e1" providerId="AD" clId="Web-{99984B2F-1B06-0BD7-FCE4-9681C324CFF1}" dt="2021-03-17T13:27:36.283" v="42" actId="20577"/>
        <pc:sldMkLst>
          <pc:docMk/>
          <pc:sldMk cId="2443592352" sldId="265"/>
        </pc:sldMkLst>
        <pc:spChg chg="mod">
          <ac:chgData name="Välimäki Jaana Maria" userId="S::jaana.valimaki@edu.kotka.fi::cf23a7a9-1d8c-4f8e-aea9-94c6fb2754e1" providerId="AD" clId="Web-{99984B2F-1B06-0BD7-FCE4-9681C324CFF1}" dt="2021-03-17T13:27:36.283" v="42" actId="20577"/>
          <ac:spMkLst>
            <pc:docMk/>
            <pc:sldMk cId="2443592352" sldId="265"/>
            <ac:spMk id="3" creationId="{ED02E942-4B84-4FFD-B728-04F62E222D7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7E0FE2-0EE1-E849-BA27-D003ED5FC4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4A10137-7FC1-A942-B174-7A53AD96E1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ED457D-F621-1144-97C7-764295571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C672FC-2EEB-1D42-AA6A-4CC4468E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81B405-878D-2C44-A100-970E52CDB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9162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6FF793-F590-ED41-B7A6-A9F3C9085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0A998C0-647D-5A48-8067-6805A64C7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7DD0A8-7A76-7F4B-97CE-CA957B9CE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4DAD1C-AD2B-C041-88F2-B4DD0EAFA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9E0A37-A8A3-314B-A3A4-E4671BC78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303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40CC9D7-F906-BC48-87C1-1AEF48A76D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3D48DB6-00F4-034C-BE1E-2F1FEF928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D725AA-673A-6144-B8A9-678A5A0D6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1FD78E-3066-6949-B8AF-A4D329F25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711613-8E47-E447-B6E8-9108F00B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2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9B0158-22B8-9049-801C-821A5F69B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3DBB7C-1E50-2242-BE1E-13FD77668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C84EF1-C796-6C4C-AC01-EC3660EC2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3B5280-3B90-7D40-8741-8AB1ACB18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FA2AD3-9A54-5446-BDFD-55CCDF2C0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740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061777-7891-2348-8EBF-4FFD7F73E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9AE2B23-58A1-1548-981B-429B01B6E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AEE654-A4C6-BE41-93FD-E1E153D55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D30C5E-2E82-0B45-BB6C-8EA2A70C1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3621EF-95D4-5747-A09E-7D8379113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888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A78FCF-8188-F24D-8057-61C3589CB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8D7303-E4EA-5444-9FF3-A9657CC803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55BD647-65EC-E046-A2E5-61312419A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59AF141-25C5-B84D-926C-A18CBB198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A79742-7D18-B84A-807B-289AA522D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2CAFC1-030A-B24D-918B-C77476A5B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641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75B1D2-650B-8C4C-823E-6408C6203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74E958-3DEE-564A-A4B8-3AE72451B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598A2CF-895C-E944-A8B3-15F3AD25D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6962A15-7483-464B-914A-2563CA95D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5355EA6-F27F-F14E-98CA-512EEAFCE2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FA1E2FC-DD2B-BC49-B0DC-4E62D7D0C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A9A8567-956A-A14A-9C24-5F002CFC2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F19CF50-C739-AC41-987F-397E53C38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3711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7E9A18-DC6C-3A45-ABB4-4C79F5722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373898F-0290-864B-87A7-00A62EF57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E4F035B-66EE-C243-B0CF-151912081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ACFE0B8-C877-5842-9398-6E685079D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82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50950E1-0C90-F14B-A578-FE7BC4B39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4B305D6-974B-EA40-99E3-847081669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0A79CB5-59B0-9345-9A99-43402D3B0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112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BB0EBE-4769-3E49-A770-4DD1876BE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552FA-02BC-1641-BC79-5F4A56E36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FED49FD-1225-584A-B66A-177420BC1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7109A5-D5C4-5243-9202-1FF550A90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E91463C-7C40-0840-AA5E-D9B784ABA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1D5574-C579-1B42-B5AF-E11F013F3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321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83AF67-AFCF-C144-98FF-4C7C9365A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61A232E-9EB9-1E45-AF4B-390E4AF97B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58B017E-7015-C549-AE7F-31532622D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2D2F2E-8993-434F-824A-DB2F6F6A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802423-3DD4-6A4E-8F27-C7B17EFF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155581E-A917-6C4C-B509-DCBA0AAFC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767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E97A8D7-AA11-FD4F-AB63-AD5504968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A68230-5AC0-8A46-80E7-9C96B4522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FEB6AA-54A6-9545-A7F3-D08D74F77F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FE4BB-72C4-A645-B58A-C4D1FD4DEE89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170F93-AC7A-D644-82ED-4E4D07DC4C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F408B7-96E9-7042-A90C-09193174E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F9A95-5694-164E-BC9D-D63F6211BA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5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00AB55-4693-2644-A63C-F510931201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 dirty="0">
              <a:solidFill>
                <a:srgbClr val="7030A0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FAB3C02-27D8-0B4A-8D14-F848EBFBCF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458" y="3602038"/>
            <a:ext cx="10280542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4000" dirty="0">
                <a:solidFill>
                  <a:schemeClr val="bg1"/>
                </a:solidFill>
                <a:ea typeface="+mn-lt"/>
                <a:cs typeface="+mn-lt"/>
              </a:rPr>
              <a:t>Aloitellaan preppaus                                                   </a:t>
            </a:r>
            <a:endParaRPr lang="fi-FI" dirty="0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fi-FI" sz="4000" dirty="0">
                <a:solidFill>
                  <a:schemeClr val="bg1"/>
                </a:solidFill>
                <a:ea typeface="+mn-lt"/>
                <a:cs typeface="+mn-lt"/>
              </a:rPr>
              <a:t>klo 15 </a:t>
            </a:r>
            <a:r>
              <a:rPr lang="fi-FI" dirty="0">
                <a:solidFill>
                  <a:schemeClr val="bg1"/>
                </a:solidFill>
                <a:ea typeface="+mn-lt"/>
                <a:cs typeface="+mn-lt"/>
              </a:rPr>
              <a:t>  </a:t>
            </a:r>
            <a:r>
              <a:rPr lang="fi-FI" dirty="0">
                <a:ea typeface="+mn-lt"/>
                <a:cs typeface="+mn-lt"/>
              </a:rPr>
              <a:t>                                                                            </a:t>
            </a: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152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2DC3EC-2154-4895-A0BA-1CD0AAEC3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69023A-011F-4AC5-B638-702D218EFF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B666424-483B-4A11-9E0B-CDBA98EDC24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61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65EA63-B747-44A1-9C0F-B06C9EEF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Koetehtävien esimerkkejä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BCA83D-63EE-47A1-BB0E-213B588E2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Word-tiedosto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7604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E3FFBDE-8AEF-43C1-8BF9-A9344E117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400">
                <a:solidFill>
                  <a:srgbClr val="FFFFFF"/>
                </a:solidFill>
                <a:cs typeface="Calibri Light"/>
              </a:rPr>
              <a:t>Aineistotehtävät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2D4829-65DE-4CFD-92C7-CA7A20159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>
                <a:cs typeface="Calibri"/>
              </a:rPr>
              <a:t>Aineistoon tulee viitata</a:t>
            </a:r>
          </a:p>
          <a:p>
            <a:r>
              <a:rPr lang="fi-FI" sz="2000">
                <a:cs typeface="Calibri"/>
              </a:rPr>
              <a:t>Kuva tai muu visuaalinen aineisto</a:t>
            </a:r>
          </a:p>
          <a:p>
            <a:pPr lvl="1"/>
            <a:r>
              <a:rPr lang="fi-FI" sz="2000">
                <a:cs typeface="Calibri"/>
              </a:rPr>
              <a:t>Kuvasta käy ilmi</a:t>
            </a:r>
          </a:p>
          <a:p>
            <a:pPr lvl="1"/>
            <a:r>
              <a:rPr lang="fi-FI" sz="2000">
                <a:cs typeface="Calibri"/>
              </a:rPr>
              <a:t>Värien käyttö, mitä kuvassa on etualalla, hahmojen etäisyydet, tarkkuus/epätarkkuus, yksityiskohdat</a:t>
            </a:r>
          </a:p>
          <a:p>
            <a:r>
              <a:rPr lang="fi-FI" sz="2000">
                <a:cs typeface="Calibri"/>
              </a:rPr>
              <a:t>Tilasto/taulukko/kaavio</a:t>
            </a:r>
          </a:p>
          <a:p>
            <a:pPr lvl="1"/>
            <a:r>
              <a:rPr lang="fi-FI" sz="2000">
                <a:cs typeface="Calibri"/>
              </a:rPr>
              <a:t>Taulukossa ? näkyy, taulukosta käy ilmi, </a:t>
            </a:r>
          </a:p>
          <a:p>
            <a:pPr lvl="1"/>
            <a:r>
              <a:rPr lang="fi-FI" sz="2000">
                <a:cs typeface="Calibri"/>
              </a:rPr>
              <a:t>Pienimmät/suurimmat arvot, poikkeamat, trendi</a:t>
            </a:r>
          </a:p>
          <a:p>
            <a:r>
              <a:rPr lang="fi-FI" sz="2000">
                <a:cs typeface="Calibri"/>
              </a:rPr>
              <a:t>Teksti/audioaineisto</a:t>
            </a:r>
          </a:p>
          <a:p>
            <a:pPr lvl="1"/>
            <a:r>
              <a:rPr lang="fi-FI" sz="2000">
                <a:cs typeface="Calibri"/>
              </a:rPr>
              <a:t>Aarnion mukaan, Aarnio kertoo, artikkelissa tuodaan esille, Aarnio kirjoittaa,</a:t>
            </a:r>
          </a:p>
          <a:p>
            <a:pPr lvl="1"/>
            <a:r>
              <a:rPr lang="fi-FI" sz="2000">
                <a:cs typeface="Calibri"/>
              </a:rPr>
              <a:t>Voi pohtia myös kirjoittamisen tai puheen vaikuttamisen tyyliä. </a:t>
            </a:r>
          </a:p>
          <a:p>
            <a:pPr lvl="1"/>
            <a:r>
              <a:rPr lang="fi-FI" sz="2000">
                <a:cs typeface="Calibri"/>
              </a:rPr>
              <a:t>Käyttääkö puhuja järkiperäisiä vai tunteisiin vetoavia keinoja? Millaisia</a:t>
            </a:r>
          </a:p>
          <a:p>
            <a:pPr lvl="1"/>
            <a:endParaRPr lang="fi-FI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710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317E48-2D68-451B-A696-BD1530582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Tehtävien "käskysanojen" avaaminen</a:t>
            </a:r>
            <a:endParaRPr lang="fi-FI" dirty="0"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0F82EF-BC09-451D-9D8F-5723F6724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6166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B7257E2-F01D-49A5-80B9-4A4D3E4E9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5600">
                <a:solidFill>
                  <a:srgbClr val="FFFFFF"/>
                </a:solidFill>
                <a:cs typeface="Calibri Light"/>
              </a:rPr>
              <a:t>1. Pohdi-tehtävät</a:t>
            </a:r>
            <a:endParaRPr lang="fi-FI" sz="560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A8FC13-3554-4EBA-858F-DEDA6019A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Avaa tehtävänannon kannalta keskeiset käsitteet lyhyesti. 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Joskus tehtävänannossa mainitaan vaaditut näkökulmat, esimerkiksi terveyden edistäminen, eettinen jne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Mitä näkökulmia voi olla?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Terveyden edistäminen 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Eettinen 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Ympäristö/kestävä kehitys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Fyysinen, psyykinen, henkinen ja sosiaalinen (WHO)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Yhteiskunnallinen (poliittinen)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Globaali</a:t>
            </a:r>
          </a:p>
          <a:p>
            <a:pPr lvl="1"/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jne</a:t>
            </a:r>
          </a:p>
          <a:p>
            <a:pPr lvl="1"/>
            <a:endParaRPr lang="fi-FI" sz="2000">
              <a:solidFill>
                <a:schemeClr val="tx1">
                  <a:alpha val="80000"/>
                </a:schemeClr>
              </a:solidFill>
              <a:cs typeface="Calibri"/>
            </a:endParaRPr>
          </a:p>
          <a:p>
            <a:pPr lvl="1"/>
            <a:endParaRPr lang="fi-FI" sz="2000">
              <a:solidFill>
                <a:schemeClr val="tx1">
                  <a:alpha val="80000"/>
                </a:schemeClr>
              </a:solidFill>
              <a:cs typeface="Calibri"/>
            </a:endParaRPr>
          </a:p>
          <a:p>
            <a:endParaRPr lang="fi-FI" sz="2000">
              <a:solidFill>
                <a:schemeClr val="tx1">
                  <a:alpha val="80000"/>
                </a:schemeClr>
              </a:solidFill>
              <a:cs typeface="Calibri"/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05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C00700-E586-40D4-873F-88D7758E8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5600">
                <a:solidFill>
                  <a:srgbClr val="FFFFFF"/>
                </a:solidFill>
                <a:cs typeface="Calibri Light"/>
              </a:rPr>
              <a:t>2.Arvioi-tehtävät</a:t>
            </a:r>
            <a:endParaRPr lang="fi-FI" sz="560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2FEC28-EEB4-49BB-B8C8-2D4412F03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vahvuudet ja heikkoudet = plussat ja miinukset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merkitykset yhteisölle, yhteiskunnalle, yksilölle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paremmuus/huonous vaihtoehtoihin nähden</a:t>
            </a:r>
          </a:p>
          <a:p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Arviointi aikajanalla = muutos</a:t>
            </a:r>
          </a:p>
          <a:p>
            <a:endParaRPr lang="fi-FI" sz="2000">
              <a:solidFill>
                <a:schemeClr val="tx1">
                  <a:alpha val="80000"/>
                </a:schemeClr>
              </a:solidFill>
              <a:cs typeface="Calibri"/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71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59C650F-C59E-4EA7-AEA7-17955C875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fi-FI" sz="3400">
                <a:solidFill>
                  <a:srgbClr val="FFFFFF"/>
                </a:solidFill>
                <a:cs typeface="Calibri Light"/>
              </a:rPr>
              <a:t>3.Vertaile-tehtävät -&gt;</a:t>
            </a:r>
            <a:r>
              <a:rPr lang="fi-FI" sz="3400">
                <a:solidFill>
                  <a:srgbClr val="FFFFFF"/>
                </a:solidFill>
                <a:ea typeface="+mj-lt"/>
                <a:cs typeface="+mj-lt"/>
              </a:rPr>
              <a:t>etsi mahdollisimman monta erottavaa ja/tai yhdistävää tekijää ja arvioi vaihtoehtoja niiden kautta</a:t>
            </a:r>
            <a:endParaRPr lang="en-US" sz="3400">
              <a:solidFill>
                <a:srgbClr val="FFFFFF"/>
              </a:solidFill>
              <a:ea typeface="+mj-lt"/>
              <a:cs typeface="+mj-lt"/>
            </a:endParaRPr>
          </a:p>
          <a:p>
            <a:endParaRPr lang="fi-FI" sz="3400">
              <a:solidFill>
                <a:srgbClr val="FFFFFF"/>
              </a:solidFill>
              <a:ea typeface="+mj-lt"/>
              <a:cs typeface="+mj-l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3DD5C3-A380-4B33-909C-452A10D61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2400">
                <a:cs typeface="Calibri" panose="020F0502020204030204"/>
              </a:rPr>
              <a:t>Esimerkki kevät 2018</a:t>
            </a:r>
          </a:p>
          <a:p>
            <a:pPr marL="0" indent="0">
              <a:buNone/>
            </a:pPr>
            <a:r>
              <a:rPr lang="fi-FI" sz="2400">
                <a:ea typeface="+mn-lt"/>
                <a:cs typeface="+mn-lt"/>
              </a:rPr>
              <a:t>Promootio ja preventio ovat keskeisiä terveystietoon liittyviä käsitteitä. Vertaile promootiota ja preventiota.</a:t>
            </a:r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921253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1C667C6-BD20-4C93-AA78-1AE3174ED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4.Sovella-tehtävät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E8EB73-92BE-4C95-98E7-26599832E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400">
                <a:ea typeface="+mn-lt"/>
                <a:cs typeface="+mn-lt"/>
              </a:rPr>
              <a:t>kokoa aihepiiriin liittyvät teoriatiedot  ensin tehtävänannosta tai aineistosta ja sovella tehtävänannon vaatimalla tavalla</a:t>
            </a:r>
          </a:p>
          <a:p>
            <a:r>
              <a:rPr lang="fi-FI" sz="2400">
                <a:cs typeface="Calibri"/>
              </a:rPr>
              <a:t>Vaatii vähän luovuutta ja paljon epävarmuuden sieto</a:t>
            </a:r>
          </a:p>
          <a:p>
            <a:r>
              <a:rPr lang="fi-FI" sz="2400">
                <a:cs typeface="Calibri"/>
              </a:rPr>
              <a:t>Esimerkiksi tätä tehtävätyyppiä voi olla</a:t>
            </a:r>
          </a:p>
          <a:p>
            <a:pPr lvl="1"/>
            <a:r>
              <a:rPr lang="fi-FI" dirty="0">
                <a:cs typeface="Calibri"/>
              </a:rPr>
              <a:t>Pitää soveltaa jotain teoriaa tutkimussuunnitelman teossa</a:t>
            </a:r>
          </a:p>
          <a:p>
            <a:pPr lvl="1"/>
            <a:r>
              <a:rPr lang="fi-FI" dirty="0">
                <a:cs typeface="Calibri"/>
              </a:rPr>
              <a:t>Elintapoihin liittyvissä soveltamistehtävissä</a:t>
            </a:r>
          </a:p>
          <a:p>
            <a:pPr lvl="1"/>
            <a:r>
              <a:rPr lang="fi-FI" dirty="0">
                <a:cs typeface="Calibri"/>
              </a:rPr>
              <a:t>Jos pitää suunnitella terveyttä edistävä kaupunki/lähiö</a:t>
            </a:r>
          </a:p>
        </p:txBody>
      </p:sp>
    </p:spTree>
    <p:extLst>
      <p:ext uri="{BB962C8B-B14F-4D97-AF65-F5344CB8AC3E}">
        <p14:creationId xmlns:p14="http://schemas.microsoft.com/office/powerpoint/2010/main" val="212044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AAEF571-855E-4CA0-8BB2-A3605942E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5600">
                <a:solidFill>
                  <a:srgbClr val="FFFFFF"/>
                </a:solidFill>
                <a:cs typeface="Calibri Light"/>
              </a:rPr>
              <a:t>5. Muita mahdollisia</a:t>
            </a:r>
            <a:endParaRPr lang="fi-FI" sz="560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02E942-4B84-4FFD-B728-04F62E222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14350" indent="-514350">
              <a:buAutoNum type="arabicPeriod"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Kuvaile-&gt;mahdollisimman monipuolisesti</a:t>
            </a:r>
            <a:endParaRPr lang="fi-FI" sz="2000">
              <a:solidFill>
                <a:schemeClr val="tx1">
                  <a:alpha val="8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Selitä</a:t>
            </a:r>
          </a:p>
          <a:p>
            <a:pPr marL="514350" indent="-514350">
              <a:buAutoNum type="arabicPeriod"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Argumentoi = esitä perusteltuja näkökulmia</a:t>
            </a:r>
          </a:p>
          <a:p>
            <a:pPr marL="514350" indent="-514350">
              <a:buAutoNum type="arabicPeriod"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Tarkastele</a:t>
            </a:r>
          </a:p>
          <a:p>
            <a:pPr marL="514350" indent="-514350">
              <a:buAutoNum type="arabicPeriod"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Analysoi ...Yleensä tehtävänannossa ilmaistaan vaadittavat näkökulmat</a:t>
            </a:r>
          </a:p>
          <a:p>
            <a:pPr marL="514350" indent="-514350">
              <a:buAutoNum type="arabicPeriod"/>
            </a:pPr>
            <a:r>
              <a:rPr lang="fi-FI" sz="2000">
                <a:solidFill>
                  <a:schemeClr val="tx1">
                    <a:alpha val="80000"/>
                  </a:schemeClr>
                </a:solidFill>
                <a:cs typeface="Calibri"/>
              </a:rPr>
              <a:t>Tehtävä, jossa vaaditaan esim. LibreOfficen työkalujen käyttöä</a:t>
            </a:r>
            <a:endParaRPr lang="fi-FI" sz="2000" dirty="0">
              <a:solidFill>
                <a:schemeClr val="tx1">
                  <a:alpha val="80000"/>
                </a:schemeClr>
              </a:solidFill>
              <a:cs typeface="Calibri"/>
            </a:endParaRPr>
          </a:p>
          <a:p>
            <a:pPr marL="514350" indent="-514350">
              <a:buAutoNum type="arabicPeriod"/>
            </a:pPr>
            <a:endParaRPr lang="fi-FI" sz="2000" dirty="0">
              <a:solidFill>
                <a:srgbClr val="000000">
                  <a:alpha val="80000"/>
                </a:srgbClr>
              </a:solidFill>
              <a:cs typeface="Calibri"/>
            </a:endParaRPr>
          </a:p>
          <a:p>
            <a:pPr marL="514350" indent="-514350">
              <a:buAutoNum type="arabicPeriod"/>
            </a:pPr>
            <a:endParaRPr lang="fi-FI" sz="2000">
              <a:solidFill>
                <a:srgbClr val="000000">
                  <a:alpha val="80000"/>
                </a:srgbClr>
              </a:solidFill>
              <a:cs typeface="Calibri"/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59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271</Words>
  <Application>Microsoft Office PowerPoint</Application>
  <PresentationFormat>Laajakuva</PresentationFormat>
  <Paragraphs>50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PowerPoint-esitys</vt:lpstr>
      <vt:lpstr>Koetehtävien esimerkkejä</vt:lpstr>
      <vt:lpstr>Aineistotehtävät</vt:lpstr>
      <vt:lpstr>Tehtävien "käskysanojen" avaaminen</vt:lpstr>
      <vt:lpstr>1. Pohdi-tehtävät</vt:lpstr>
      <vt:lpstr>2.Arvioi-tehtävät</vt:lpstr>
      <vt:lpstr>3.Vertaile-tehtävät -&gt;etsi mahdollisimman monta erottavaa ja/tai yhdistävää tekijää ja arvioi vaihtoehtoja niiden kautta </vt:lpstr>
      <vt:lpstr>4.Sovella-tehtävät</vt:lpstr>
      <vt:lpstr>5. Muita mahdollisia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Välimäki Jaana Maria</dc:creator>
  <cp:lastModifiedBy>Välimäki Jaana Maria</cp:lastModifiedBy>
  <cp:revision>224</cp:revision>
  <dcterms:created xsi:type="dcterms:W3CDTF">2021-03-17T10:18:22Z</dcterms:created>
  <dcterms:modified xsi:type="dcterms:W3CDTF">2021-03-17T13:27:36Z</dcterms:modified>
</cp:coreProperties>
</file>