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81" r:id="rId3"/>
    <p:sldId id="295" r:id="rId4"/>
    <p:sldId id="296" r:id="rId5"/>
    <p:sldId id="297" r:id="rId6"/>
    <p:sldId id="265" r:id="rId7"/>
    <p:sldId id="289" r:id="rId8"/>
    <p:sldId id="257" r:id="rId9"/>
    <p:sldId id="284" r:id="rId10"/>
    <p:sldId id="260" r:id="rId11"/>
    <p:sldId id="283" r:id="rId12"/>
    <p:sldId id="290" r:id="rId13"/>
    <p:sldId id="285" r:id="rId14"/>
    <p:sldId id="300" r:id="rId15"/>
    <p:sldId id="259" r:id="rId16"/>
    <p:sldId id="298" r:id="rId17"/>
    <p:sldId id="258" r:id="rId18"/>
    <p:sldId id="292" r:id="rId19"/>
    <p:sldId id="262" r:id="rId20"/>
    <p:sldId id="261" r:id="rId21"/>
    <p:sldId id="293" r:id="rId22"/>
    <p:sldId id="282" r:id="rId23"/>
    <p:sldId id="291"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69" d="100"/>
          <a:sy n="69" d="100"/>
        </p:scale>
        <p:origin x="6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257802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D807C20-75C2-46FD-B7AA-38AAF1DAC607}" type="datetimeFigureOut">
              <a:rPr lang="fi-FI" smtClean="0"/>
              <a:t>10.9.2021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327212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184701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fi-FI"/>
              <a:t>Muokkaa ots. perustyyl. napsautt.</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543385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334673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377112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4"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2133789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130679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226015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287279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327203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3D807C20-75C2-46FD-B7AA-38AAF1DAC607}" type="datetimeFigureOut">
              <a:rPr lang="fi-FI" smtClean="0"/>
              <a:t>10.9.2021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93383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3D807C20-75C2-46FD-B7AA-38AAF1DAC607}" type="datetimeFigureOut">
              <a:rPr lang="fi-FI" smtClean="0"/>
              <a:t>10.9.2021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283509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3"/>
          <p:cNvSpPr>
            <a:spLocks noGrp="1"/>
          </p:cNvSpPr>
          <p:nvPr>
            <p:ph type="ftr" sz="quarter" idx="11"/>
          </p:nvPr>
        </p:nvSpPr>
        <p:spPr/>
        <p:txBody>
          <a:bodyPr/>
          <a:lstStyle/>
          <a:p>
            <a:endParaRPr lang="fi-FI"/>
          </a:p>
        </p:txBody>
      </p:sp>
      <p:sp>
        <p:nvSpPr>
          <p:cNvPr id="6" name="Slide Number Placeholder 4"/>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8002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2"/>
          <p:cNvSpPr>
            <a:spLocks noGrp="1"/>
          </p:cNvSpPr>
          <p:nvPr>
            <p:ph type="ftr" sz="quarter" idx="11"/>
          </p:nvPr>
        </p:nvSpPr>
        <p:spPr/>
        <p:txBody>
          <a:bodyPr/>
          <a:lstStyle/>
          <a:p>
            <a:endParaRPr lang="fi-FI"/>
          </a:p>
        </p:txBody>
      </p:sp>
      <p:sp>
        <p:nvSpPr>
          <p:cNvPr id="6" name="Slide Number Placeholder 3"/>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65470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3D807C20-75C2-46FD-B7AA-38AAF1DAC607}" type="datetimeFigureOut">
              <a:rPr lang="fi-FI" smtClean="0"/>
              <a:t>10.9.2021</a:t>
            </a:fld>
            <a:endParaRPr lang="fi-FI"/>
          </a:p>
        </p:txBody>
      </p:sp>
      <p:sp>
        <p:nvSpPr>
          <p:cNvPr id="5" name="Footer Placeholder 5"/>
          <p:cNvSpPr>
            <a:spLocks noGrp="1"/>
          </p:cNvSpPr>
          <p:nvPr>
            <p:ph type="ftr" sz="quarter" idx="11"/>
          </p:nvPr>
        </p:nvSpPr>
        <p:spPr/>
        <p:txBody>
          <a:bodyPr/>
          <a:lstStyle/>
          <a:p>
            <a:endParaRPr lang="fi-FI"/>
          </a:p>
        </p:txBody>
      </p:sp>
      <p:sp>
        <p:nvSpPr>
          <p:cNvPr id="6" name="Slide Number Placeholder 6"/>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312448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3D807C20-75C2-46FD-B7AA-38AAF1DAC607}" type="datetimeFigureOut">
              <a:rPr lang="fi-FI" smtClean="0"/>
              <a:t>10.9.2021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B109145-5300-44E8-AD56-CD3F4E8C08BF}" type="slidenum">
              <a:rPr lang="fi-FI" smtClean="0"/>
              <a:t>‹#›</a:t>
            </a:fld>
            <a:endParaRPr lang="fi-FI"/>
          </a:p>
        </p:txBody>
      </p:sp>
    </p:spTree>
    <p:extLst>
      <p:ext uri="{BB962C8B-B14F-4D97-AF65-F5344CB8AC3E}">
        <p14:creationId xmlns:p14="http://schemas.microsoft.com/office/powerpoint/2010/main" val="12126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807C20-75C2-46FD-B7AA-38AAF1DAC607}" type="datetimeFigureOut">
              <a:rPr lang="fi-FI" smtClean="0"/>
              <a:t>10.9.2021</a:t>
            </a:fld>
            <a:endParaRPr lang="fi-FI"/>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i-FI"/>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109145-5300-44E8-AD56-CD3F4E8C08BF}" type="slidenum">
              <a:rPr lang="fi-FI" smtClean="0"/>
              <a:t>‹#›</a:t>
            </a:fld>
            <a:endParaRPr lang="fi-FI"/>
          </a:p>
        </p:txBody>
      </p:sp>
    </p:spTree>
    <p:extLst>
      <p:ext uri="{BB962C8B-B14F-4D97-AF65-F5344CB8AC3E}">
        <p14:creationId xmlns:p14="http://schemas.microsoft.com/office/powerpoint/2010/main" val="2541213343"/>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hs.fi/kulttuuri/art-2000006708318.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jyx.jyu.fi/handle/123456789/46116" TargetMode="External"/><Relationship Id="rId3" Type="http://schemas.openxmlformats.org/officeDocument/2006/relationships/hyperlink" Target="https://jyx.jyu.fi/handle/123456789/66038" TargetMode="External"/><Relationship Id="rId7" Type="http://schemas.openxmlformats.org/officeDocument/2006/relationships/hyperlink" Target="https://trepo.tuni.fi/handle/10024/84597" TargetMode="External"/><Relationship Id="rId2" Type="http://schemas.openxmlformats.org/officeDocument/2006/relationships/hyperlink" Target="https://jyx.jyu.fi/handle/123456789/44786"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2564861/" TargetMode="External"/><Relationship Id="rId11" Type="http://schemas.openxmlformats.org/officeDocument/2006/relationships/hyperlink" Target="https://www.duodecim.fi/wp-content/uploads/sites/9/2016/02/sinkkonensavonlinna15-videoton2.pdf" TargetMode="External"/><Relationship Id="rId5" Type="http://schemas.openxmlformats.org/officeDocument/2006/relationships/hyperlink" Target="https://jyx.jyu.fi/handle/123456789/63988" TargetMode="External"/><Relationship Id="rId10" Type="http://schemas.openxmlformats.org/officeDocument/2006/relationships/hyperlink" Target="https://www.hs.fi/kulttuuri/art-2000006708318.html" TargetMode="External"/><Relationship Id="rId4" Type="http://schemas.openxmlformats.org/officeDocument/2006/relationships/hyperlink" Target="https://helda.helsinki.fi/bitstream/handle/10138/305631/Musikaalisuuden_myytti_final.pdf?sequence=1&amp;isAllowed=y" TargetMode="External"/><Relationship Id="rId9" Type="http://schemas.openxmlformats.org/officeDocument/2006/relationships/hyperlink" Target="https://www.youtube.com/watch?v=MZFFwy5fwY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MZFFwy5fwYI?feature=oembed"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B5ECDB-871A-49D2-AAE3-9B9EF6323811}"/>
              </a:ext>
            </a:extLst>
          </p:cNvPr>
          <p:cNvSpPr>
            <a:spLocks noGrp="1"/>
          </p:cNvSpPr>
          <p:nvPr>
            <p:ph type="ctrTitle"/>
          </p:nvPr>
        </p:nvSpPr>
        <p:spPr>
          <a:xfrm>
            <a:off x="5606234" y="1325880"/>
            <a:ext cx="5938065" cy="3066507"/>
          </a:xfrm>
        </p:spPr>
        <p:txBody>
          <a:bodyPr>
            <a:normAutofit/>
          </a:bodyPr>
          <a:lstStyle/>
          <a:p>
            <a:pPr>
              <a:lnSpc>
                <a:spcPct val="90000"/>
              </a:lnSpc>
            </a:pPr>
            <a:r>
              <a:rPr lang="fi-FI" sz="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Musiikki &amp; psyyke:</a:t>
            </a:r>
            <a:br>
              <a:rPr lang="fi-FI" sz="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i-FI" sz="5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Näkökulmia musiikkipsykologiaan</a:t>
            </a:r>
            <a:r>
              <a:rPr lang="fi-FI" sz="5000" dirty="0">
                <a:latin typeface="Times New Roman" panose="02020603050405020304" pitchFamily="18" charset="0"/>
                <a:cs typeface="Times New Roman" panose="02020603050405020304" pitchFamily="18" charset="0"/>
              </a:rPr>
              <a:t/>
            </a:r>
            <a:br>
              <a:rPr lang="fi-FI" sz="5000" dirty="0">
                <a:latin typeface="Times New Roman" panose="02020603050405020304" pitchFamily="18" charset="0"/>
                <a:cs typeface="Times New Roman" panose="02020603050405020304" pitchFamily="18" charset="0"/>
              </a:rPr>
            </a:br>
            <a:r>
              <a:rPr lang="fi-FI" sz="3100" dirty="0">
                <a:latin typeface="Times New Roman" panose="02020603050405020304" pitchFamily="18" charset="0"/>
                <a:cs typeface="Times New Roman" panose="02020603050405020304" pitchFamily="18" charset="0"/>
              </a:rPr>
              <a:t/>
            </a:r>
            <a:br>
              <a:rPr lang="fi-FI" sz="3100" dirty="0">
                <a:latin typeface="Times New Roman" panose="02020603050405020304" pitchFamily="18" charset="0"/>
                <a:cs typeface="Times New Roman" panose="02020603050405020304" pitchFamily="18" charset="0"/>
              </a:rPr>
            </a:br>
            <a:r>
              <a:rPr lang="fi-FI" sz="3100"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Walter Suhonen 3A</a:t>
            </a:r>
            <a:endParaRPr lang="fi-FI" sz="5000" dirty="0">
              <a:solidFill>
                <a:schemeClr val="accent6">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 name="Rectangle 70">
            <a:extLst>
              <a:ext uri="{FF2B5EF4-FFF2-40B4-BE49-F238E27FC236}">
                <a16:creationId xmlns:a16="http://schemas.microsoft.com/office/drawing/2014/main" id="{75A91A2D-E793-4446-8F66-DC42020FB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4320057"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8C58F97A-2C05-4C41-A28F-A9D32BD226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392" y="2052448"/>
            <a:ext cx="3677729" cy="275829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7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1AF5F05-6CA7-426E-873F-26B78B507BD5}"/>
              </a:ext>
            </a:extLst>
          </p:cNvPr>
          <p:cNvPicPr/>
          <p:nvPr/>
        </p:nvPicPr>
        <p:blipFill>
          <a:blip r:embed="rId2"/>
          <a:stretch>
            <a:fillRect/>
          </a:stretch>
        </p:blipFill>
        <p:spPr>
          <a:xfrm>
            <a:off x="6310398" y="1426963"/>
            <a:ext cx="4837359" cy="45248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Kuva 3">
            <a:extLst>
              <a:ext uri="{FF2B5EF4-FFF2-40B4-BE49-F238E27FC236}">
                <a16:creationId xmlns:a16="http://schemas.microsoft.com/office/drawing/2014/main" id="{93B5A681-B9F9-478C-811F-7CFE97F47C62}"/>
              </a:ext>
            </a:extLst>
          </p:cNvPr>
          <p:cNvPicPr/>
          <p:nvPr/>
        </p:nvPicPr>
        <p:blipFill>
          <a:blip r:embed="rId3"/>
          <a:stretch>
            <a:fillRect/>
          </a:stretch>
        </p:blipFill>
        <p:spPr>
          <a:xfrm>
            <a:off x="1193329" y="786900"/>
            <a:ext cx="4002782" cy="52842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35953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723A1-3D6A-43DD-939A-F653B4AABB1E}"/>
              </a:ext>
            </a:extLst>
          </p:cNvPr>
          <p:cNvSpPr>
            <a:spLocks noGrp="1"/>
          </p:cNvSpPr>
          <p:nvPr>
            <p:ph type="title"/>
          </p:nvPr>
        </p:nvSpPr>
        <p:spPr/>
        <p:txBody>
          <a:bodyPr/>
          <a:lstStyle/>
          <a:p>
            <a:r>
              <a:rPr lang="fi-FI" dirty="0">
                <a:latin typeface="Times New Roman" panose="02020603050405020304" pitchFamily="18" charset="0"/>
                <a:cs typeface="Times New Roman" panose="02020603050405020304" pitchFamily="18" charset="0"/>
              </a:rPr>
              <a:t>Musiikin käsittelyyn liittyvät häiriöt</a:t>
            </a:r>
          </a:p>
        </p:txBody>
      </p:sp>
      <p:sp>
        <p:nvSpPr>
          <p:cNvPr id="3" name="Sisällön paikkamerkki 2">
            <a:extLst>
              <a:ext uri="{FF2B5EF4-FFF2-40B4-BE49-F238E27FC236}">
                <a16:creationId xmlns:a16="http://schemas.microsoft.com/office/drawing/2014/main" id="{D72C3B64-9D5B-4315-8556-96A4609D1A56}"/>
              </a:ext>
            </a:extLst>
          </p:cNvPr>
          <p:cNvSpPr>
            <a:spLocks noGrp="1"/>
          </p:cNvSpPr>
          <p:nvPr>
            <p:ph idx="1"/>
          </p:nvPr>
        </p:nvSpPr>
        <p:spPr>
          <a:xfrm>
            <a:off x="731837" y="1853248"/>
            <a:ext cx="8450263" cy="4195481"/>
          </a:xfrm>
        </p:spPr>
        <p:txBody>
          <a:bodyPr>
            <a:normAutofit fontScale="85000" lnSpcReduction="10000"/>
          </a:bodyPr>
          <a:lstStyle/>
          <a:p>
            <a:r>
              <a:rPr lang="fi-FI" dirty="0">
                <a:latin typeface="Times New Roman" panose="02020603050405020304" pitchFamily="18" charset="0"/>
                <a:cs typeface="Times New Roman" panose="02020603050405020304" pitchFamily="18" charset="0"/>
              </a:rPr>
              <a:t>Musiikillinen agnosia: kyvyttömyyttä tulkita musiikki-informaatiota oikein. Useimmiten seurausta oikeanpuolisten temporaalilohkojen kahdenvälisestä infarktista. &gt; aivovamma</a:t>
            </a:r>
          </a:p>
          <a:p>
            <a:r>
              <a:rPr lang="fi-FI" dirty="0" err="1">
                <a:latin typeface="Times New Roman" panose="02020603050405020304" pitchFamily="18" charset="0"/>
                <a:cs typeface="Times New Roman" panose="02020603050405020304" pitchFamily="18" charset="0"/>
              </a:rPr>
              <a:t>Amusia</a:t>
            </a:r>
            <a:r>
              <a:rPr lang="fi-FI" dirty="0">
                <a:latin typeface="Times New Roman" panose="02020603050405020304" pitchFamily="18" charset="0"/>
                <a:cs typeface="Times New Roman" panose="02020603050405020304" pitchFamily="18" charset="0"/>
              </a:rPr>
              <a:t>: sävelkorvattomuus, josta kärsivillä henkilöillä joko suuria vaikeuksia tunnistaa säveliä tai lähes mahdotonta riippumatta siitä vaikka henkilön kuulo toimisi moitteitta. Niin ikään kognitiivisia poikkeavuuksia ei aivojen rakenteessa ole.</a:t>
            </a:r>
          </a:p>
          <a:p>
            <a:pPr>
              <a:buFont typeface="Wingdings" panose="05000000000000000000" pitchFamily="2" charset="2"/>
              <a:buChar char="Ø"/>
            </a:pPr>
            <a:r>
              <a:rPr lang="fi-FI" dirty="0" err="1">
                <a:latin typeface="Times New Roman" panose="02020603050405020304" pitchFamily="18" charset="0"/>
                <a:cs typeface="Times New Roman" panose="02020603050405020304" pitchFamily="18" charset="0"/>
              </a:rPr>
              <a:t>Dysmusia</a:t>
            </a:r>
            <a:r>
              <a:rPr lang="fi-FI" dirty="0">
                <a:latin typeface="Times New Roman" panose="02020603050405020304" pitchFamily="18" charset="0"/>
                <a:cs typeface="Times New Roman" panose="02020603050405020304" pitchFamily="18" charset="0"/>
              </a:rPr>
              <a:t>: synnynnäinen sävelkorvattomuuden, usein elinikäinen kehityshäiriö. Eivät erota säveliä toisistaan jolloin musiikki tulkitaan sekavaksi meluksi. ~4-5% väestöstä.</a:t>
            </a:r>
          </a:p>
          <a:p>
            <a:pPr>
              <a:buFont typeface="Wingdings" panose="05000000000000000000" pitchFamily="2" charset="2"/>
              <a:buChar char="Ø"/>
            </a:pPr>
            <a:r>
              <a:rPr lang="fi-FI" dirty="0">
                <a:latin typeface="Times New Roman" panose="02020603050405020304" pitchFamily="18" charset="0"/>
                <a:cs typeface="Times New Roman" panose="02020603050405020304" pitchFamily="18" charset="0"/>
              </a:rPr>
              <a:t>Aivovaurion seurauksesta johtuva: usein esim. aivoinfarktista tai iskusta aiheutuva. &gt; liittyy läheisesti afasiaan.</a:t>
            </a:r>
          </a:p>
          <a:p>
            <a:r>
              <a:rPr lang="fi-FI" dirty="0" err="1">
                <a:latin typeface="Times New Roman" panose="02020603050405020304" pitchFamily="18" charset="0"/>
                <a:cs typeface="Times New Roman" panose="02020603050405020304" pitchFamily="18" charset="0"/>
              </a:rPr>
              <a:t>Auditorinen</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arrytmia</a:t>
            </a:r>
            <a:r>
              <a:rPr lang="fi-FI" dirty="0">
                <a:latin typeface="Times New Roman" panose="02020603050405020304" pitchFamily="18" charset="0"/>
                <a:cs typeface="Times New Roman" panose="02020603050405020304" pitchFamily="18" charset="0"/>
              </a:rPr>
              <a:t> = häiriö, josta kärsivällä äärimäisiä vaikeuksia tai kokonaisvaltaista kyvyttömyyttä soittaa musiikkia rytmisesti sekä toistaa musiikki- tai rytmimalleja. Useimmiten seurausta on aiheuttanut aivojen vauriosta.</a:t>
            </a:r>
          </a:p>
          <a:p>
            <a:endParaRPr lang="fi-FI" dirty="0">
              <a:latin typeface="Times New Roman" panose="02020603050405020304" pitchFamily="18" charset="0"/>
              <a:cs typeface="Times New Roman" panose="02020603050405020304" pitchFamily="18" charset="0"/>
            </a:endParaRPr>
          </a:p>
        </p:txBody>
      </p:sp>
      <p:pic>
        <p:nvPicPr>
          <p:cNvPr id="4098" name="Picture 2" descr="Amusia: Definition &amp; Symptoms | Study.com">
            <a:extLst>
              <a:ext uri="{FF2B5EF4-FFF2-40B4-BE49-F238E27FC236}">
                <a16:creationId xmlns:a16="http://schemas.microsoft.com/office/drawing/2014/main" id="{150086A0-B6B8-4E23-989D-F5308AB5B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826" y="4711719"/>
            <a:ext cx="2495549" cy="16935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8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27A1C8-0DF1-4E2B-B369-8571D444FCB1}"/>
              </a:ext>
            </a:extLst>
          </p:cNvPr>
          <p:cNvSpPr>
            <a:spLocks noGrp="1"/>
          </p:cNvSpPr>
          <p:nvPr>
            <p:ph type="title"/>
          </p:nvPr>
        </p:nvSpPr>
        <p:spPr>
          <a:xfrm>
            <a:off x="648930" y="629266"/>
            <a:ext cx="9252154" cy="1223983"/>
          </a:xfrm>
        </p:spPr>
        <p:txBody>
          <a:bodyPr vert="horz" lIns="91440" tIns="45720" rIns="91440" bIns="45720" rtlCol="0" anchor="t">
            <a:normAutofit/>
          </a:bodyPr>
          <a:lstStyle/>
          <a:p>
            <a:r>
              <a:rPr lang="en-US" dirty="0" err="1">
                <a:latin typeface="Times" panose="02020603050405020304" pitchFamily="18" charset="0"/>
                <a:cs typeface="Times" panose="02020603050405020304" pitchFamily="18" charset="0"/>
              </a:rPr>
              <a:t>Ilmiö</a:t>
            </a:r>
            <a:r>
              <a:rPr lang="en-US" dirty="0">
                <a:latin typeface="Times" panose="02020603050405020304" pitchFamily="18" charset="0"/>
                <a:cs typeface="Times" panose="02020603050405020304" pitchFamily="18" charset="0"/>
              </a:rPr>
              <a:t>: ”</a:t>
            </a:r>
            <a:r>
              <a:rPr lang="en-US" dirty="0" err="1">
                <a:latin typeface="Times" panose="02020603050405020304" pitchFamily="18" charset="0"/>
                <a:cs typeface="Times" panose="02020603050405020304" pitchFamily="18" charset="0"/>
              </a:rPr>
              <a:t>Korvamato</a:t>
            </a:r>
            <a:r>
              <a:rPr lang="en-US" dirty="0">
                <a:latin typeface="Times" panose="02020603050405020304" pitchFamily="18" charset="0"/>
                <a:cs typeface="Times" panose="02020603050405020304" pitchFamily="18" charset="0"/>
              </a:rPr>
              <a:t>”</a:t>
            </a:r>
          </a:p>
        </p:txBody>
      </p:sp>
      <p:sp>
        <p:nvSpPr>
          <p:cNvPr id="3" name="Sisällön paikkamerkki 2">
            <a:extLst>
              <a:ext uri="{FF2B5EF4-FFF2-40B4-BE49-F238E27FC236}">
                <a16:creationId xmlns:a16="http://schemas.microsoft.com/office/drawing/2014/main" id="{F12DF59C-2CB3-4E96-B3C6-A4F61B48C99E}"/>
              </a:ext>
            </a:extLst>
          </p:cNvPr>
          <p:cNvSpPr>
            <a:spLocks noGrp="1"/>
          </p:cNvSpPr>
          <p:nvPr>
            <p:ph sz="half" idx="1"/>
          </p:nvPr>
        </p:nvSpPr>
        <p:spPr>
          <a:xfrm>
            <a:off x="1103311" y="2052214"/>
            <a:ext cx="5803129" cy="4196185"/>
          </a:xfrm>
        </p:spPr>
        <p:txBody>
          <a:bodyPr vert="horz" lIns="91440" tIns="45720" rIns="91440" bIns="45720" rtlCol="0">
            <a:normAutofit fontScale="92500" lnSpcReduction="10000"/>
          </a:bodyPr>
          <a:lstStyle/>
          <a:p>
            <a:pPr>
              <a:lnSpc>
                <a:spcPct val="90000"/>
              </a:lnSpc>
            </a:pPr>
            <a:r>
              <a:rPr lang="en-US" sz="1600" dirty="0" err="1">
                <a:effectLst/>
                <a:latin typeface="Times" panose="02020603050405020304" pitchFamily="18" charset="0"/>
                <a:cs typeface="Times" panose="02020603050405020304" pitchFamily="18" charset="0"/>
              </a:rPr>
              <a:t>Kognitiivisen</a:t>
            </a:r>
            <a:r>
              <a:rPr lang="en-US" sz="1600" dirty="0">
                <a:effectLst/>
                <a:latin typeface="Times" panose="02020603050405020304" pitchFamily="18" charset="0"/>
                <a:cs typeface="Times" panose="02020603050405020304" pitchFamily="18" charset="0"/>
              </a:rPr>
              <a:t> </a:t>
            </a:r>
            <a:r>
              <a:rPr lang="en-US" sz="1600" u="none" strike="noStrike" dirty="0" err="1">
                <a:effectLst/>
                <a:latin typeface="Times" panose="02020603050405020304" pitchFamily="18" charset="0"/>
                <a:cs typeface="Times" panose="02020603050405020304" pitchFamily="18" charset="0"/>
              </a:rPr>
              <a:t>psykologian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näkökulmasta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ilmiö</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liittyy</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ihmisen</a:t>
            </a:r>
            <a:r>
              <a:rPr lang="en-US" sz="1600" dirty="0">
                <a:effectLst/>
                <a:latin typeface="Times" panose="02020603050405020304" pitchFamily="18" charset="0"/>
                <a:cs typeface="Times" panose="02020603050405020304" pitchFamily="18" charset="0"/>
              </a:rPr>
              <a:t> </a:t>
            </a:r>
            <a:r>
              <a:rPr lang="en-US" sz="1600" u="none" strike="noStrike" dirty="0" err="1">
                <a:effectLst/>
                <a:latin typeface="Times" panose="02020603050405020304" pitchFamily="18" charset="0"/>
                <a:cs typeface="Times" panose="02020603050405020304" pitchFamily="18" charset="0"/>
              </a:rPr>
              <a:t>muistijärjestelmän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toimintaan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Musiikkikatkelman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toistuminen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muistuttaa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laajemmin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tutkittua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musiikinkuvittelua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jossa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musiikillisten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mielikuvien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oletetaan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muistuttavan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monin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tavoin</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normaalia</a:t>
            </a:r>
            <a:r>
              <a:rPr lang="en-US" sz="1600" dirty="0">
                <a:effectLst/>
                <a:latin typeface="Times" panose="02020603050405020304" pitchFamily="18" charset="0"/>
                <a:cs typeface="Times" panose="02020603050405020304" pitchFamily="18" charset="0"/>
              </a:rPr>
              <a:t> </a:t>
            </a:r>
            <a:r>
              <a:rPr lang="en-US" sz="1600" dirty="0" err="1">
                <a:effectLst/>
                <a:latin typeface="Times" panose="02020603050405020304" pitchFamily="18" charset="0"/>
                <a:cs typeface="Times" panose="02020603050405020304" pitchFamily="18" charset="0"/>
              </a:rPr>
              <a:t>havaintoa</a:t>
            </a:r>
            <a:r>
              <a:rPr lang="en-US" sz="1600" dirty="0">
                <a:effectLst/>
                <a:latin typeface="Times" panose="02020603050405020304" pitchFamily="18" charset="0"/>
                <a:cs typeface="Times" panose="02020603050405020304" pitchFamily="18" charset="0"/>
              </a:rPr>
              <a:t>.</a:t>
            </a:r>
            <a:endParaRPr lang="en-US" sz="1600" dirty="0">
              <a:latin typeface="Times" panose="02020603050405020304" pitchFamily="18" charset="0"/>
              <a:cs typeface="Times" panose="02020603050405020304" pitchFamily="18" charset="0"/>
            </a:endParaRPr>
          </a:p>
          <a:p>
            <a:pPr>
              <a:lnSpc>
                <a:spcPct val="90000"/>
              </a:lnSpc>
            </a:pPr>
            <a:r>
              <a:rPr lang="en-US" sz="1600" dirty="0" err="1">
                <a:latin typeface="Times" panose="02020603050405020304" pitchFamily="18" charset="0"/>
                <a:cs typeface="Times" panose="02020603050405020304" pitchFamily="18" charset="0"/>
              </a:rPr>
              <a:t>Tutkimuksissa</a:t>
            </a:r>
            <a:r>
              <a:rPr lang="en-US" sz="1600" dirty="0">
                <a:latin typeface="Times" panose="02020603050405020304" pitchFamily="18" charset="0"/>
                <a:cs typeface="Times" panose="02020603050405020304" pitchFamily="18" charset="0"/>
              </a:rPr>
              <a:t> on </a:t>
            </a:r>
            <a:r>
              <a:rPr lang="en-US" sz="1600" dirty="0" err="1">
                <a:latin typeface="Times" panose="02020603050405020304" pitchFamily="18" charset="0"/>
                <a:cs typeface="Times" panose="02020603050405020304" pitchFamily="18" charset="0"/>
              </a:rPr>
              <a:t>saatu</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selville</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että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korvamadot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korreloivat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musiikille</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altistumisen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kuuntelun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kanssa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mutta</a:t>
            </a:r>
            <a:r>
              <a:rPr lang="en-US" sz="1600" dirty="0">
                <a:latin typeface="Times" panose="02020603050405020304" pitchFamily="18" charset="0"/>
                <a:cs typeface="Times" panose="02020603050405020304" pitchFamily="18" charset="0"/>
              </a:rPr>
              <a:t> ne </a:t>
            </a:r>
            <a:r>
              <a:rPr lang="en-US" sz="1600" dirty="0" err="1">
                <a:latin typeface="Times" panose="02020603050405020304" pitchFamily="18" charset="0"/>
                <a:cs typeface="Times" panose="02020603050405020304" pitchFamily="18" charset="0"/>
              </a:rPr>
              <a:t>voivat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syntyä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myös</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kokemuksissa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jotka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laukaisevat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muiston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jostakin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kappaleesta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tahaton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muisti</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esimerkiksi</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nähdessä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sanan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joka</a:t>
            </a:r>
            <a:r>
              <a:rPr lang="en-US" sz="1600" dirty="0">
                <a:latin typeface="Times" panose="02020603050405020304" pitchFamily="18" charset="0"/>
                <a:cs typeface="Times" panose="02020603050405020304" pitchFamily="18" charset="0"/>
              </a:rPr>
              <a:t> on </a:t>
            </a:r>
            <a:r>
              <a:rPr lang="en-US" sz="1600" dirty="0" err="1">
                <a:latin typeface="Times" panose="02020603050405020304" pitchFamily="18" charset="0"/>
                <a:cs typeface="Times" panose="02020603050405020304" pitchFamily="18" charset="0"/>
              </a:rPr>
              <a:t>ilmennyt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joissain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lyriikoissa</a:t>
            </a:r>
            <a:r>
              <a:rPr lang="en-US" sz="1600" dirty="0">
                <a:latin typeface="Times" panose="02020603050405020304" pitchFamily="18" charset="0"/>
                <a:cs typeface="Times" panose="02020603050405020304" pitchFamily="18" charset="0"/>
              </a:rPr>
              <a:t> tai </a:t>
            </a:r>
            <a:r>
              <a:rPr lang="en-US" sz="1600" dirty="0" err="1">
                <a:latin typeface="Times" panose="02020603050405020304" pitchFamily="18" charset="0"/>
                <a:cs typeface="Times" panose="02020603050405020304" pitchFamily="18" charset="0"/>
              </a:rPr>
              <a:t>kuullessa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muutaman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nuotin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jostain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kappaleesta</a:t>
            </a:r>
            <a:r>
              <a:rPr lang="en-US" sz="1600" dirty="0">
                <a:latin typeface="Times" panose="02020603050405020304" pitchFamily="18" charset="0"/>
                <a:cs typeface="Times" panose="02020603050405020304" pitchFamily="18" charset="0"/>
              </a:rPr>
              <a:t> tai </a:t>
            </a:r>
            <a:r>
              <a:rPr lang="en-US" sz="1600" dirty="0" err="1">
                <a:latin typeface="Times" panose="02020603050405020304" pitchFamily="18" charset="0"/>
                <a:cs typeface="Times" panose="02020603050405020304" pitchFamily="18" charset="0"/>
              </a:rPr>
              <a:t>kokiessa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tunteen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joka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liittyy</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kappaleeseen</a:t>
            </a:r>
            <a:r>
              <a:rPr lang="en-US" sz="1600" dirty="0">
                <a:latin typeface="Times" panose="02020603050405020304" pitchFamily="18" charset="0"/>
                <a:cs typeface="Times" panose="02020603050405020304" pitchFamily="18" charset="0"/>
              </a:rPr>
              <a:t>. </a:t>
            </a:r>
          </a:p>
          <a:p>
            <a:pPr>
              <a:lnSpc>
                <a:spcPct val="90000"/>
              </a:lnSpc>
            </a:pPr>
            <a:r>
              <a:rPr lang="en-US" sz="1600" dirty="0" err="1">
                <a:latin typeface="Times" panose="02020603050405020304" pitchFamily="18" charset="0"/>
                <a:cs typeface="Times" panose="02020603050405020304" pitchFamily="18" charset="0"/>
              </a:rPr>
              <a:t>Cincinnatin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yliopiston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professori</a:t>
            </a:r>
            <a:r>
              <a:rPr lang="en-US" sz="1600" dirty="0">
                <a:latin typeface="Times" panose="02020603050405020304" pitchFamily="18" charset="0"/>
                <a:cs typeface="Times" panose="02020603050405020304" pitchFamily="18" charset="0"/>
              </a:rPr>
              <a:t> James </a:t>
            </a:r>
            <a:r>
              <a:rPr lang="en-US" sz="1600" dirty="0" err="1">
                <a:latin typeface="Times" panose="02020603050405020304" pitchFamily="18" charset="0"/>
                <a:cs typeface="Times" panose="02020603050405020304" pitchFamily="18" charset="0"/>
              </a:rPr>
              <a:t>Kellarisin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mukaan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korvamadoksi</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päätyvän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musiikin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tyypillisimpiä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piirteitä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ovat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hyväntuulinen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melodia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sekä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mukaansatempaavan</a:t>
            </a:r>
            <a:r>
              <a:rPr lang="en-US" sz="1600" dirty="0">
                <a:latin typeface="Times" panose="02020603050405020304" pitchFamily="18" charset="0"/>
                <a:cs typeface="Times" panose="02020603050405020304" pitchFamily="18" charset="0"/>
              </a:rPr>
              <a:t> ja </a:t>
            </a:r>
            <a:r>
              <a:rPr lang="en-US" sz="1600" dirty="0" err="1">
                <a:latin typeface="Times" panose="02020603050405020304" pitchFamily="18" charset="0"/>
                <a:cs typeface="Times" panose="02020603050405020304" pitchFamily="18" charset="0"/>
              </a:rPr>
              <a:t>ärsyttävän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välillä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liikkuva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paljon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itseään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toistava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sanoitus</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Tutkimuksissaan</a:t>
            </a:r>
            <a:r>
              <a:rPr lang="en-US" sz="1600" dirty="0">
                <a:latin typeface="Times" panose="02020603050405020304" pitchFamily="18" charset="0"/>
                <a:cs typeface="Times" panose="02020603050405020304" pitchFamily="18" charset="0"/>
              </a:rPr>
              <a:t> on </a:t>
            </a:r>
            <a:r>
              <a:rPr lang="en-US" sz="1600" dirty="0" err="1">
                <a:latin typeface="Times" panose="02020603050405020304" pitchFamily="18" charset="0"/>
                <a:cs typeface="Times" panose="02020603050405020304" pitchFamily="18" charset="0"/>
              </a:rPr>
              <a:t>hän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saanut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selville</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että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korvamadoista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todennäköisemmin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ihmiset</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jotka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musikaalisia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sekä</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joilla</a:t>
            </a:r>
            <a:r>
              <a:rPr lang="en-US" sz="1600" dirty="0">
                <a:latin typeface="Times" panose="02020603050405020304" pitchFamily="18" charset="0"/>
                <a:cs typeface="Times" panose="02020603050405020304" pitchFamily="18" charset="0"/>
              </a:rPr>
              <a:t> on </a:t>
            </a:r>
            <a:r>
              <a:rPr lang="en-US" sz="1600" dirty="0" err="1">
                <a:latin typeface="Times" panose="02020603050405020304" pitchFamily="18" charset="0"/>
                <a:cs typeface="Times" panose="02020603050405020304" pitchFamily="18" charset="0"/>
              </a:rPr>
              <a:t>neuroottisia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tapoja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Täten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lääkitys</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jolla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hoidetaan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pakko-oireista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häiriötä</a:t>
            </a:r>
            <a:r>
              <a:rPr lang="en-US" sz="1600" dirty="0">
                <a:latin typeface="Times" panose="02020603050405020304" pitchFamily="18" charset="0"/>
                <a:cs typeface="Times" panose="02020603050405020304" pitchFamily="18" charset="0"/>
              </a:rPr>
              <a:t> ja </a:t>
            </a:r>
            <a:r>
              <a:rPr lang="en-US" sz="1600" dirty="0" err="1">
                <a:latin typeface="Times" panose="02020603050405020304" pitchFamily="18" charset="0"/>
                <a:cs typeface="Times" panose="02020603050405020304" pitchFamily="18" charset="0"/>
              </a:rPr>
              <a:t>ahdistuneisuutta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helpottaa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myös</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musiikin</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pakonomaista</a:t>
            </a:r>
            <a:r>
              <a:rPr lang="en-US" sz="1600" dirty="0">
                <a:latin typeface="Times" panose="02020603050405020304" pitchFamily="18" charset="0"/>
                <a:cs typeface="Times" panose="02020603050405020304" pitchFamily="18" charset="0"/>
              </a:rPr>
              <a:t> </a:t>
            </a:r>
            <a:r>
              <a:rPr lang="en-US" sz="1600" dirty="0" err="1">
                <a:latin typeface="Times" panose="02020603050405020304" pitchFamily="18" charset="0"/>
                <a:cs typeface="Times" panose="02020603050405020304" pitchFamily="18" charset="0"/>
              </a:rPr>
              <a:t>toistumista</a:t>
            </a:r>
            <a:r>
              <a:rPr lang="en-US" sz="1600" dirty="0">
                <a:latin typeface="Times" panose="02020603050405020304" pitchFamily="18" charset="0"/>
                <a:cs typeface="Times" panose="02020603050405020304" pitchFamily="18" charset="0"/>
              </a:rPr>
              <a:t>.</a:t>
            </a:r>
          </a:p>
        </p:txBody>
      </p:sp>
      <p:pic>
        <p:nvPicPr>
          <p:cNvPr id="1026" name="Picture 2" descr="Earworms: The Song Stuck in Your Head » Synapse | Blog Archive | Boston  University">
            <a:extLst>
              <a:ext uri="{FF2B5EF4-FFF2-40B4-BE49-F238E27FC236}">
                <a16:creationId xmlns:a16="http://schemas.microsoft.com/office/drawing/2014/main" id="{710E2CED-6B5A-4415-8411-3964E9D03C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51" r="25903" b="-2"/>
          <a:stretch/>
        </p:blipFill>
        <p:spPr bwMode="auto">
          <a:xfrm>
            <a:off x="7551643" y="2052213"/>
            <a:ext cx="3991900" cy="41961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9150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2637EE-7E57-4CCF-9A96-5F2F9742B09C}"/>
              </a:ext>
            </a:extLst>
          </p:cNvPr>
          <p:cNvSpPr>
            <a:spLocks noGrp="1"/>
          </p:cNvSpPr>
          <p:nvPr>
            <p:ph type="title"/>
          </p:nvPr>
        </p:nvSpPr>
        <p:spPr>
          <a:xfrm>
            <a:off x="648929" y="629266"/>
            <a:ext cx="6831941" cy="1641987"/>
          </a:xfrm>
        </p:spPr>
        <p:txBody>
          <a:bodyPr vert="horz" lIns="91440" tIns="45720" rIns="91440" bIns="45720" rtlCol="0" anchor="t">
            <a:normAutofit/>
          </a:bodyPr>
          <a:lstStyle/>
          <a:p>
            <a:r>
              <a:rPr lang="en-US" dirty="0" err="1">
                <a:latin typeface="Times" panose="02020603050405020304" pitchFamily="18" charset="0"/>
                <a:cs typeface="Times" panose="02020603050405020304" pitchFamily="18" charset="0"/>
              </a:rPr>
              <a:t>Vaurio</a:t>
            </a:r>
            <a:r>
              <a:rPr lang="en-US" dirty="0">
                <a:latin typeface="Times" panose="02020603050405020304" pitchFamily="18" charset="0"/>
                <a:cs typeface="Times" panose="02020603050405020304" pitchFamily="18" charset="0"/>
              </a:rPr>
              <a:t> </a:t>
            </a:r>
            <a:r>
              <a:rPr lang="en-US" dirty="0" err="1">
                <a:latin typeface="Times" panose="02020603050405020304" pitchFamily="18" charset="0"/>
                <a:cs typeface="Times" panose="02020603050405020304" pitchFamily="18" charset="0"/>
              </a:rPr>
              <a:t>amygdalassa</a:t>
            </a:r>
            <a:endParaRPr lang="en-US" dirty="0">
              <a:latin typeface="Times" panose="02020603050405020304" pitchFamily="18" charset="0"/>
              <a:cs typeface="Times" panose="02020603050405020304" pitchFamily="18" charset="0"/>
            </a:endParaRPr>
          </a:p>
        </p:txBody>
      </p:sp>
      <p:pic>
        <p:nvPicPr>
          <p:cNvPr id="1026" name="Picture 2">
            <a:extLst>
              <a:ext uri="{FF2B5EF4-FFF2-40B4-BE49-F238E27FC236}">
                <a16:creationId xmlns:a16="http://schemas.microsoft.com/office/drawing/2014/main" id="{E1AD449F-2FF0-4EF6-8202-347EB0E3B21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090" r="15276" b="2"/>
          <a:stretch/>
        </p:blipFill>
        <p:spPr bwMode="auto">
          <a:xfrm>
            <a:off x="8129871" y="609601"/>
            <a:ext cx="3414427" cy="563879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6688626A-215D-4E4D-BDE5-3FA703024A40}"/>
              </a:ext>
            </a:extLst>
          </p:cNvPr>
          <p:cNvSpPr txBox="1"/>
          <p:nvPr/>
        </p:nvSpPr>
        <p:spPr>
          <a:xfrm>
            <a:off x="647700" y="2438401"/>
            <a:ext cx="6834468" cy="3809998"/>
          </a:xfrm>
          <a:prstGeom prst="rect">
            <a:avLst/>
          </a:prstGeom>
        </p:spPr>
        <p:txBody>
          <a:bodyPr vert="horz" lIns="91440" tIns="45720" rIns="91440" bIns="45720" rtlCol="0">
            <a:normAutofit/>
          </a:bodyPr>
          <a:lstStyle/>
          <a:p>
            <a:pPr marL="285750" indent="-285750">
              <a:spcBef>
                <a:spcPts val="1000"/>
              </a:spcBef>
              <a:buClr>
                <a:schemeClr val="accent1">
                  <a:lumMod val="60000"/>
                  <a:lumOff val="40000"/>
                </a:schemeClr>
              </a:buClr>
              <a:buSzPct val="80000"/>
              <a:buFont typeface="Wingdings 3" charset="2"/>
              <a:buChar char=""/>
            </a:pPr>
            <a:r>
              <a:rPr lang="en-US" dirty="0" err="1">
                <a:latin typeface="Times" panose="02020603050405020304" pitchFamily="18" charset="0"/>
                <a:ea typeface="+mj-ea"/>
                <a:cs typeface="Times" panose="02020603050405020304" pitchFamily="18" charset="0"/>
              </a:rPr>
              <a:t>Vuonna</a:t>
            </a:r>
            <a:r>
              <a:rPr lang="en-US" dirty="0">
                <a:latin typeface="Times" panose="02020603050405020304" pitchFamily="18" charset="0"/>
                <a:ea typeface="+mj-ea"/>
                <a:cs typeface="Times" panose="02020603050405020304" pitchFamily="18" charset="0"/>
              </a:rPr>
              <a:t> 2007 </a:t>
            </a:r>
            <a:r>
              <a:rPr lang="en-US" dirty="0" err="1">
                <a:latin typeface="Times" panose="02020603050405020304" pitchFamily="18" charset="0"/>
                <a:ea typeface="+mj-ea"/>
                <a:cs typeface="Times" panose="02020603050405020304" pitchFamily="18" charset="0"/>
              </a:rPr>
              <a:t>Kanadan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Montrealin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yliopiston</a:t>
            </a:r>
            <a:r>
              <a:rPr lang="en-US" dirty="0">
                <a:latin typeface="Times" panose="02020603050405020304" pitchFamily="18" charset="0"/>
                <a:ea typeface="+mj-ea"/>
                <a:cs typeface="Times" panose="02020603050405020304" pitchFamily="18" charset="0"/>
              </a:rPr>
              <a:t> Nathalie Gosselin, Isabelle </a:t>
            </a:r>
            <a:r>
              <a:rPr lang="en-US" dirty="0" err="1">
                <a:latin typeface="Times" panose="02020603050405020304" pitchFamily="18" charset="0"/>
                <a:ea typeface="+mj-ea"/>
                <a:cs typeface="Times" panose="02020603050405020304" pitchFamily="18" charset="0"/>
              </a:rPr>
              <a:t>Peretz</a:t>
            </a:r>
            <a:r>
              <a:rPr lang="en-US" dirty="0">
                <a:latin typeface="Times" panose="02020603050405020304" pitchFamily="18" charset="0"/>
                <a:ea typeface="+mj-ea"/>
                <a:cs typeface="Times" panose="02020603050405020304" pitchFamily="18" charset="0"/>
              </a:rPr>
              <a:t>, Erica Johnsen </a:t>
            </a:r>
            <a:r>
              <a:rPr lang="en-US" dirty="0" err="1">
                <a:latin typeface="Times" panose="02020603050405020304" pitchFamily="18" charset="0"/>
                <a:ea typeface="+mj-ea"/>
                <a:cs typeface="Times" panose="02020603050405020304" pitchFamily="18" charset="0"/>
              </a:rPr>
              <a:t>sekä</a:t>
            </a:r>
            <a:r>
              <a:rPr lang="en-US" dirty="0">
                <a:latin typeface="Times" panose="02020603050405020304" pitchFamily="18" charset="0"/>
                <a:ea typeface="+mj-ea"/>
                <a:cs typeface="Times" panose="02020603050405020304" pitchFamily="18" charset="0"/>
              </a:rPr>
              <a:t> Ralph </a:t>
            </a:r>
            <a:r>
              <a:rPr lang="en-US" dirty="0" err="1">
                <a:latin typeface="Times" panose="02020603050405020304" pitchFamily="18" charset="0"/>
                <a:ea typeface="+mj-ea"/>
                <a:cs typeface="Times" panose="02020603050405020304" pitchFamily="18" charset="0"/>
              </a:rPr>
              <a:t>Adolphs</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tutkivat</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potilasta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tapaus</a:t>
            </a:r>
            <a:r>
              <a:rPr lang="en-US" dirty="0">
                <a:latin typeface="Times" panose="02020603050405020304" pitchFamily="18" charset="0"/>
                <a:ea typeface="+mj-ea"/>
                <a:cs typeface="Times" panose="02020603050405020304" pitchFamily="18" charset="0"/>
              </a:rPr>
              <a:t> S.M.) </a:t>
            </a:r>
            <a:r>
              <a:rPr lang="en-US" dirty="0" err="1">
                <a:latin typeface="Times" panose="02020603050405020304" pitchFamily="18" charset="0"/>
                <a:ea typeface="+mj-ea"/>
                <a:cs typeface="Times" panose="02020603050405020304" pitchFamily="18" charset="0"/>
              </a:rPr>
              <a:t>jolla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mantelitumake</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oli</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vaurioitunut</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muun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temporaalisen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lohkon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ollessa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vahingoittumaton</a:t>
            </a:r>
            <a:r>
              <a:rPr lang="en-US" dirty="0">
                <a:latin typeface="Times" panose="02020603050405020304" pitchFamily="18" charset="0"/>
                <a:ea typeface="+mj-ea"/>
                <a:cs typeface="Times" panose="02020603050405020304" pitchFamily="18" charset="0"/>
              </a:rPr>
              <a:t>.</a:t>
            </a:r>
          </a:p>
          <a:p>
            <a:pPr marL="285750" indent="-285750">
              <a:spcBef>
                <a:spcPts val="1000"/>
              </a:spcBef>
              <a:buClr>
                <a:schemeClr val="accent1">
                  <a:lumMod val="60000"/>
                  <a:lumOff val="40000"/>
                </a:schemeClr>
              </a:buClr>
              <a:buSzPct val="80000"/>
              <a:buFont typeface="Wingdings 3" charset="2"/>
              <a:buChar char=""/>
            </a:pPr>
            <a:r>
              <a:rPr lang="en-US" dirty="0" err="1">
                <a:latin typeface="Times" panose="02020603050405020304" pitchFamily="18" charset="0"/>
                <a:ea typeface="+mj-ea"/>
                <a:cs typeface="Times" panose="02020603050405020304" pitchFamily="18" charset="0"/>
              </a:rPr>
              <a:t>Saivat</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selville</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että</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kyseinen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potilas</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kyvytön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tunnistamaan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pelottavaa</a:t>
            </a:r>
            <a:r>
              <a:rPr lang="en-US" dirty="0">
                <a:latin typeface="Times" panose="02020603050405020304" pitchFamily="18" charset="0"/>
                <a:ea typeface="+mj-ea"/>
                <a:cs typeface="Times" panose="02020603050405020304" pitchFamily="18" charset="0"/>
              </a:rPr>
              <a:t> ja </a:t>
            </a:r>
            <a:r>
              <a:rPr lang="en-US" dirty="0" err="1">
                <a:latin typeface="Times" panose="02020603050405020304" pitchFamily="18" charset="0"/>
                <a:ea typeface="+mj-ea"/>
                <a:cs typeface="Times" panose="02020603050405020304" pitchFamily="18" charset="0"/>
              </a:rPr>
              <a:t>surullista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musiikkia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Kuitenkin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hänen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kyky</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tunnistaa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iloista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musiikkia</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oli</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normaali</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samaten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kuin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kyky</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käyttää</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musiikkiin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liittyviä</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käsitteitä</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kuten</a:t>
            </a:r>
            <a:r>
              <a:rPr lang="en-US" dirty="0">
                <a:latin typeface="Times" panose="02020603050405020304" pitchFamily="18" charset="0"/>
                <a:ea typeface="+mj-ea"/>
                <a:cs typeface="Times" panose="02020603050405020304" pitchFamily="18" charset="0"/>
              </a:rPr>
              <a:t> </a:t>
            </a:r>
            <a:r>
              <a:rPr lang="en-US" dirty="0" err="1">
                <a:latin typeface="Times" panose="02020603050405020304" pitchFamily="18" charset="0"/>
                <a:ea typeface="+mj-ea"/>
                <a:cs typeface="Times" panose="02020603050405020304" pitchFamily="18" charset="0"/>
              </a:rPr>
              <a:t>tempoa</a:t>
            </a:r>
            <a:r>
              <a:rPr lang="en-US" dirty="0">
                <a:latin typeface="Times" panose="02020603050405020304" pitchFamily="18" charset="0"/>
                <a:ea typeface="+mj-ea"/>
                <a:cs typeface="Times" panose="02020603050405020304" pitchFamily="18" charset="0"/>
              </a:rPr>
              <a:t>.</a:t>
            </a:r>
          </a:p>
          <a:p>
            <a:pPr marL="285750" indent="-285750">
              <a:spcBef>
                <a:spcPts val="1000"/>
              </a:spcBef>
              <a:buClr>
                <a:schemeClr val="accent1">
                  <a:lumMod val="60000"/>
                  <a:lumOff val="40000"/>
                </a:schemeClr>
              </a:buClr>
              <a:buSzPct val="80000"/>
              <a:buFont typeface="Wingdings 3" charset="2"/>
              <a:buChar char=""/>
            </a:pPr>
            <a:endParaRPr lang="en-US" dirty="0">
              <a:latin typeface="+mj-lt"/>
              <a:ea typeface="+mj-ea"/>
              <a:cs typeface="+mj-cs"/>
            </a:endParaRPr>
          </a:p>
          <a:p>
            <a:pPr marL="285750" indent="-285750">
              <a:spcBef>
                <a:spcPts val="1000"/>
              </a:spcBef>
              <a:buClr>
                <a:schemeClr val="accent1">
                  <a:lumMod val="60000"/>
                  <a:lumOff val="40000"/>
                </a:schemeClr>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54141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AD730-B221-4763-9D78-6B133925D49A}"/>
              </a:ext>
            </a:extLst>
          </p:cNvPr>
          <p:cNvSpPr>
            <a:spLocks noGrp="1"/>
          </p:cNvSpPr>
          <p:nvPr>
            <p:ph type="title"/>
          </p:nvPr>
        </p:nvSpPr>
        <p:spPr>
          <a:xfrm>
            <a:off x="648930" y="629266"/>
            <a:ext cx="9252154" cy="1223983"/>
          </a:xfrm>
        </p:spPr>
        <p:txBody>
          <a:bodyPr>
            <a:normAutofit/>
          </a:bodyPr>
          <a:lstStyle/>
          <a:p>
            <a:r>
              <a:rPr lang="fi-FI">
                <a:latin typeface="Times New Roman" panose="02020603050405020304" pitchFamily="18" charset="0"/>
                <a:cs typeface="Times New Roman" panose="02020603050405020304" pitchFamily="18" charset="0"/>
              </a:rPr>
              <a:t>Musiikki hoitomuotona, musiikkiterapia</a:t>
            </a:r>
            <a:endParaRPr lang="fi-FI" dirty="0"/>
          </a:p>
        </p:txBody>
      </p:sp>
      <p:pic>
        <p:nvPicPr>
          <p:cNvPr id="3074" name="Picture 2" descr="Musiikkiterapia | Plastinka">
            <a:extLst>
              <a:ext uri="{FF2B5EF4-FFF2-40B4-BE49-F238E27FC236}">
                <a16:creationId xmlns:a16="http://schemas.microsoft.com/office/drawing/2014/main" id="{1B40AFB6-493B-4D20-BF35-23A07F592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6" r="5914"/>
          <a:stretch/>
        </p:blipFill>
        <p:spPr bwMode="auto">
          <a:xfrm>
            <a:off x="6115050" y="1881824"/>
            <a:ext cx="5451627" cy="419618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AD352CBB-5E36-4BBA-9848-420CE09B65D9}"/>
              </a:ext>
            </a:extLst>
          </p:cNvPr>
          <p:cNvSpPr>
            <a:spLocks noGrp="1"/>
          </p:cNvSpPr>
          <p:nvPr>
            <p:ph idx="1"/>
          </p:nvPr>
        </p:nvSpPr>
        <p:spPr>
          <a:xfrm>
            <a:off x="721427" y="1518814"/>
            <a:ext cx="4898323" cy="4196185"/>
          </a:xfrm>
        </p:spPr>
        <p:txBody>
          <a:bodyPr>
            <a:noAutofit/>
          </a:bodyPr>
          <a:lstStyle/>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Artikkeli: </a:t>
            </a:r>
            <a:r>
              <a:rPr lang="fi-FI" sz="1400" u="sng"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https://www.hs.fi/kulttuuri/art-2000006708318.html</a:t>
            </a:r>
            <a:endParaRPr lang="fi-FI" sz="1400" dirty="0">
              <a:solidFill>
                <a:schemeClr val="accent1">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Musiikin </a:t>
            </a:r>
            <a:r>
              <a:rPr lang="fi-FI" sz="1400" dirty="0">
                <a:latin typeface="Times New Roman" panose="02020603050405020304" pitchFamily="18" charset="0"/>
                <a:ea typeface="Calibri" panose="020F0502020204030204" pitchFamily="34" charset="0"/>
                <a:cs typeface="Times New Roman" panose="02020603050405020304" pitchFamily="18" charset="0"/>
              </a:rPr>
              <a:t>osoitettu toimivaksi keinoksi </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muistisairauksista kärsivien potilaiden kuntoutuksessa. Musiikin emotionaalinen ja kognitiivinen vaikutus säilynee usein pitkäänkin, vaikka esim. dementian myötä muut toiminnot heikkenisivätkin. </a:t>
            </a:r>
          </a:p>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Musiikkiterapia, jossa musiikin eri elementtejä (rytmi, harmonia, melodia, äänensävy, dynamiikka jne.) käytetään vuorovaikutuksen keskeisenä välineenä yksilöllisesti asetettujen tavoitteiden saavuttamiseksi, tässä tapauksessa neurologiset ongelmien ratkaisemiseksi. Nimenomaan geriatrian eli vanhusten hoidon alalla.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Helsingin yliopiston lääketieteellisen tiedekunnan neuropsykologian apulaisprofessori Teppo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Särkämö</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etsii tutkimuksellaan vastausta siihen, miksi musiikin herättämät tunnereaktiot säilyvät ennallaan muistisairauksissa, nimenomaisesti Alzheimerin taudissa. Asetelma on yksinkertainen, muistipotilailta kysytään mitä tunteita ja/tai muistoja heille soitettu musiikki nostattaa. Hypoteesi on, että musiikki toimii nimenomaan aivojen limbisillä alueilla. </a:t>
            </a:r>
          </a:p>
          <a:p>
            <a:pPr>
              <a:lnSpc>
                <a:spcPct val="90000"/>
              </a:lnSpc>
            </a:pPr>
            <a:endParaRPr lang="fi-FI" sz="1100" dirty="0"/>
          </a:p>
        </p:txBody>
      </p:sp>
    </p:spTree>
    <p:extLst>
      <p:ext uri="{BB962C8B-B14F-4D97-AF65-F5344CB8AC3E}">
        <p14:creationId xmlns:p14="http://schemas.microsoft.com/office/powerpoint/2010/main" val="2623493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201266-C530-48E4-87EC-43D878B43EA1}"/>
              </a:ext>
            </a:extLst>
          </p:cNvPr>
          <p:cNvSpPr>
            <a:spLocks noGrp="1"/>
          </p:cNvSpPr>
          <p:nvPr>
            <p:ph type="title"/>
          </p:nvPr>
        </p:nvSpPr>
        <p:spPr>
          <a:xfrm>
            <a:off x="810000" y="636164"/>
            <a:ext cx="9404723" cy="1400530"/>
          </a:xfrm>
        </p:spPr>
        <p:txBody>
          <a:bodyPr/>
          <a:lstStyle/>
          <a:p>
            <a:r>
              <a:rPr lang="fi-FI" dirty="0">
                <a:solidFill>
                  <a:schemeClr val="tx1"/>
                </a:solidFill>
                <a:latin typeface="Times New Roman" panose="02020603050405020304" pitchFamily="18" charset="0"/>
                <a:cs typeface="Times New Roman" panose="02020603050405020304" pitchFamily="18" charset="0"/>
              </a:rPr>
              <a:t>Jatkoa edellisestä…</a:t>
            </a:r>
          </a:p>
        </p:txBody>
      </p:sp>
      <p:sp>
        <p:nvSpPr>
          <p:cNvPr id="3" name="Sisällön paikkamerkki 2">
            <a:extLst>
              <a:ext uri="{FF2B5EF4-FFF2-40B4-BE49-F238E27FC236}">
                <a16:creationId xmlns:a16="http://schemas.microsoft.com/office/drawing/2014/main" id="{495DB3EB-D617-421D-A92C-4CE7E8EFD5D4}"/>
              </a:ext>
            </a:extLst>
          </p:cNvPr>
          <p:cNvSpPr>
            <a:spLocks noGrp="1"/>
          </p:cNvSpPr>
          <p:nvPr>
            <p:ph idx="1"/>
          </p:nvPr>
        </p:nvSpPr>
        <p:spPr>
          <a:xfrm>
            <a:off x="810000" y="2036694"/>
            <a:ext cx="10554574" cy="4276725"/>
          </a:xfrm>
        </p:spPr>
        <p:txBody>
          <a:bodyPr>
            <a:normAutofit fontScale="62500" lnSpcReduction="20000"/>
          </a:bodyPr>
          <a:lstStyle/>
          <a:p>
            <a:pPr>
              <a:lnSpc>
                <a:spcPct val="107000"/>
              </a:lnSpc>
              <a:spcAft>
                <a:spcPts val="800"/>
              </a:spcAft>
            </a:pPr>
            <a:r>
              <a:rPr lang="fi-FI" sz="3400" dirty="0">
                <a:latin typeface="Times" panose="02020603050405020304" pitchFamily="18" charset="0"/>
                <a:cs typeface="Times" panose="02020603050405020304" pitchFamily="18" charset="0"/>
              </a:rPr>
              <a:t>Eräs amerikkalaistutkimus osoitti, että iäkkäiden ihmisten hoitokodeissa elämänlaatu paransi, kun heille annettiin iPodeja, jotka olivat täynnä heidän suosikkimusiikkiaan.</a:t>
            </a:r>
            <a:r>
              <a:rPr lang="fi-FI" sz="3400" dirty="0">
                <a:latin typeface="Times New Roman" panose="02020603050405020304" pitchFamily="18" charset="0"/>
                <a:cs typeface="Times New Roman" panose="02020603050405020304" pitchFamily="18" charset="0"/>
              </a:rPr>
              <a:t> </a:t>
            </a:r>
            <a:r>
              <a:rPr lang="fi-FI" sz="3400" dirty="0">
                <a:latin typeface="Times" panose="02020603050405020304" pitchFamily="18" charset="0"/>
                <a:cs typeface="Times" panose="02020603050405020304" pitchFamily="18" charset="0"/>
              </a:rPr>
              <a:t>Aivokemian ja sen, miten tunteemme luodaan kemiallisesti, tutkiminen kiinnostaa suuresti musiikkipsykologiaa. Saattaa hyvinkin olla, että kemikaalien, kuten dopamiinin (yksi aivojemme synapsissa oleva kemikaali, joka tarjoaa hyvinvoinnin tunteen ja joka vapautuu jaksojen aikana tai vastauksena jännitykseen), tuotanto voidaan indusoida sähkökemiallisesti kuuntelemalla musiikkia.</a:t>
            </a:r>
            <a:endParaRPr lang="fi-FI"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i-FI" sz="3400" dirty="0">
                <a:latin typeface="Times New Roman" panose="02020603050405020304" pitchFamily="18" charset="0"/>
                <a:ea typeface="Calibri" panose="020F0502020204030204" pitchFamily="34" charset="0"/>
                <a:cs typeface="Times New Roman" panose="02020603050405020304" pitchFamily="18" charset="0"/>
              </a:rPr>
              <a:t>M</a:t>
            </a:r>
            <a:r>
              <a:rPr lang="fi-FI" sz="3400" dirty="0">
                <a:effectLst/>
                <a:latin typeface="Times New Roman" panose="02020603050405020304" pitchFamily="18" charset="0"/>
                <a:ea typeface="Calibri" panose="020F0502020204030204" pitchFamily="34" charset="0"/>
                <a:cs typeface="Times New Roman" panose="02020603050405020304" pitchFamily="18" charset="0"/>
              </a:rPr>
              <a:t>usiikkia voidaan myös hyödyntää esim. aivohalvauspotilailla, joilla </a:t>
            </a:r>
            <a:r>
              <a:rPr lang="fi-FI" sz="3400" dirty="0">
                <a:latin typeface="Times New Roman" panose="02020603050405020304" pitchFamily="18" charset="0"/>
                <a:ea typeface="Calibri" panose="020F0502020204030204" pitchFamily="34" charset="0"/>
                <a:cs typeface="Times New Roman" panose="02020603050405020304" pitchFamily="18" charset="0"/>
              </a:rPr>
              <a:t>käyt</a:t>
            </a:r>
            <a:r>
              <a:rPr lang="fi-FI" sz="3400" dirty="0">
                <a:effectLst/>
                <a:latin typeface="Times New Roman" panose="02020603050405020304" pitchFamily="18" charset="0"/>
                <a:ea typeface="Calibri" panose="020F0502020204030204" pitchFamily="34" charset="0"/>
                <a:cs typeface="Times New Roman" panose="02020603050405020304" pitchFamily="18" charset="0"/>
              </a:rPr>
              <a:t>etään musiikkipohjaisia kuntoutusmenetelmiä, joissa hyödynnetään musiikin rytmiä, melodiaa ja tunnevaikutusta. Musiikkiterapian avulla on mahdollista lieventää myös muita neuropsykiatrisia oireita, kuten ahdistuneisuutta ja masentuneisuutta. &gt; vaikutukset vireystilaan sekä mielialaan.</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3941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2E6BDB-BD69-4F1A-A5EC-E251DEEE3768}"/>
              </a:ext>
            </a:extLst>
          </p:cNvPr>
          <p:cNvSpPr>
            <a:spLocks noGrp="1"/>
          </p:cNvSpPr>
          <p:nvPr>
            <p:ph type="title"/>
          </p:nvPr>
        </p:nvSpPr>
        <p:spPr>
          <a:xfrm>
            <a:off x="648929" y="629266"/>
            <a:ext cx="6831941" cy="1641987"/>
          </a:xfrm>
        </p:spPr>
        <p:txBody>
          <a:bodyPr>
            <a:normAutofit/>
          </a:bodyPr>
          <a:lstStyle/>
          <a:p>
            <a:r>
              <a:rPr lang="fi-FI" dirty="0">
                <a:latin typeface="Times" panose="02020603050405020304" pitchFamily="18" charset="0"/>
                <a:cs typeface="Times" panose="02020603050405020304" pitchFamily="18" charset="0"/>
              </a:rPr>
              <a:t>”Mozart -efekti” – musiikki oppimisen tehostajana?</a:t>
            </a:r>
          </a:p>
        </p:txBody>
      </p:sp>
      <p:pic>
        <p:nvPicPr>
          <p:cNvPr id="9218" name="Picture 2" descr="Havaintoja uudesta maailmanjärjestyksestä: Mozartin salatut  vapaamuuraritaustat">
            <a:extLst>
              <a:ext uri="{FF2B5EF4-FFF2-40B4-BE49-F238E27FC236}">
                <a16:creationId xmlns:a16="http://schemas.microsoft.com/office/drawing/2014/main" id="{DAA3CF6E-5926-4AB6-95ED-292223B36A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26" r="10088"/>
          <a:stretch/>
        </p:blipFill>
        <p:spPr bwMode="auto">
          <a:xfrm>
            <a:off x="8129871" y="609601"/>
            <a:ext cx="3414427" cy="563879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5B70F94-B049-4485-93E3-7CB21658B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C2616EDC-7F82-4BC7-9E56-BE9446D7CA8F}"/>
              </a:ext>
            </a:extLst>
          </p:cNvPr>
          <p:cNvSpPr>
            <a:spLocks noGrp="1"/>
          </p:cNvSpPr>
          <p:nvPr>
            <p:ph idx="1"/>
          </p:nvPr>
        </p:nvSpPr>
        <p:spPr>
          <a:xfrm>
            <a:off x="647700" y="2438401"/>
            <a:ext cx="6834468" cy="3809998"/>
          </a:xfrm>
        </p:spPr>
        <p:txBody>
          <a:bodyPr>
            <a:normAutofit/>
          </a:bodyPr>
          <a:lstStyle/>
          <a:p>
            <a:pPr>
              <a:lnSpc>
                <a:spcPct val="90000"/>
              </a:lnSpc>
            </a:pPr>
            <a:r>
              <a:rPr lang="fi-FI" sz="1600" dirty="0">
                <a:latin typeface="Times" panose="02020603050405020304" pitchFamily="18" charset="0"/>
                <a:cs typeface="Times" panose="02020603050405020304" pitchFamily="18" charset="0"/>
              </a:rPr>
              <a:t>Ranskalainen lasten kehityksen asiantuntija Alfred </a:t>
            </a:r>
            <a:r>
              <a:rPr lang="fi-FI" sz="1600" dirty="0" err="1">
                <a:latin typeface="Times" panose="02020603050405020304" pitchFamily="18" charset="0"/>
                <a:cs typeface="Times" panose="02020603050405020304" pitchFamily="18" charset="0"/>
              </a:rPr>
              <a:t>Tomatis</a:t>
            </a:r>
            <a:r>
              <a:rPr lang="fi-FI" sz="1600" dirty="0">
                <a:latin typeface="Times" panose="02020603050405020304" pitchFamily="18" charset="0"/>
                <a:cs typeface="Times" panose="02020603050405020304" pitchFamily="18" charset="0"/>
              </a:rPr>
              <a:t> kuvaili niin sanottua Mozart -efektiä vuonna 1991. Hän väitti, että 1700-luvun kuulun klassikkosäveltäjä Wolfgang Amadeus Mozartin musiikin kuuntelu voisi edistää alle kolmivuotiaiden lasten kehitystä. </a:t>
            </a:r>
          </a:p>
          <a:p>
            <a:pPr>
              <a:lnSpc>
                <a:spcPct val="90000"/>
              </a:lnSpc>
            </a:pPr>
            <a:r>
              <a:rPr lang="fi-FI" sz="1600" dirty="0">
                <a:latin typeface="Times" panose="02020603050405020304" pitchFamily="18" charset="0"/>
                <a:cs typeface="Times" panose="02020603050405020304" pitchFamily="18" charset="0"/>
              </a:rPr>
              <a:t>Tutkijat ovat lisäksi havainnollistaneet, että Mozartia kuuntelevat opiskelijat pystyvät parantamaan suoritus kykyjään tilallista päättelyä koskevissa tehtävissä sekä osoittamaan väliaikaista ÄO tason nousua.</a:t>
            </a:r>
          </a:p>
          <a:p>
            <a:pPr>
              <a:lnSpc>
                <a:spcPct val="90000"/>
              </a:lnSpc>
            </a:pPr>
            <a:r>
              <a:rPr lang="fi-FI" sz="1600" dirty="0">
                <a:latin typeface="Times" panose="02020603050405020304" pitchFamily="18" charset="0"/>
                <a:cs typeface="Times" panose="02020603050405020304" pitchFamily="18" charset="0"/>
              </a:rPr>
              <a:t>Viimeaikaisissa tutkimuksissa on saatu vaihtelevia tuloksia, mutta idean suosio on kasvanut. Mozart vaikutus saattaa kuitenkin liittyä pitkälti enemmän muutoksiin mielialassa ja vireydessä joilla suora vaikutus suorituskykyyn.</a:t>
            </a:r>
          </a:p>
          <a:p>
            <a:pPr>
              <a:lnSpc>
                <a:spcPct val="90000"/>
              </a:lnSpc>
            </a:pPr>
            <a:r>
              <a:rPr lang="fi-FI" sz="1600" dirty="0">
                <a:latin typeface="Times" panose="02020603050405020304" pitchFamily="18" charset="0"/>
                <a:cs typeface="Times" panose="02020603050405020304" pitchFamily="18" charset="0"/>
              </a:rPr>
              <a:t>On kuitenkin totta, että moni opiskelija saattaa käyttää musiikkia keinona keskittyä, sillä musiikki ikään kuin suodattaa muut ympäristön kuuloaistiärsykkeet pois (vrt. suodatinvaimennusteoria). Tosin tässä riskinä on, että opiskelija alkaa kuuntelemaan kappaleen sanoituksia</a:t>
            </a:r>
            <a:r>
              <a:rPr lang="fi-FI" sz="1600" dirty="0"/>
              <a:t>.</a:t>
            </a:r>
          </a:p>
        </p:txBody>
      </p:sp>
    </p:spTree>
    <p:extLst>
      <p:ext uri="{BB962C8B-B14F-4D97-AF65-F5344CB8AC3E}">
        <p14:creationId xmlns:p14="http://schemas.microsoft.com/office/powerpoint/2010/main" val="343170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3B84B5-9125-4C05-AA0E-4AD7423C0DAE}"/>
              </a:ext>
            </a:extLst>
          </p:cNvPr>
          <p:cNvSpPr>
            <a:spLocks noGrp="1"/>
          </p:cNvSpPr>
          <p:nvPr>
            <p:ph type="title"/>
          </p:nvPr>
        </p:nvSpPr>
        <p:spPr/>
        <p:txBody>
          <a:bodyPr/>
          <a:lstStyle/>
          <a:p>
            <a:r>
              <a:rPr lang="fi-FI" dirty="0">
                <a:solidFill>
                  <a:schemeClr val="tx1"/>
                </a:solidFill>
                <a:latin typeface="Times New Roman" panose="02020603050405020304" pitchFamily="18" charset="0"/>
                <a:cs typeface="Times New Roman" panose="02020603050405020304" pitchFamily="18" charset="0"/>
              </a:rPr>
              <a:t>Sosiaalipsykologinen näkökulma</a:t>
            </a:r>
          </a:p>
        </p:txBody>
      </p:sp>
      <p:sp>
        <p:nvSpPr>
          <p:cNvPr id="3" name="Sisällön paikkamerkki 2">
            <a:extLst>
              <a:ext uri="{FF2B5EF4-FFF2-40B4-BE49-F238E27FC236}">
                <a16:creationId xmlns:a16="http://schemas.microsoft.com/office/drawing/2014/main" id="{A4FD4AF3-98EB-4273-B0EC-EAD9A5784C49}"/>
              </a:ext>
            </a:extLst>
          </p:cNvPr>
          <p:cNvSpPr>
            <a:spLocks noGrp="1"/>
          </p:cNvSpPr>
          <p:nvPr>
            <p:ph sz="half" idx="1"/>
          </p:nvPr>
        </p:nvSpPr>
        <p:spPr>
          <a:xfrm>
            <a:off x="782090" y="1384301"/>
            <a:ext cx="5185873" cy="4286250"/>
          </a:xfrm>
        </p:spPr>
        <p:txBody>
          <a:bodyPr>
            <a:normAutofit fontScale="62500" lnSpcReduction="20000"/>
          </a:bodyPr>
          <a:lstStyle/>
          <a:p>
            <a:endParaRPr lang="fi-FI" dirty="0">
              <a:latin typeface="Times New Roman" panose="02020603050405020304" pitchFamily="18" charset="0"/>
              <a:ea typeface="Calibri" panose="020F0502020204030204" pitchFamily="34" charset="0"/>
              <a:cs typeface="Times New Roman" panose="02020603050405020304" pitchFamily="18" charset="0"/>
            </a:endParaRPr>
          </a:p>
          <a:p>
            <a:endParaRPr lang="fi-FI" dirty="0">
              <a:latin typeface="Times New Roman" panose="02020603050405020304" pitchFamily="18" charset="0"/>
              <a:ea typeface="Calibri" panose="020F0502020204030204" pitchFamily="34" charset="0"/>
              <a:cs typeface="Times New Roman" panose="02020603050405020304" pitchFamily="18" charset="0"/>
            </a:endParaRPr>
          </a:p>
          <a:p>
            <a:r>
              <a:rPr lang="fi-FI" sz="2900" dirty="0">
                <a:effectLst/>
                <a:latin typeface="Times New Roman" panose="02020603050405020304" pitchFamily="18" charset="0"/>
                <a:ea typeface="Calibri" panose="020F0502020204030204" pitchFamily="34" charset="0"/>
                <a:cs typeface="Times New Roman" panose="02020603050405020304" pitchFamily="18" charset="0"/>
              </a:rPr>
              <a:t>Kun tuotamme musiikkia yhdessä esim. kuorossa, laulajien toimiessa ja improvisoidessa yhdessä vapautuu aivoissa </a:t>
            </a:r>
            <a:r>
              <a:rPr lang="fi-FI" sz="2900" dirty="0" err="1">
                <a:effectLst/>
                <a:latin typeface="Times New Roman" panose="02020603050405020304" pitchFamily="18" charset="0"/>
                <a:ea typeface="Calibri" panose="020F0502020204030204" pitchFamily="34" charset="0"/>
                <a:cs typeface="Times New Roman" panose="02020603050405020304" pitchFamily="18" charset="0"/>
              </a:rPr>
              <a:t>oksitosiinia</a:t>
            </a:r>
            <a:r>
              <a:rPr lang="fi-FI" sz="2900" dirty="0">
                <a:effectLst/>
                <a:latin typeface="Times New Roman" panose="02020603050405020304" pitchFamily="18" charset="0"/>
                <a:ea typeface="Calibri" panose="020F0502020204030204" pitchFamily="34" charset="0"/>
                <a:cs typeface="Times New Roman" panose="02020603050405020304" pitchFamily="18" charset="0"/>
              </a:rPr>
              <a:t> eli ns. läheisyys- ja rakkaushormonia, joka on kytköksissä juuri yhteenkuuluvuuden kokemukseen. Musiikin on myös todettu stimuloivan peili- ja empatianeuroneja, jotka vastuussa mm. ihmisten liikkeisiin ja eleisiin reagoimisesta.</a:t>
            </a:r>
          </a:p>
          <a:p>
            <a:r>
              <a:rPr lang="fi-FI" sz="2900" dirty="0">
                <a:latin typeface="Times New Roman" panose="02020603050405020304" pitchFamily="18" charset="0"/>
                <a:ea typeface="Calibri" panose="020F0502020204030204" pitchFamily="34" charset="0"/>
                <a:cs typeface="Times New Roman" panose="02020603050405020304" pitchFamily="18" charset="0"/>
              </a:rPr>
              <a:t>M</a:t>
            </a:r>
            <a:r>
              <a:rPr lang="fi-FI" sz="2900" dirty="0">
                <a:effectLst/>
                <a:latin typeface="Times New Roman" panose="02020603050405020304" pitchFamily="18" charset="0"/>
                <a:ea typeface="Calibri" panose="020F0502020204030204" pitchFamily="34" charset="0"/>
                <a:cs typeface="Times New Roman" panose="02020603050405020304" pitchFamily="18" charset="0"/>
              </a:rPr>
              <a:t>usiikilla on tärkeä rooli sosiaalisten ryhmien ja alakulttuurien luonnissa ja ylläpitämisessä. Historian saatossa ihmiset, jotka ovat jakaneet tavoitteita, ideoita ja vakaumusta, ovat liittyneet yhteen (&gt;evolutiivinen kanta ks. seuraava dia). </a:t>
            </a:r>
            <a:r>
              <a:rPr lang="fi-FI" sz="2900" dirty="0">
                <a:latin typeface="Times New Roman" panose="02020603050405020304" pitchFamily="18" charset="0"/>
                <a:ea typeface="Calibri" panose="020F0502020204030204" pitchFamily="34" charset="0"/>
                <a:cs typeface="Times New Roman" panose="02020603050405020304" pitchFamily="18" charset="0"/>
              </a:rPr>
              <a:t>A</a:t>
            </a:r>
            <a:r>
              <a:rPr lang="fi-FI" sz="2900" dirty="0">
                <a:effectLst/>
                <a:latin typeface="Times New Roman" panose="02020603050405020304" pitchFamily="18" charset="0"/>
                <a:ea typeface="Calibri" panose="020F0502020204030204" pitchFamily="34" charset="0"/>
                <a:cs typeface="Times New Roman" panose="02020603050405020304" pitchFamily="18" charset="0"/>
              </a:rPr>
              <a:t>lakulttuurin musiikki on tärkeä kohtaamispaikka erityisesti nuorille identiteettiään etsiville ja peilaa usein heidän maailmankuvaansa.</a:t>
            </a:r>
          </a:p>
          <a:p>
            <a:endParaRPr lang="fi-FI"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i-FI"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fi-FI"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5" name="Sisällön paikkamerkki 4">
            <a:extLst>
              <a:ext uri="{FF2B5EF4-FFF2-40B4-BE49-F238E27FC236}">
                <a16:creationId xmlns:a16="http://schemas.microsoft.com/office/drawing/2014/main" id="{34D8D152-B48F-4538-8A13-D8A12FBF94A9}"/>
              </a:ext>
            </a:extLst>
          </p:cNvPr>
          <p:cNvSpPr>
            <a:spLocks noGrp="1"/>
          </p:cNvSpPr>
          <p:nvPr>
            <p:ph sz="half" idx="2"/>
          </p:nvPr>
        </p:nvSpPr>
        <p:spPr>
          <a:xfrm>
            <a:off x="6215327" y="1853248"/>
            <a:ext cx="5194583" cy="3638764"/>
          </a:xfrm>
        </p:spPr>
        <p:txBody>
          <a:bodyPr>
            <a:noAutofit/>
          </a:bodyPr>
          <a:lstStyle/>
          <a:p>
            <a:r>
              <a:rPr lang="fi-FI" dirty="0">
                <a:latin typeface="Times" panose="02020603050405020304" pitchFamily="18" charset="0"/>
                <a:cs typeface="Times" panose="02020603050405020304" pitchFamily="18" charset="0"/>
              </a:rPr>
              <a:t>Gustav </a:t>
            </a:r>
            <a:r>
              <a:rPr lang="fi-FI" dirty="0" err="1">
                <a:latin typeface="Times" panose="02020603050405020304" pitchFamily="18" charset="0"/>
                <a:cs typeface="Times" panose="02020603050405020304" pitchFamily="18" charset="0"/>
              </a:rPr>
              <a:t>Le</a:t>
            </a:r>
            <a:r>
              <a:rPr lang="fi-FI" dirty="0">
                <a:latin typeface="Times" panose="02020603050405020304" pitchFamily="18" charset="0"/>
                <a:cs typeface="Times" panose="02020603050405020304" pitchFamily="18" charset="0"/>
              </a:rPr>
              <a:t> </a:t>
            </a:r>
            <a:r>
              <a:rPr lang="fi-FI" dirty="0" err="1">
                <a:latin typeface="Times" panose="02020603050405020304" pitchFamily="18" charset="0"/>
                <a:cs typeface="Times" panose="02020603050405020304" pitchFamily="18" charset="0"/>
              </a:rPr>
              <a:t>Bonin</a:t>
            </a:r>
            <a:r>
              <a:rPr lang="fi-FI" dirty="0">
                <a:latin typeface="Times" panose="02020603050405020304" pitchFamily="18" charset="0"/>
                <a:cs typeface="Times" panose="02020603050405020304" pitchFamily="18" charset="0"/>
              </a:rPr>
              <a:t> teoria ”Joukkosielusta” : ihmisen psyykkinen taso laskee joukon jäsenenä, alkeelliset vietit voi päästää valloilleen.</a:t>
            </a:r>
          </a:p>
          <a:p>
            <a:r>
              <a:rPr lang="fi-FI" dirty="0">
                <a:latin typeface="Times" panose="02020603050405020304" pitchFamily="18" charset="0"/>
                <a:cs typeface="Times" panose="02020603050405020304" pitchFamily="18" charset="0"/>
              </a:rPr>
              <a:t>Joukossa ihmiseen tarttuu muiden innostus, hän suggeroituu joukossa eteneville aatteille. Myöskin </a:t>
            </a:r>
            <a:r>
              <a:rPr lang="fi-FI" dirty="0" err="1">
                <a:latin typeface="Times" panose="02020603050405020304" pitchFamily="18" charset="0"/>
                <a:cs typeface="Times" panose="02020603050405020304" pitchFamily="18" charset="0"/>
              </a:rPr>
              <a:t>deindividuaatio</a:t>
            </a:r>
            <a:r>
              <a:rPr lang="fi-FI" dirty="0">
                <a:latin typeface="Times" panose="02020603050405020304" pitchFamily="18" charset="0"/>
                <a:cs typeface="Times" panose="02020603050405020304" pitchFamily="18" charset="0"/>
              </a:rPr>
              <a:t> = yksilöllisyyden katoaminen massan keskellä. (konsertissa hullaantuminen ei ole tuomittu teko, vaan sitä jopa odotetaan)</a:t>
            </a:r>
          </a:p>
          <a:p>
            <a:endParaRPr lang="fi-FI" dirty="0">
              <a:latin typeface="Times" panose="02020603050405020304" pitchFamily="18" charset="0"/>
              <a:cs typeface="Times" panose="02020603050405020304" pitchFamily="18" charset="0"/>
            </a:endParaRPr>
          </a:p>
          <a:p>
            <a:endParaRPr lang="fi-FI" dirty="0">
              <a:latin typeface="Times" panose="02020603050405020304" pitchFamily="18" charset="0"/>
              <a:cs typeface="Times" panose="02020603050405020304" pitchFamily="18" charset="0"/>
            </a:endParaRPr>
          </a:p>
          <a:p>
            <a:pPr marL="0" indent="0">
              <a:buNone/>
            </a:pPr>
            <a:endParaRPr lang="fi-FI" dirty="0">
              <a:latin typeface="Times" panose="02020603050405020304" pitchFamily="18" charset="0"/>
              <a:cs typeface="Times" panose="02020603050405020304" pitchFamily="18" charset="0"/>
            </a:endParaRPr>
          </a:p>
        </p:txBody>
      </p:sp>
      <p:pic>
        <p:nvPicPr>
          <p:cNvPr id="8199" name="Picture 7" descr="Miku Expo - Around DB">
            <a:extLst>
              <a:ext uri="{FF2B5EF4-FFF2-40B4-BE49-F238E27FC236}">
                <a16:creationId xmlns:a16="http://schemas.microsoft.com/office/drawing/2014/main" id="{ADE8BE4A-1792-4D0D-976B-BA20EE30A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293" y="4563205"/>
            <a:ext cx="2914650" cy="161672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30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924325-3F37-4F2E-A27A-1CC371708D2E}"/>
              </a:ext>
            </a:extLst>
          </p:cNvPr>
          <p:cNvSpPr>
            <a:spLocks noGrp="1"/>
          </p:cNvSpPr>
          <p:nvPr>
            <p:ph type="title"/>
          </p:nvPr>
        </p:nvSpPr>
        <p:spPr>
          <a:xfrm>
            <a:off x="782475" y="361701"/>
            <a:ext cx="10571998" cy="970450"/>
          </a:xfrm>
        </p:spPr>
        <p:txBody>
          <a:bodyPr/>
          <a:lstStyle/>
          <a:p>
            <a:r>
              <a:rPr lang="fi-FI" dirty="0">
                <a:latin typeface="Times New Roman" panose="02020603050405020304" pitchFamily="18" charset="0"/>
                <a:cs typeface="Times New Roman" panose="02020603050405020304" pitchFamily="18" charset="0"/>
              </a:rPr>
              <a:t>Evoluutiopsykologinen näkökulma: </a:t>
            </a:r>
            <a:br>
              <a:rPr lang="fi-FI" dirty="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Miksi musisoimme?</a:t>
            </a:r>
          </a:p>
        </p:txBody>
      </p:sp>
      <p:sp>
        <p:nvSpPr>
          <p:cNvPr id="3" name="Sisällön paikkamerkki 2">
            <a:extLst>
              <a:ext uri="{FF2B5EF4-FFF2-40B4-BE49-F238E27FC236}">
                <a16:creationId xmlns:a16="http://schemas.microsoft.com/office/drawing/2014/main" id="{7EF6E529-DE7C-4984-BCBA-4075A5EFE5F8}"/>
              </a:ext>
            </a:extLst>
          </p:cNvPr>
          <p:cNvSpPr>
            <a:spLocks noGrp="1"/>
          </p:cNvSpPr>
          <p:nvPr>
            <p:ph sz="half" idx="1"/>
          </p:nvPr>
        </p:nvSpPr>
        <p:spPr>
          <a:xfrm>
            <a:off x="782475" y="1871387"/>
            <a:ext cx="5802332" cy="4100788"/>
          </a:xfrm>
        </p:spPr>
        <p:txBody>
          <a:bodyPr>
            <a:noAutofit/>
          </a:bodyPr>
          <a:lstStyle/>
          <a:p>
            <a:r>
              <a:rPr lang="fi-FI" sz="1600" dirty="0">
                <a:latin typeface="Times New Roman" panose="02020603050405020304" pitchFamily="18" charset="0"/>
                <a:cs typeface="Times New Roman" panose="02020603050405020304" pitchFamily="18" charset="0"/>
              </a:rPr>
              <a:t>Äidin ja lapsen välinen kommunikaatio ja kiintymyssuhde</a:t>
            </a:r>
          </a:p>
          <a:p>
            <a:pPr lvl="1">
              <a:buFont typeface="Wingdings" panose="05000000000000000000" pitchFamily="2" charset="2"/>
              <a:buChar char="Ø"/>
            </a:pPr>
            <a:r>
              <a:rPr lang="fi-FI" b="0" i="0" dirty="0">
                <a:effectLst/>
                <a:latin typeface="Times" panose="02020603050405020304" pitchFamily="18" charset="0"/>
                <a:cs typeface="Times" panose="02020603050405020304" pitchFamily="18" charset="0"/>
              </a:rPr>
              <a:t>Sikiövauva reagoi kuuloärsykkeisiin ~23. raskausviikosta alkaen. Kykenee kuulemaan mm. äidin sykkeen, suolistoäänet ja puheäänen – myöskin musiikin.</a:t>
            </a:r>
          </a:p>
          <a:p>
            <a:pPr lvl="1">
              <a:buFont typeface="Wingdings" panose="05000000000000000000" pitchFamily="2" charset="2"/>
              <a:buChar char="Ø"/>
            </a:pPr>
            <a:r>
              <a:rPr lang="fi-FI" dirty="0">
                <a:latin typeface="Times New Roman" panose="02020603050405020304" pitchFamily="18" charset="0"/>
                <a:cs typeface="Times New Roman" panose="02020603050405020304" pitchFamily="18" charset="0"/>
              </a:rPr>
              <a:t>Vauvojen </a:t>
            </a:r>
            <a:r>
              <a:rPr lang="fi-FI" dirty="0" err="1">
                <a:latin typeface="Times New Roman" panose="02020603050405020304" pitchFamily="18" charset="0"/>
                <a:cs typeface="Times New Roman" panose="02020603050405020304" pitchFamily="18" charset="0"/>
              </a:rPr>
              <a:t>tyynnittely</a:t>
            </a:r>
            <a:r>
              <a:rPr lang="fi-FI" dirty="0">
                <a:latin typeface="Times New Roman" panose="02020603050405020304" pitchFamily="18" charset="0"/>
                <a:cs typeface="Times New Roman" panose="02020603050405020304" pitchFamily="18" charset="0"/>
              </a:rPr>
              <a:t> ja lohduttelu tapahtuu usein </a:t>
            </a:r>
            <a:r>
              <a:rPr lang="fi-FI" b="1" dirty="0">
                <a:latin typeface="Times New Roman" panose="02020603050405020304" pitchFamily="18" charset="0"/>
                <a:cs typeface="Times New Roman" panose="02020603050405020304" pitchFamily="18" charset="0"/>
              </a:rPr>
              <a:t>rytmisesti</a:t>
            </a:r>
            <a:r>
              <a:rPr lang="fi-FI" dirty="0">
                <a:latin typeface="Times New Roman" panose="02020603050405020304" pitchFamily="18" charset="0"/>
                <a:cs typeface="Times New Roman" panose="02020603050405020304" pitchFamily="18" charset="0"/>
              </a:rPr>
              <a:t> silitellen tai tuuditellen. </a:t>
            </a:r>
            <a:r>
              <a:rPr lang="fi-FI" b="0" i="0" dirty="0">
                <a:solidFill>
                  <a:srgbClr val="3D3D3D"/>
                </a:solidFill>
                <a:effectLst/>
                <a:latin typeface="Merriweather"/>
              </a:rPr>
              <a:t> </a:t>
            </a:r>
          </a:p>
          <a:p>
            <a:pPr lvl="1">
              <a:buFont typeface="Wingdings" panose="05000000000000000000" pitchFamily="2" charset="2"/>
              <a:buChar char="Ø"/>
            </a:pPr>
            <a:r>
              <a:rPr lang="fi-FI" dirty="0">
                <a:latin typeface="Times" panose="02020603050405020304" pitchFamily="18" charset="0"/>
                <a:cs typeface="Times" panose="02020603050405020304" pitchFamily="18" charset="0"/>
              </a:rPr>
              <a:t>Samat aivojen alueet, </a:t>
            </a:r>
            <a:r>
              <a:rPr lang="fi-FI" b="0" i="0" dirty="0">
                <a:effectLst/>
                <a:latin typeface="Times" panose="02020603050405020304" pitchFamily="18" charset="0"/>
                <a:cs typeface="Times" panose="02020603050405020304" pitchFamily="18" charset="0"/>
              </a:rPr>
              <a:t>jotka aktivoituvat musiikkia kuunneltaessa, vaikuttavat myös varhaisen kiintymyssuhteen kehittymiseen näitä ovat mm. hippokampus ja </a:t>
            </a:r>
            <a:r>
              <a:rPr lang="fi-FI" b="0" i="0" dirty="0" err="1">
                <a:effectLst/>
                <a:latin typeface="Times" panose="02020603050405020304" pitchFamily="18" charset="0"/>
                <a:cs typeface="Times" panose="02020603050405020304" pitchFamily="18" charset="0"/>
              </a:rPr>
              <a:t>amygdal</a:t>
            </a:r>
            <a:r>
              <a:rPr lang="fi-FI" dirty="0" err="1">
                <a:latin typeface="Times" panose="02020603050405020304" pitchFamily="18" charset="0"/>
                <a:cs typeface="Times" panose="02020603050405020304" pitchFamily="18" charset="0"/>
              </a:rPr>
              <a:t>a</a:t>
            </a:r>
            <a:r>
              <a:rPr lang="fi-FI" dirty="0">
                <a:latin typeface="Times" panose="02020603050405020304" pitchFamily="18" charset="0"/>
                <a:cs typeface="Times" panose="02020603050405020304" pitchFamily="18" charset="0"/>
              </a:rPr>
              <a:t>.</a:t>
            </a:r>
          </a:p>
          <a:p>
            <a:r>
              <a:rPr lang="fi-FI" sz="1400" dirty="0">
                <a:latin typeface="Times New Roman" panose="02020603050405020304" pitchFamily="18" charset="0"/>
                <a:cs typeface="Times New Roman" panose="02020603050405020304" pitchFamily="18" charset="0"/>
              </a:rPr>
              <a:t>Daniel Stern näki musiikin olevan keskeinen osa lapsen lähimpien vuorovaikutussuhteiden kehityksessä. Hyräily, laulut, lorut yms. luovat pohjaa perusturvallisuuden tunteen kehittymiselle. Myöhemmin kun lapselle kehittynyt kokemus subjektiivisesta minästä (7kk-15kk) vuorovaikutusta lapsen ja äidin välille luo eritoten tarkkavaisuuden kohteiden jakaminen. Esim. Lapsi rummuttaa pöytää ja äiti liittyy mukaan alkaa laulaa sen tahdissa. &gt; ns. </a:t>
            </a:r>
            <a:r>
              <a:rPr lang="fi-FI" sz="1400" dirty="0" err="1">
                <a:latin typeface="Times New Roman" panose="02020603050405020304" pitchFamily="18" charset="0"/>
                <a:cs typeface="Times New Roman" panose="02020603050405020304" pitchFamily="18" charset="0"/>
              </a:rPr>
              <a:t>yhteensoinnutus</a:t>
            </a:r>
            <a:endParaRPr lang="fi-FI" sz="1400" dirty="0">
              <a:latin typeface="Times New Roman" panose="02020603050405020304" pitchFamily="18" charset="0"/>
              <a:cs typeface="Times New Roman" panose="02020603050405020304" pitchFamily="18" charset="0"/>
            </a:endParaRPr>
          </a:p>
        </p:txBody>
      </p:sp>
      <p:sp>
        <p:nvSpPr>
          <p:cNvPr id="4" name="Sisällön paikkamerkki 3">
            <a:extLst>
              <a:ext uri="{FF2B5EF4-FFF2-40B4-BE49-F238E27FC236}">
                <a16:creationId xmlns:a16="http://schemas.microsoft.com/office/drawing/2014/main" id="{92D00A15-EFD0-42F4-BC84-9488754884D0}"/>
              </a:ext>
            </a:extLst>
          </p:cNvPr>
          <p:cNvSpPr>
            <a:spLocks noGrp="1"/>
          </p:cNvSpPr>
          <p:nvPr>
            <p:ph sz="half" idx="2"/>
          </p:nvPr>
        </p:nvSpPr>
        <p:spPr>
          <a:xfrm>
            <a:off x="6447750" y="1871387"/>
            <a:ext cx="5194583" cy="3638764"/>
          </a:xfrm>
        </p:spPr>
        <p:txBody>
          <a:bodyPr>
            <a:normAutofit lnSpcReduction="10000"/>
          </a:bodyPr>
          <a:lstStyle/>
          <a:p>
            <a:r>
              <a:rPr lang="fi-FI" sz="1600" dirty="0">
                <a:latin typeface="Times New Roman" panose="02020603050405020304" pitchFamily="18" charset="0"/>
                <a:cs typeface="Times New Roman" panose="02020603050405020304" pitchFamily="18" charset="0"/>
              </a:rPr>
              <a:t>Osa yhteisöllisyyttä</a:t>
            </a:r>
          </a:p>
          <a:p>
            <a:pPr lvl="1">
              <a:buFont typeface="Wingdings" panose="05000000000000000000" pitchFamily="2" charset="2"/>
              <a:buChar char="Ø"/>
            </a:pPr>
            <a:r>
              <a:rPr lang="fi-FI" dirty="0">
                <a:latin typeface="Times New Roman" panose="02020603050405020304" pitchFamily="18" charset="0"/>
                <a:cs typeface="Times New Roman" panose="02020603050405020304" pitchFamily="18" charset="0"/>
              </a:rPr>
              <a:t>Musiikki voidaan nähdä tehokkaaksi ryhmähengen ja yhteisöllisyyden välineeksi. Musiikki voidaan nähdä varsin toimivaksi tavaksi luoda yhteisöllisiä tilanteita ja </a:t>
            </a:r>
          </a:p>
          <a:p>
            <a:r>
              <a:rPr lang="fi-FI" sz="1600" dirty="0">
                <a:latin typeface="Times New Roman" panose="02020603050405020304" pitchFamily="18" charset="0"/>
                <a:cs typeface="Times New Roman" panose="02020603050405020304" pitchFamily="18" charset="0"/>
              </a:rPr>
              <a:t>(Mahdollisesti puolisonvalinta)</a:t>
            </a:r>
          </a:p>
          <a:p>
            <a:pPr lvl="1">
              <a:buFont typeface="Wingdings" panose="05000000000000000000" pitchFamily="2" charset="2"/>
              <a:buChar char="Ø"/>
            </a:pPr>
            <a:r>
              <a:rPr lang="fi-FI" dirty="0">
                <a:latin typeface="Times New Roman" panose="02020603050405020304" pitchFamily="18" charset="0"/>
                <a:cs typeface="Times New Roman" panose="02020603050405020304" pitchFamily="18" charset="0"/>
              </a:rPr>
              <a:t>Darwin näki että, musiikki on todennäköisesti edesauttanut puolisonvalinnassa ennen kuin ihmiset saivat kyvyn ilmaista kiintymystään kielen avulla. Niin ikään etnomusikologien mukaan nähdään tämä perusteettomana, sillä musiikki ilmenee yleisemmin muissa kuin parinvalinta-tilanteissa. (tosin esim. linnut ja soidinmenot?)</a:t>
            </a:r>
          </a:p>
          <a:p>
            <a:endParaRPr lang="fi-FI" dirty="0"/>
          </a:p>
        </p:txBody>
      </p:sp>
    </p:spTree>
    <p:extLst>
      <p:ext uri="{BB962C8B-B14F-4D97-AF65-F5344CB8AC3E}">
        <p14:creationId xmlns:p14="http://schemas.microsoft.com/office/powerpoint/2010/main" val="7158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5B5F9E-AA10-48F0-A1A0-633C017F1AF4}"/>
              </a:ext>
            </a:extLst>
          </p:cNvPr>
          <p:cNvSpPr>
            <a:spLocks noGrp="1"/>
          </p:cNvSpPr>
          <p:nvPr>
            <p:ph type="title"/>
          </p:nvPr>
        </p:nvSpPr>
        <p:spPr/>
        <p:txBody>
          <a:bodyPr/>
          <a:lstStyle/>
          <a:p>
            <a:r>
              <a:rPr lang="fi-FI" dirty="0">
                <a:solidFill>
                  <a:schemeClr val="tx1"/>
                </a:solidFill>
                <a:latin typeface="Times New Roman" panose="02020603050405020304" pitchFamily="18" charset="0"/>
                <a:cs typeface="Times New Roman" panose="02020603050405020304" pitchFamily="18" charset="0"/>
              </a:rPr>
              <a:t>Musiikki identiteetin rakentajana</a:t>
            </a:r>
          </a:p>
        </p:txBody>
      </p:sp>
      <p:sp>
        <p:nvSpPr>
          <p:cNvPr id="3" name="Sisällön paikkamerkki 2">
            <a:extLst>
              <a:ext uri="{FF2B5EF4-FFF2-40B4-BE49-F238E27FC236}">
                <a16:creationId xmlns:a16="http://schemas.microsoft.com/office/drawing/2014/main" id="{3A5C9211-B688-430D-A4A6-AC27285486E2}"/>
              </a:ext>
            </a:extLst>
          </p:cNvPr>
          <p:cNvSpPr>
            <a:spLocks noGrp="1"/>
          </p:cNvSpPr>
          <p:nvPr>
            <p:ph sz="half" idx="1"/>
          </p:nvPr>
        </p:nvSpPr>
        <p:spPr>
          <a:xfrm>
            <a:off x="541750" y="1971123"/>
            <a:ext cx="4396339" cy="4195763"/>
          </a:xfrm>
        </p:spPr>
        <p:txBody>
          <a:bodyPr>
            <a:normAutofit fontScale="55000" lnSpcReduction="20000"/>
          </a:bodyPr>
          <a:lstStyle/>
          <a:p>
            <a:r>
              <a:rPr lang="fi-FI" sz="2500" dirty="0">
                <a:latin typeface="Times New Roman" panose="02020603050405020304" pitchFamily="18" charset="0"/>
                <a:cs typeface="Times New Roman" panose="02020603050405020304" pitchFamily="18" charset="0"/>
              </a:rPr>
              <a:t>Musiikin rooli tänä päivänä entistä suurempi </a:t>
            </a:r>
            <a:r>
              <a:rPr lang="fi-FI" sz="2500" dirty="0">
                <a:latin typeface="Times New Roman" panose="02020603050405020304" pitchFamily="18" charset="0"/>
                <a:cs typeface="Times New Roman" panose="02020603050405020304" pitchFamily="18" charset="0"/>
                <a:sym typeface="Wingdings" panose="05000000000000000000" pitchFamily="2" charset="2"/>
              </a:rPr>
              <a:t></a:t>
            </a:r>
            <a:r>
              <a:rPr lang="fi-FI" sz="2500" dirty="0">
                <a:latin typeface="Times New Roman" panose="02020603050405020304" pitchFamily="18" charset="0"/>
                <a:cs typeface="Times New Roman" panose="02020603050405020304" pitchFamily="18" charset="0"/>
              </a:rPr>
              <a:t> massojen saavutettavissa (Spotify, </a:t>
            </a:r>
            <a:r>
              <a:rPr lang="fi-FI" sz="2500" dirty="0" err="1">
                <a:latin typeface="Times New Roman" panose="02020603050405020304" pitchFamily="18" charset="0"/>
                <a:cs typeface="Times New Roman" panose="02020603050405020304" pitchFamily="18" charset="0"/>
              </a:rPr>
              <a:t>Youtube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Soundcloud</a:t>
            </a:r>
            <a:r>
              <a:rPr lang="fi-FI" sz="2500" dirty="0">
                <a:latin typeface="Times New Roman" panose="02020603050405020304" pitchFamily="18" charset="0"/>
                <a:cs typeface="Times New Roman" panose="02020603050405020304" pitchFamily="18" charset="0"/>
              </a:rPr>
              <a:t> yms.) </a:t>
            </a:r>
          </a:p>
          <a:p>
            <a:r>
              <a:rPr lang="fi-FI" sz="2500" dirty="0">
                <a:latin typeface="Times New Roman" panose="02020603050405020304" pitchFamily="18" charset="0"/>
                <a:cs typeface="Times New Roman" panose="02020603050405020304" pitchFamily="18" charset="0"/>
              </a:rPr>
              <a:t>Yksilöllä mahdollisuus ilmaista itseään musiikin kautta (vrt. </a:t>
            </a:r>
            <a:r>
              <a:rPr lang="fi-FI" sz="2500" b="1" dirty="0">
                <a:latin typeface="Times New Roman" panose="02020603050405020304" pitchFamily="18" charset="0"/>
                <a:cs typeface="Times New Roman" panose="02020603050405020304" pitchFamily="18" charset="0"/>
              </a:rPr>
              <a:t>Maslow</a:t>
            </a:r>
            <a:r>
              <a:rPr lang="fi-FI" sz="2500" dirty="0">
                <a:latin typeface="Times New Roman" panose="02020603050405020304" pitchFamily="18" charset="0"/>
                <a:cs typeface="Times New Roman" panose="02020603050405020304" pitchFamily="18" charset="0"/>
              </a:rPr>
              <a:t> ja kumppanit: </a:t>
            </a:r>
            <a:r>
              <a:rPr lang="fi-FI" sz="2500" b="1" u="sng" dirty="0" err="1">
                <a:latin typeface="Times New Roman" panose="02020603050405020304" pitchFamily="18" charset="0"/>
                <a:cs typeface="Times New Roman" panose="02020603050405020304" pitchFamily="18" charset="0"/>
              </a:rPr>
              <a:t>Self-Actualization</a:t>
            </a:r>
            <a:r>
              <a:rPr lang="fi-FI" sz="2500" dirty="0">
                <a:latin typeface="Times New Roman" panose="02020603050405020304" pitchFamily="18" charset="0"/>
                <a:cs typeface="Times New Roman" panose="02020603050405020304" pitchFamily="18" charset="0"/>
              </a:rPr>
              <a:t>, itsensä toteuttaminen tärkein motiivi). &gt;Valinnat siitä mitä musiikkia henkilö kuuntelee voi heijastella tämän arvomaailmaa tai maailmankatsomusta. </a:t>
            </a:r>
          </a:p>
          <a:p>
            <a:r>
              <a:rPr lang="fi-FI" sz="2500" dirty="0">
                <a:latin typeface="Times New Roman" panose="02020603050405020304" pitchFamily="18" charset="0"/>
                <a:cs typeface="Times New Roman" panose="02020603050405020304" pitchFamily="18" charset="0"/>
              </a:rPr>
              <a:t>Musiikki voi mahdollistaa nuorelle oman paikkansa löytämisen ryhmässä tai tietyssä alakulttuurissa (hiphop, punk, </a:t>
            </a:r>
            <a:r>
              <a:rPr lang="fi-FI" sz="2500" dirty="0" err="1">
                <a:latin typeface="Times New Roman" panose="02020603050405020304" pitchFamily="18" charset="0"/>
                <a:cs typeface="Times New Roman" panose="02020603050405020304" pitchFamily="18" charset="0"/>
              </a:rPr>
              <a:t>metal</a:t>
            </a:r>
            <a:r>
              <a:rPr lang="fi-FI" sz="2500" dirty="0">
                <a:latin typeface="Times New Roman" panose="02020603050405020304" pitchFamily="18" charset="0"/>
                <a:cs typeface="Times New Roman" panose="02020603050405020304" pitchFamily="18" charset="0"/>
              </a:rPr>
              <a:t>, pop </a:t>
            </a:r>
            <a:r>
              <a:rPr lang="fi-FI" sz="2500" dirty="0" err="1">
                <a:latin typeface="Times New Roman" panose="02020603050405020304" pitchFamily="18" charset="0"/>
                <a:cs typeface="Times New Roman" panose="02020603050405020304" pitchFamily="18" charset="0"/>
              </a:rPr>
              <a:t>yms</a:t>
            </a:r>
            <a:r>
              <a:rPr lang="fi-FI" sz="2500" dirty="0">
                <a:latin typeface="Times New Roman" panose="02020603050405020304" pitchFamily="18" charset="0"/>
                <a:cs typeface="Times New Roman" panose="02020603050405020304" pitchFamily="18" charset="0"/>
              </a:rPr>
              <a:t>, yms.) Tai vastaavasti mihin viiteryhmään hän haluaa kuulua? (</a:t>
            </a:r>
            <a:r>
              <a:rPr lang="fi-FI" sz="2500" dirty="0" err="1">
                <a:latin typeface="Times New Roman" panose="02020603050405020304" pitchFamily="18" charset="0"/>
                <a:cs typeface="Times New Roman" panose="02020603050405020304" pitchFamily="18" charset="0"/>
              </a:rPr>
              <a:t>vrt</a:t>
            </a:r>
            <a:r>
              <a:rPr lang="fi-FI" sz="2500" dirty="0">
                <a:latin typeface="Times New Roman" panose="02020603050405020304" pitchFamily="18" charset="0"/>
                <a:cs typeface="Times New Roman" panose="02020603050405020304" pitchFamily="18" charset="0"/>
              </a:rPr>
              <a:t> </a:t>
            </a:r>
            <a:r>
              <a:rPr lang="fi-FI" sz="2500" b="1" dirty="0">
                <a:latin typeface="Times New Roman" panose="02020603050405020304" pitchFamily="18" charset="0"/>
                <a:cs typeface="Times New Roman" panose="02020603050405020304" pitchFamily="18" charset="0"/>
              </a:rPr>
              <a:t>Eriksonin</a:t>
            </a:r>
            <a:r>
              <a:rPr lang="fi-FI" sz="2500" dirty="0">
                <a:latin typeface="Times New Roman" panose="02020603050405020304" pitchFamily="18" charset="0"/>
                <a:cs typeface="Times New Roman" panose="02020603050405020304" pitchFamily="18" charset="0"/>
              </a:rPr>
              <a:t> teoria </a:t>
            </a:r>
            <a:r>
              <a:rPr lang="fi-FI" sz="2500" dirty="0">
                <a:latin typeface="Times New Roman" panose="02020603050405020304" pitchFamily="18" charset="0"/>
                <a:cs typeface="Times New Roman" panose="02020603050405020304" pitchFamily="18" charset="0"/>
                <a:sym typeface="Wingdings" panose="05000000000000000000" pitchFamily="2" charset="2"/>
              </a:rPr>
              <a:t></a:t>
            </a:r>
            <a:r>
              <a:rPr lang="fi-FI" sz="2500" dirty="0">
                <a:latin typeface="Times New Roman" panose="02020603050405020304" pitchFamily="18" charset="0"/>
                <a:cs typeface="Times New Roman" panose="02020603050405020304" pitchFamily="18" charset="0"/>
              </a:rPr>
              <a:t> </a:t>
            </a:r>
            <a:r>
              <a:rPr lang="fi-FI" sz="2500" b="1" u="sng" dirty="0">
                <a:latin typeface="Times New Roman" panose="02020603050405020304" pitchFamily="18" charset="0"/>
                <a:cs typeface="Times New Roman" panose="02020603050405020304" pitchFamily="18" charset="0"/>
              </a:rPr>
              <a:t>identiteetti/roolien hajaannus</a:t>
            </a:r>
            <a:r>
              <a:rPr lang="fi-FI" sz="2500" dirty="0">
                <a:latin typeface="Times New Roman" panose="02020603050405020304" pitchFamily="18" charset="0"/>
                <a:cs typeface="Times New Roman" panose="02020603050405020304" pitchFamily="18" charset="0"/>
              </a:rPr>
              <a:t>: Nuori pyrkii etsimään paikkaansa maailmassa ”Kuka minä olen?” Tässä musiikin vaikutus voi olla varsin merkittävä.</a:t>
            </a:r>
          </a:p>
          <a:p>
            <a:r>
              <a:rPr lang="fi-FI" sz="2500" dirty="0">
                <a:latin typeface="Times New Roman" panose="02020603050405020304" pitchFamily="18" charset="0"/>
                <a:cs typeface="Times New Roman" panose="02020603050405020304" pitchFamily="18" charset="0"/>
              </a:rPr>
              <a:t>Huomionarvoista nimenomaan murrosiässä tyypillisesti ilmenevät idolit </a:t>
            </a:r>
            <a:r>
              <a:rPr lang="fi-FI" sz="2500" dirty="0">
                <a:latin typeface="Times New Roman" panose="02020603050405020304" pitchFamily="18" charset="0"/>
                <a:cs typeface="Times New Roman" panose="02020603050405020304" pitchFamily="18" charset="0"/>
                <a:sym typeface="Wingdings" panose="05000000000000000000" pitchFamily="2" charset="2"/>
              </a:rPr>
              <a:t></a:t>
            </a:r>
            <a:r>
              <a:rPr lang="fi-FI" sz="2500" dirty="0">
                <a:latin typeface="Times New Roman" panose="02020603050405020304" pitchFamily="18" charset="0"/>
                <a:cs typeface="Times New Roman" panose="02020603050405020304" pitchFamily="18" charset="0"/>
              </a:rPr>
              <a:t> suosikkiartistien fanittaminen, festareilla käynti.</a:t>
            </a:r>
          </a:p>
          <a:p>
            <a:endParaRPr lang="fi-FI" sz="2400" dirty="0">
              <a:latin typeface="Times New Roman" panose="02020603050405020304" pitchFamily="18" charset="0"/>
              <a:cs typeface="Times New Roman" panose="02020603050405020304" pitchFamily="18" charset="0"/>
            </a:endParaRPr>
          </a:p>
        </p:txBody>
      </p:sp>
      <p:sp>
        <p:nvSpPr>
          <p:cNvPr id="4" name="Sisällön paikkamerkki 3">
            <a:extLst>
              <a:ext uri="{FF2B5EF4-FFF2-40B4-BE49-F238E27FC236}">
                <a16:creationId xmlns:a16="http://schemas.microsoft.com/office/drawing/2014/main" id="{A90C0DE4-579A-4DEA-AA5E-1BAC6A539C24}"/>
              </a:ext>
            </a:extLst>
          </p:cNvPr>
          <p:cNvSpPr>
            <a:spLocks noGrp="1"/>
          </p:cNvSpPr>
          <p:nvPr>
            <p:ph sz="half" idx="2"/>
          </p:nvPr>
        </p:nvSpPr>
        <p:spPr>
          <a:xfrm>
            <a:off x="7364066" y="2089085"/>
            <a:ext cx="4396341" cy="4200245"/>
          </a:xfrm>
        </p:spPr>
        <p:txBody>
          <a:bodyPr>
            <a:normAutofit fontScale="55000" lnSpcReduction="20000"/>
          </a:bodyPr>
          <a:lstStyle/>
          <a:p>
            <a:r>
              <a:rPr lang="fi-FI" sz="2500" dirty="0">
                <a:latin typeface="Times New Roman" panose="02020603050405020304" pitchFamily="18" charset="0"/>
                <a:cs typeface="Times New Roman" panose="02020603050405020304" pitchFamily="18" charset="0"/>
              </a:rPr>
              <a:t>Musiikin sosiaaliset toiminnot voidaan jakaa kolmeen ryhmään: ihmisten välisten suhteiden, mielialan, sekä identiteetin hallintaan. </a:t>
            </a:r>
          </a:p>
          <a:p>
            <a:r>
              <a:rPr lang="fi-FI" sz="2500" dirty="0">
                <a:latin typeface="Times New Roman" panose="02020603050405020304" pitchFamily="18" charset="0"/>
                <a:cs typeface="Times New Roman" panose="02020603050405020304" pitchFamily="18" charset="0"/>
              </a:rPr>
              <a:t>Musiikkia käytetään oman paikkansa löytämiseksi ryhmässä ja siihen kuulumisen ilmaisemiseksi. Tämä on erityisen tärkeää nuorilla, joilla musiikkivalinnat voivat määrittää sen, mihin ryhmiin kuuluu. </a:t>
            </a:r>
          </a:p>
          <a:p>
            <a:r>
              <a:rPr lang="fi-FI" sz="2500" dirty="0">
                <a:latin typeface="Times New Roman" panose="02020603050405020304" pitchFamily="18" charset="0"/>
                <a:cs typeface="Times New Roman" panose="02020603050405020304" pitchFamily="18" charset="0"/>
              </a:rPr>
              <a:t>Toiseksi musiikin avulla voidaan säädellä mielialoja, kuuntelemalla esimerkiksi surullisena jotain mielialaa kohottavaa musiikkia. Kolmanneksi musiikilla voi olla tärkeä rooli identiteetin luomisessa ja sen kehittymisessä.</a:t>
            </a:r>
          </a:p>
          <a:p>
            <a:r>
              <a:rPr lang="fi-FI" sz="2500" dirty="0">
                <a:latin typeface="Times New Roman" panose="02020603050405020304" pitchFamily="18" charset="0"/>
                <a:cs typeface="Times New Roman" panose="02020603050405020304" pitchFamily="18" charset="0"/>
              </a:rPr>
              <a:t>Huomionarvoista on todeta, että musiikillinen identiteetti ei ole sidoksissa musikaalisuuteen! Niin ikään monilla ei musikaalisilla, saattaa olla vahvoja näkemyksiä siitä, mikä musiikki on hyvää ja mikä huonoa. </a:t>
            </a:r>
          </a:p>
          <a:p>
            <a:endParaRPr lang="fi-FI" dirty="0"/>
          </a:p>
        </p:txBody>
      </p:sp>
      <p:pic>
        <p:nvPicPr>
          <p:cNvPr id="2050" name="Picture 2" descr="Playlists! Lawsuits! Fake Songs! The Biggest Streaming-Music Trends of 2017  | Pitchfork">
            <a:extLst>
              <a:ext uri="{FF2B5EF4-FFF2-40B4-BE49-F238E27FC236}">
                <a16:creationId xmlns:a16="http://schemas.microsoft.com/office/drawing/2014/main" id="{48B8DDD2-F650-40BE-9434-F2E245DCED5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48164" y="1971123"/>
            <a:ext cx="2086388" cy="104319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52" name="Picture 4" descr="The New Age of Fluid Musical Identities | Rescue the Youth: Fox and Hound  Music">
            <a:extLst>
              <a:ext uri="{FF2B5EF4-FFF2-40B4-BE49-F238E27FC236}">
                <a16:creationId xmlns:a16="http://schemas.microsoft.com/office/drawing/2014/main" id="{1D2F30AA-0029-4473-9466-009F6B5D8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164" y="4532926"/>
            <a:ext cx="2095671" cy="129931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3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DC2828-8DC8-4C49-A427-1798433ACFA8}"/>
              </a:ext>
            </a:extLst>
          </p:cNvPr>
          <p:cNvSpPr>
            <a:spLocks noGrp="1"/>
          </p:cNvSpPr>
          <p:nvPr>
            <p:ph type="title"/>
          </p:nvPr>
        </p:nvSpPr>
        <p:spPr>
          <a:xfrm>
            <a:off x="648930" y="629266"/>
            <a:ext cx="5616217" cy="1622321"/>
          </a:xfrm>
        </p:spPr>
        <p:txBody>
          <a:bodyPr>
            <a:normAutofit/>
          </a:bodyPr>
          <a:lstStyle/>
          <a:p>
            <a:r>
              <a:rPr lang="fi-FI" dirty="0">
                <a:latin typeface="Times New Roman" panose="02020603050405020304" pitchFamily="18" charset="0"/>
                <a:cs typeface="Times New Roman" panose="02020603050405020304" pitchFamily="18" charset="0"/>
              </a:rPr>
              <a:t>Musiikkipsykologian perusteita</a:t>
            </a:r>
          </a:p>
        </p:txBody>
      </p:sp>
      <p:sp>
        <p:nvSpPr>
          <p:cNvPr id="3" name="Sisällön paikkamerkki 2">
            <a:extLst>
              <a:ext uri="{FF2B5EF4-FFF2-40B4-BE49-F238E27FC236}">
                <a16:creationId xmlns:a16="http://schemas.microsoft.com/office/drawing/2014/main" id="{026F58F9-2BC0-4E8D-BB05-45E9DECDBA87}"/>
              </a:ext>
            </a:extLst>
          </p:cNvPr>
          <p:cNvSpPr>
            <a:spLocks noGrp="1"/>
          </p:cNvSpPr>
          <p:nvPr>
            <p:ph idx="1"/>
          </p:nvPr>
        </p:nvSpPr>
        <p:spPr>
          <a:xfrm>
            <a:off x="648931" y="2438400"/>
            <a:ext cx="5616216" cy="3785419"/>
          </a:xfrm>
        </p:spPr>
        <p:txBody>
          <a:bodyPr>
            <a:normAutofit fontScale="92500" lnSpcReduction="20000"/>
          </a:bodyPr>
          <a:lstStyle/>
          <a:p>
            <a:pPr>
              <a:lnSpc>
                <a:spcPct val="90000"/>
              </a:lnSpc>
            </a:pPr>
            <a:r>
              <a:rPr lang="fi-FI" sz="1800" dirty="0">
                <a:latin typeface="Times New Roman" panose="02020603050405020304" pitchFamily="18" charset="0"/>
                <a:cs typeface="Times New Roman" panose="02020603050405020304" pitchFamily="18" charset="0"/>
              </a:rPr>
              <a:t>Musiikkipsykologia tieteenala, joka pyrkii nivomaan yhteen psykologian sekä musiikkitieteen. Pyrkimyksenään ymmärtää musiikillista käyttäytymistä ja sen kokemusta, yrittäen mm. vastata seuraaviin kysymyksiin:</a:t>
            </a:r>
          </a:p>
          <a:p>
            <a:pPr lvl="1">
              <a:lnSpc>
                <a:spcPct val="90000"/>
              </a:lnSpc>
              <a:buFont typeface="Courier New" panose="02070309020205020404" pitchFamily="49" charset="0"/>
              <a:buChar char="o"/>
            </a:pPr>
            <a:r>
              <a:rPr lang="fi-FI" dirty="0">
                <a:latin typeface="Times New Roman" panose="02020603050405020304" pitchFamily="18" charset="0"/>
                <a:cs typeface="Times New Roman" panose="02020603050405020304" pitchFamily="18" charset="0"/>
              </a:rPr>
              <a:t>Kuinka musiikkia havaitaan ja miten siihen vastataan? (kognitiivinen- ja neuropsykologinen aivotutkimus)</a:t>
            </a:r>
          </a:p>
          <a:p>
            <a:pPr lvl="1">
              <a:lnSpc>
                <a:spcPct val="90000"/>
              </a:lnSpc>
              <a:buFont typeface="Courier New" panose="02070309020205020404" pitchFamily="49" charset="0"/>
              <a:buChar char="o"/>
            </a:pPr>
            <a:r>
              <a:rPr lang="fi-FI" dirty="0">
                <a:latin typeface="Times New Roman" panose="02020603050405020304" pitchFamily="18" charset="0"/>
                <a:cs typeface="Times New Roman" panose="02020603050405020304" pitchFamily="18" charset="0"/>
              </a:rPr>
              <a:t>Mitkä ovat musiikin luomisen taustatekijät? (motivaatio-, persoonallisuus- ja  sosiaalipsykologia) &gt; antropologinen tutkimus.</a:t>
            </a:r>
          </a:p>
          <a:p>
            <a:pPr>
              <a:lnSpc>
                <a:spcPct val="90000"/>
              </a:lnSpc>
              <a:buFont typeface="Courier New" panose="02070309020205020404" pitchFamily="49" charset="0"/>
              <a:buChar char="o"/>
            </a:pPr>
            <a:r>
              <a:rPr lang="fi-FI" sz="1800" dirty="0">
                <a:latin typeface="Times New Roman" panose="02020603050405020304" pitchFamily="18" charset="0"/>
                <a:cs typeface="Times New Roman" panose="02020603050405020304" pitchFamily="18" charset="0"/>
              </a:rPr>
              <a:t>Musiikkipsykologia voi auttaa selvittämään musiikkitieteen ja musiikillisen käytännön ei-psykologisia näkökohtia. Esimerkiksi se myötävaikuttaa musiikkiteoriaan tutkimalla musiikkirakenteiden, kuten melodian, harmonian, tonaalisuuden, rytmin, mittarin ja muodon, havainnointia ja laskennallista mallintamista.</a:t>
            </a:r>
          </a:p>
          <a:p>
            <a:pPr>
              <a:lnSpc>
                <a:spcPct val="90000"/>
              </a:lnSpc>
              <a:buFont typeface="Courier New" panose="02070309020205020404" pitchFamily="49" charset="0"/>
              <a:buChar char="o"/>
            </a:pPr>
            <a:endParaRPr lang="fi-FI" sz="1400" dirty="0">
              <a:latin typeface="Times New Roman" panose="02020603050405020304" pitchFamily="18" charset="0"/>
              <a:cs typeface="Times New Roman" panose="02020603050405020304" pitchFamily="18" charset="0"/>
            </a:endParaRPr>
          </a:p>
        </p:txBody>
      </p:sp>
      <p:sp>
        <p:nvSpPr>
          <p:cNvPr id="135" name="Freeform 31">
            <a:extLst>
              <a:ext uri="{FF2B5EF4-FFF2-40B4-BE49-F238E27FC236}">
                <a16:creationId xmlns:a16="http://schemas.microsoft.com/office/drawing/2014/main" id="{10208470-709D-4AF1-83BC-8A1019901B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7" name="Rectangle 136">
            <a:extLst>
              <a:ext uri="{FF2B5EF4-FFF2-40B4-BE49-F238E27FC236}">
                <a16:creationId xmlns:a16="http://schemas.microsoft.com/office/drawing/2014/main" id="{38D8AE6D-D2DF-4BEA-AF55-5E7DD41A31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5">
            <a:extLst>
              <a:ext uri="{FF2B5EF4-FFF2-40B4-BE49-F238E27FC236}">
                <a16:creationId xmlns:a16="http://schemas.microsoft.com/office/drawing/2014/main" id="{8D9E9787-9929-42D8-AEDA-28F936807A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6146" name="Picture 2" descr="What Can Music Psychology Teach Us? | Betterhelp">
            <a:extLst>
              <a:ext uri="{FF2B5EF4-FFF2-40B4-BE49-F238E27FC236}">
                <a16:creationId xmlns:a16="http://schemas.microsoft.com/office/drawing/2014/main" id="{CD926463-22E5-4FEF-860D-76481C472E4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3742" y="1759010"/>
            <a:ext cx="3980139" cy="33399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30A678BD-FD5D-4756-B0DC-E713CB8277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475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5AFB31-C634-4180-BB24-20E4888A5CDD}"/>
              </a:ext>
            </a:extLst>
          </p:cNvPr>
          <p:cNvSpPr>
            <a:spLocks noGrp="1"/>
          </p:cNvSpPr>
          <p:nvPr>
            <p:ph type="title"/>
          </p:nvPr>
        </p:nvSpPr>
        <p:spPr>
          <a:xfrm>
            <a:off x="645130" y="747993"/>
            <a:ext cx="9404723" cy="1400530"/>
          </a:xfrm>
        </p:spPr>
        <p:txBody>
          <a:bodyPr/>
          <a:lstStyle/>
          <a:p>
            <a:r>
              <a:rPr lang="fi-FI" dirty="0">
                <a:solidFill>
                  <a:schemeClr val="tx1"/>
                </a:solidFill>
                <a:latin typeface="Times New Roman" panose="02020603050405020304" pitchFamily="18" charset="0"/>
                <a:cs typeface="Times New Roman" panose="02020603050405020304" pitchFamily="18" charset="0"/>
              </a:rPr>
              <a:t>Persoonallisuuspsykologian näkökulma</a:t>
            </a:r>
          </a:p>
        </p:txBody>
      </p:sp>
      <p:sp>
        <p:nvSpPr>
          <p:cNvPr id="3" name="Sisällön paikkamerkki 2">
            <a:extLst>
              <a:ext uri="{FF2B5EF4-FFF2-40B4-BE49-F238E27FC236}">
                <a16:creationId xmlns:a16="http://schemas.microsoft.com/office/drawing/2014/main" id="{BD4556E1-FFD6-4C50-A667-D490FDCF48EA}"/>
              </a:ext>
            </a:extLst>
          </p:cNvPr>
          <p:cNvSpPr>
            <a:spLocks noGrp="1"/>
          </p:cNvSpPr>
          <p:nvPr>
            <p:ph idx="1"/>
          </p:nvPr>
        </p:nvSpPr>
        <p:spPr>
          <a:xfrm>
            <a:off x="645130" y="1914526"/>
            <a:ext cx="8127395" cy="4195481"/>
          </a:xfrm>
        </p:spPr>
        <p:txBody>
          <a:bodyPr>
            <a:normAutofit fontScale="92500" lnSpcReduction="10000"/>
          </a:bodyPr>
          <a:lstStyle/>
          <a:p>
            <a:r>
              <a:rPr lang="fi-FI" sz="1600" dirty="0">
                <a:latin typeface="Times New Roman" panose="02020603050405020304" pitchFamily="18" charset="0"/>
                <a:cs typeface="Times New Roman" panose="02020603050405020304" pitchFamily="18" charset="0"/>
              </a:rPr>
              <a:t>Reetta Honkavuoren Pro gradu tutkielmassa </a:t>
            </a:r>
            <a:r>
              <a:rPr lang="fi-FI" sz="1600" b="1" i="1" dirty="0">
                <a:effectLst/>
                <a:latin typeface="Times New Roman" panose="02020603050405020304" pitchFamily="18" charset="0"/>
                <a:cs typeface="Times New Roman" panose="02020603050405020304" pitchFamily="18" charset="0"/>
              </a:rPr>
              <a:t>Sanoitusten merkitys nuorten musiikin kuuntelussa </a:t>
            </a:r>
            <a:r>
              <a:rPr lang="fi-FI" sz="1600" b="1" dirty="0">
                <a:effectLst/>
                <a:latin typeface="Times New Roman" panose="02020603050405020304" pitchFamily="18" charset="0"/>
                <a:cs typeface="Times New Roman" panose="02020603050405020304" pitchFamily="18" charset="0"/>
              </a:rPr>
              <a:t>(JYU, 2019) </a:t>
            </a:r>
            <a:r>
              <a:rPr lang="fi-FI" sz="1600" dirty="0">
                <a:effectLst/>
                <a:latin typeface="Times New Roman" panose="02020603050405020304" pitchFamily="18" charset="0"/>
                <a:cs typeface="Times New Roman" panose="02020603050405020304" pitchFamily="18" charset="0"/>
              </a:rPr>
              <a:t>luvun 2. (Musiikki ja nuoret) alaluvussa 2.4.2 (Persoonallisuus ja musiikki) viittaa hän alla olevaan tutkimukseen:</a:t>
            </a:r>
            <a:endParaRPr lang="fi-FI" sz="1600" dirty="0">
              <a:latin typeface="Times New Roman" panose="02020603050405020304" pitchFamily="18" charset="0"/>
              <a:cs typeface="Times New Roman" panose="02020603050405020304" pitchFamily="18" charset="0"/>
            </a:endParaRPr>
          </a:p>
          <a:p>
            <a:r>
              <a:rPr lang="fi-FI" sz="1600" dirty="0">
                <a:effectLst/>
                <a:latin typeface="Times New Roman" panose="02020603050405020304" pitchFamily="18" charset="0"/>
                <a:cs typeface="Times New Roman" panose="02020603050405020304" pitchFamily="18" charset="0"/>
              </a:rPr>
              <a:t>Kelly D. </a:t>
            </a:r>
            <a:r>
              <a:rPr lang="fi-FI" sz="1600" dirty="0" err="1">
                <a:effectLst/>
                <a:latin typeface="Times New Roman" panose="02020603050405020304" pitchFamily="18" charset="0"/>
                <a:cs typeface="Times New Roman" panose="02020603050405020304" pitchFamily="18" charset="0"/>
              </a:rPr>
              <a:t>Schwartzin</a:t>
            </a:r>
            <a:r>
              <a:rPr lang="fi-FI" sz="1600" dirty="0">
                <a:effectLst/>
                <a:latin typeface="Times New Roman" panose="02020603050405020304" pitchFamily="18" charset="0"/>
                <a:cs typeface="Times New Roman" panose="02020603050405020304" pitchFamily="18" charset="0"/>
              </a:rPr>
              <a:t> sekä </a:t>
            </a:r>
            <a:r>
              <a:rPr lang="fi-FI" sz="1600" dirty="0" err="1">
                <a:effectLst/>
                <a:latin typeface="Times New Roman" panose="02020603050405020304" pitchFamily="18" charset="0"/>
                <a:cs typeface="Times New Roman" panose="02020603050405020304" pitchFamily="18" charset="0"/>
              </a:rPr>
              <a:t>Gregory</a:t>
            </a:r>
            <a:r>
              <a:rPr lang="fi-FI" sz="1600" dirty="0">
                <a:effectLst/>
                <a:latin typeface="Times New Roman" panose="02020603050405020304" pitchFamily="18" charset="0"/>
                <a:cs typeface="Times New Roman" panose="02020603050405020304" pitchFamily="18" charset="0"/>
              </a:rPr>
              <a:t> T. </a:t>
            </a:r>
            <a:r>
              <a:rPr lang="fi-FI" sz="1600" dirty="0" err="1">
                <a:effectLst/>
                <a:latin typeface="Times New Roman" panose="02020603050405020304" pitchFamily="18" charset="0"/>
                <a:cs typeface="Times New Roman" panose="02020603050405020304" pitchFamily="18" charset="0"/>
              </a:rPr>
              <a:t>Foutsin</a:t>
            </a:r>
            <a:r>
              <a:rPr lang="fi-FI" sz="1600" dirty="0">
                <a:latin typeface="Times New Roman" panose="02020603050405020304" pitchFamily="18" charset="0"/>
                <a:cs typeface="Times New Roman" panose="02020603050405020304" pitchFamily="18" charset="0"/>
              </a:rPr>
              <a:t> vuoden 2003 tutkimus: </a:t>
            </a:r>
            <a:r>
              <a:rPr lang="en-US" sz="1600" dirty="0">
                <a:latin typeface="Times New Roman" panose="02020603050405020304" pitchFamily="18" charset="0"/>
                <a:cs typeface="Times New Roman" panose="02020603050405020304" pitchFamily="18" charset="0"/>
              </a:rPr>
              <a:t>Music preferences, personality style and developmental Issues of Adolescent, </a:t>
            </a:r>
            <a:r>
              <a:rPr lang="en-US" sz="1600" dirty="0" err="1">
                <a:latin typeface="Times New Roman" panose="02020603050405020304" pitchFamily="18" charset="0"/>
                <a:cs typeface="Times New Roman" panose="02020603050405020304" pitchFamily="18" charset="0"/>
              </a:rPr>
              <a:t>joka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tutki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persoonallisuuden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suhdetta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musiikkimieltymyksiin</a:t>
            </a:r>
            <a:r>
              <a:rPr lang="en-US" sz="1600" dirty="0">
                <a:latin typeface="Times New Roman" panose="02020603050405020304" pitchFamily="18" charset="0"/>
                <a:cs typeface="Times New Roman" panose="02020603050405020304" pitchFamily="18" charset="0"/>
              </a:rPr>
              <a:t>.</a:t>
            </a:r>
          </a:p>
          <a:p>
            <a:pPr marL="571500" lvl="1" indent="-171450">
              <a:buFont typeface="Wingdings" panose="05000000000000000000" pitchFamily="2" charset="2"/>
              <a:buChar char="Ø"/>
            </a:pPr>
            <a:r>
              <a:rPr lang="en-US" sz="1400" dirty="0" err="1">
                <a:latin typeface="Times New Roman" panose="02020603050405020304" pitchFamily="18" charset="0"/>
                <a:cs typeface="Times New Roman" panose="02020603050405020304" pitchFamily="18" charset="0"/>
              </a:rPr>
              <a:t>Tutkimus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toteutettiin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käyttämällä</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eri</a:t>
            </a:r>
            <a:r>
              <a:rPr lang="en-US" sz="1400" dirty="0">
                <a:latin typeface="Times New Roman" panose="02020603050405020304" pitchFamily="18" charset="0"/>
                <a:cs typeface="Times New Roman" panose="02020603050405020304" pitchFamily="18" charset="0"/>
              </a:rPr>
              <a:t> </a:t>
            </a:r>
            <a:r>
              <a:rPr lang="fi-FI" sz="1400" dirty="0">
                <a:latin typeface="Times New Roman" panose="02020603050405020304" pitchFamily="18" charset="0"/>
                <a:cs typeface="Times New Roman" panose="02020603050405020304" pitchFamily="18" charset="0"/>
              </a:rPr>
              <a:t>kehitystehtäviä mittaavaa ”</a:t>
            </a:r>
            <a:r>
              <a:rPr lang="fi-FI" sz="1400" dirty="0" err="1">
                <a:latin typeface="Times New Roman" panose="02020603050405020304" pitchFamily="18" charset="0"/>
                <a:cs typeface="Times New Roman" panose="02020603050405020304" pitchFamily="18" charset="0"/>
              </a:rPr>
              <a:t>The</a:t>
            </a:r>
            <a:r>
              <a:rPr lang="fi-FI" sz="1400" dirty="0">
                <a:latin typeface="Times New Roman" panose="02020603050405020304" pitchFamily="18" charset="0"/>
                <a:cs typeface="Times New Roman" panose="02020603050405020304" pitchFamily="18" charset="0"/>
              </a:rPr>
              <a:t> </a:t>
            </a:r>
            <a:r>
              <a:rPr lang="fi-FI" sz="1400" dirty="0" err="1">
                <a:latin typeface="Times New Roman" panose="02020603050405020304" pitchFamily="18" charset="0"/>
                <a:cs typeface="Times New Roman" panose="02020603050405020304" pitchFamily="18" charset="0"/>
              </a:rPr>
              <a:t>Million</a:t>
            </a:r>
            <a:r>
              <a:rPr lang="fi-FI" sz="1400" dirty="0">
                <a:latin typeface="Times New Roman" panose="02020603050405020304" pitchFamily="18" charset="0"/>
                <a:cs typeface="Times New Roman" panose="02020603050405020304" pitchFamily="18" charset="0"/>
              </a:rPr>
              <a:t> </a:t>
            </a:r>
            <a:r>
              <a:rPr lang="fi-FI" sz="1400" dirty="0" err="1">
                <a:latin typeface="Times New Roman" panose="02020603050405020304" pitchFamily="18" charset="0"/>
                <a:cs typeface="Times New Roman" panose="02020603050405020304" pitchFamily="18" charset="0"/>
              </a:rPr>
              <a:t>Adolescent</a:t>
            </a:r>
            <a:r>
              <a:rPr lang="fi-FI" sz="1400" dirty="0">
                <a:latin typeface="Times New Roman" panose="02020603050405020304" pitchFamily="18" charset="0"/>
                <a:cs typeface="Times New Roman" panose="02020603050405020304" pitchFamily="18" charset="0"/>
              </a:rPr>
              <a:t> </a:t>
            </a:r>
            <a:r>
              <a:rPr lang="fi-FI" sz="1400" dirty="0" err="1">
                <a:latin typeface="Times New Roman" panose="02020603050405020304" pitchFamily="18" charset="0"/>
                <a:cs typeface="Times New Roman" panose="02020603050405020304" pitchFamily="18" charset="0"/>
              </a:rPr>
              <a:t>Personality</a:t>
            </a:r>
            <a:r>
              <a:rPr lang="fi-FI" sz="1400" dirty="0">
                <a:latin typeface="Times New Roman" panose="02020603050405020304" pitchFamily="18" charset="0"/>
                <a:cs typeface="Times New Roman" panose="02020603050405020304" pitchFamily="18" charset="0"/>
              </a:rPr>
              <a:t> Inventory” (MAPI) –mittaria, jossa oli useita eri asteikkoja mittaamassa mm. juuri persoonallisuutta.</a:t>
            </a:r>
          </a:p>
          <a:p>
            <a:pPr lvl="1">
              <a:buFont typeface="Wingdings" panose="05000000000000000000" pitchFamily="2" charset="2"/>
              <a:buChar char="Ø"/>
            </a:pPr>
            <a:r>
              <a:rPr lang="fi-FI" sz="1600" dirty="0">
                <a:latin typeface="Times New Roman" panose="02020603050405020304" pitchFamily="18" charset="0"/>
                <a:cs typeface="Times New Roman" panose="02020603050405020304" pitchFamily="18" charset="0"/>
              </a:rPr>
              <a:t>Tuloksista kävi ilmi, että raskaan ”heavy” musiikin kuuntelijoilla oli enemmän ongelmia esim. ihmissuhteissa samaten kuin heidän minäpystyvyysuskomuksensa oli matalammalla. He olivat yleisesti ottaen epävakaampia ja heidän minäkäsityksensä- ja kuvansa olivat keskivertoa negatiivisempia. &gt; Raskaan musiikin lyriikat samaistuttavimpia (myös kappaleen päähenkilö kokee kovia)</a:t>
            </a:r>
          </a:p>
          <a:p>
            <a:pPr lvl="1">
              <a:buFont typeface="Wingdings" panose="05000000000000000000" pitchFamily="2" charset="2"/>
              <a:buChar char="Ø"/>
            </a:pPr>
            <a:r>
              <a:rPr lang="fi-FI" sz="1600" dirty="0">
                <a:latin typeface="Times New Roman" panose="02020603050405020304" pitchFamily="18" charset="0"/>
                <a:cs typeface="Times New Roman" panose="02020603050405020304" pitchFamily="18" charset="0"/>
              </a:rPr>
              <a:t>Vastaavasti kevyemmän sarjan musiikkia kuuntelevat olivat ylivastuullisia ja tunnollisia, mutta kokivat kuitenkin oman kehityksensä vaikeaksi. He kyseenalaistivat mm. sen hyväksytäänkö heidät ryhmään &gt; näin ollen kuuntelivat juuri valtavirran suosiossa olevia artisteja kuten vertaiset.</a:t>
            </a:r>
          </a:p>
          <a:p>
            <a:pPr lvl="1"/>
            <a:endParaRPr lang="fi-FI" dirty="0"/>
          </a:p>
        </p:txBody>
      </p:sp>
      <p:pic>
        <p:nvPicPr>
          <p:cNvPr id="1026" name="Picture 2" descr="Tämän musiikkimakusi kertoo persoonallisuudestasi - Mielen Ihmeet">
            <a:extLst>
              <a:ext uri="{FF2B5EF4-FFF2-40B4-BE49-F238E27FC236}">
                <a16:creationId xmlns:a16="http://schemas.microsoft.com/office/drawing/2014/main" id="{D8060185-3966-483A-89EB-3628699A8F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48"/>
          <a:stretch/>
        </p:blipFill>
        <p:spPr bwMode="auto">
          <a:xfrm>
            <a:off x="9203301" y="4289776"/>
            <a:ext cx="2534069" cy="182023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3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CF96471-6E1B-47A7-8079-ABEAF4DDC841}"/>
              </a:ext>
            </a:extLst>
          </p:cNvPr>
          <p:cNvSpPr>
            <a:spLocks noGrp="1"/>
          </p:cNvSpPr>
          <p:nvPr>
            <p:ph type="title"/>
          </p:nvPr>
        </p:nvSpPr>
        <p:spPr>
          <a:xfrm>
            <a:off x="818712" y="795618"/>
            <a:ext cx="9404723" cy="1400530"/>
          </a:xfrm>
        </p:spPr>
        <p:txBody>
          <a:bodyPr/>
          <a:lstStyle/>
          <a:p>
            <a:r>
              <a:rPr lang="fi-FI" dirty="0">
                <a:latin typeface="Times" panose="02020603050405020304" pitchFamily="18" charset="0"/>
                <a:cs typeface="Times" panose="02020603050405020304" pitchFamily="18" charset="0"/>
              </a:rPr>
              <a:t>jatkuu…</a:t>
            </a:r>
          </a:p>
        </p:txBody>
      </p:sp>
      <p:sp>
        <p:nvSpPr>
          <p:cNvPr id="6" name="Sisällön paikkamerkki 5">
            <a:extLst>
              <a:ext uri="{FF2B5EF4-FFF2-40B4-BE49-F238E27FC236}">
                <a16:creationId xmlns:a16="http://schemas.microsoft.com/office/drawing/2014/main" id="{A9782867-149A-41D6-9634-55C99057E87D}"/>
              </a:ext>
            </a:extLst>
          </p:cNvPr>
          <p:cNvSpPr>
            <a:spLocks noGrp="1"/>
          </p:cNvSpPr>
          <p:nvPr>
            <p:ph idx="1"/>
          </p:nvPr>
        </p:nvSpPr>
        <p:spPr>
          <a:xfrm>
            <a:off x="818712" y="2060362"/>
            <a:ext cx="10554574" cy="3636511"/>
          </a:xfrm>
        </p:spPr>
        <p:txBody>
          <a:bodyPr>
            <a:normAutofit lnSpcReduction="10000"/>
          </a:bodyPr>
          <a:lstStyle/>
          <a:p>
            <a:r>
              <a:rPr lang="fi-FI" dirty="0">
                <a:latin typeface="Times New Roman" panose="02020603050405020304" pitchFamily="18" charset="0"/>
                <a:cs typeface="Times New Roman" panose="02020603050405020304" pitchFamily="18" charset="0"/>
              </a:rPr>
              <a:t>Honkavuori pohtii tutkielmassaan myös </a:t>
            </a:r>
            <a:r>
              <a:rPr lang="fi-FI" dirty="0" err="1">
                <a:latin typeface="Times New Roman" panose="02020603050405020304" pitchFamily="18" charset="0"/>
                <a:cs typeface="Times New Roman" panose="02020603050405020304" pitchFamily="18" charset="0"/>
              </a:rPr>
              <a:t>Big</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Five</a:t>
            </a:r>
            <a:r>
              <a:rPr lang="fi-FI" dirty="0">
                <a:latin typeface="Times New Roman" panose="02020603050405020304" pitchFamily="18" charset="0"/>
                <a:cs typeface="Times New Roman" panose="02020603050405020304" pitchFamily="18" charset="0"/>
              </a:rPr>
              <a:t> –teorian suhdetta (Jonna Vuokosken v. 2012 tekemän tutkimuksen pohjalta) musiikkiin.</a:t>
            </a:r>
          </a:p>
          <a:p>
            <a:r>
              <a:rPr lang="fi-FI" dirty="0">
                <a:latin typeface="Times New Roman" panose="02020603050405020304" pitchFamily="18" charset="0"/>
                <a:cs typeface="Times New Roman" panose="02020603050405020304" pitchFamily="18" charset="0"/>
              </a:rPr>
              <a:t>Vuokoski toteaa, että kuuntelutilanteessa persoonallisuus vaikuttaa musiikin reagoimistapaan:</a:t>
            </a:r>
          </a:p>
          <a:p>
            <a:pPr lvl="1">
              <a:buFont typeface="Wingdings" panose="05000000000000000000" pitchFamily="2" charset="2"/>
              <a:buChar char="Ø"/>
            </a:pPr>
            <a:r>
              <a:rPr lang="fi-FI" sz="1800" dirty="0">
                <a:latin typeface="Times New Roman" panose="02020603050405020304" pitchFamily="18" charset="0"/>
                <a:cs typeface="Times New Roman" panose="02020603050405020304" pitchFamily="18" charset="0"/>
              </a:rPr>
              <a:t>Ekstroverttien surukokemukset ovat keskivertoa vähäisempiä vastaavasti kun neuroottisten henkilöiden kokemusmaailma soinnussa itse neuroottisuuden kanssa (negatiivisten tunteiden kokeminen ja angsti)</a:t>
            </a:r>
          </a:p>
          <a:p>
            <a:pPr lvl="1">
              <a:buFont typeface="Wingdings" panose="05000000000000000000" pitchFamily="2" charset="2"/>
              <a:buChar char="Ø"/>
            </a:pPr>
            <a:r>
              <a:rPr lang="fi-FI" sz="1800" dirty="0">
                <a:latin typeface="Times New Roman" panose="02020603050405020304" pitchFamily="18" charset="0"/>
                <a:cs typeface="Times New Roman" panose="02020603050405020304" pitchFamily="18" charset="0"/>
              </a:rPr>
              <a:t>Sovinnolliset henkilöt puolestaan kuuntelevat mielellään lempeää ja kepeää musiikkia.</a:t>
            </a:r>
            <a:endParaRPr lang="fi-FI"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fi-FI" sz="1800" dirty="0">
                <a:latin typeface="Times New Roman" panose="02020603050405020304" pitchFamily="18" charset="0"/>
                <a:cs typeface="Times New Roman" panose="02020603050405020304" pitchFamily="18" charset="0"/>
              </a:rPr>
              <a:t>Henkilöt, joilla taipumus empatian kokemiseen vastaanottavat/reagoivat muita todennäköisemmin musiikista tarttuviin tunteisiin. voi vaikuttaa lisäävästi myös surullisesta musiikista nauttimiseen.</a:t>
            </a:r>
            <a:endParaRPr lang="fi-FI"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fi-FI" dirty="0">
                <a:latin typeface="Times New Roman" panose="02020603050405020304" pitchFamily="18" charset="0"/>
                <a:cs typeface="Times New Roman" panose="02020603050405020304" pitchFamily="18" charset="0"/>
              </a:rPr>
              <a:t>Avoimet ja uskaliaat persoonat lähtevät muita todennäköisemmin taidealoille kuin sulkeutuneemmat persoonat. Tässäkin asiassa tulee kuitenkin pitää mielessä ympäristön sekä geeniperäisyyden mittaamisen ongelmallisuus.</a:t>
            </a:r>
          </a:p>
          <a:p>
            <a:endParaRPr lang="fi-FI" dirty="0"/>
          </a:p>
        </p:txBody>
      </p:sp>
    </p:spTree>
    <p:extLst>
      <p:ext uri="{BB962C8B-B14F-4D97-AF65-F5344CB8AC3E}">
        <p14:creationId xmlns:p14="http://schemas.microsoft.com/office/powerpoint/2010/main" val="1712993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75DC21-6F83-464C-AB8F-EC9B737EDB9C}"/>
              </a:ext>
            </a:extLst>
          </p:cNvPr>
          <p:cNvSpPr>
            <a:spLocks noGrp="1"/>
          </p:cNvSpPr>
          <p:nvPr>
            <p:ph type="title"/>
          </p:nvPr>
        </p:nvSpPr>
        <p:spPr>
          <a:xfrm>
            <a:off x="648929" y="629266"/>
            <a:ext cx="6831941" cy="1641987"/>
          </a:xfrm>
        </p:spPr>
        <p:txBody>
          <a:bodyPr>
            <a:normAutofit/>
          </a:bodyPr>
          <a:lstStyle/>
          <a:p>
            <a:r>
              <a:rPr lang="fi-FI" dirty="0">
                <a:latin typeface="Times New Roman" panose="02020603050405020304" pitchFamily="18" charset="0"/>
                <a:cs typeface="Times New Roman" panose="02020603050405020304" pitchFamily="18" charset="0"/>
              </a:rPr>
              <a:t>Musikaalisuudesta</a:t>
            </a:r>
          </a:p>
        </p:txBody>
      </p:sp>
      <p:pic>
        <p:nvPicPr>
          <p:cNvPr id="2052" name="Picture 4" descr="Most Popular Musical Instruments – Inver Hills News">
            <a:extLst>
              <a:ext uri="{FF2B5EF4-FFF2-40B4-BE49-F238E27FC236}">
                <a16:creationId xmlns:a16="http://schemas.microsoft.com/office/drawing/2014/main" id="{2CE122DC-E3D6-4D02-BDF6-BE8D73DBF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764" r="13116" b="-1"/>
          <a:stretch/>
        </p:blipFill>
        <p:spPr bwMode="auto">
          <a:xfrm>
            <a:off x="8129871" y="609601"/>
            <a:ext cx="3414427" cy="563879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5B70F94-B049-4485-93E3-7CB21658B9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4DFD8DF6-F062-4B15-AD56-435F4026EB1E}"/>
              </a:ext>
            </a:extLst>
          </p:cNvPr>
          <p:cNvSpPr>
            <a:spLocks noGrp="1"/>
          </p:cNvSpPr>
          <p:nvPr>
            <p:ph idx="1"/>
          </p:nvPr>
        </p:nvSpPr>
        <p:spPr>
          <a:xfrm>
            <a:off x="644896" y="1990726"/>
            <a:ext cx="6834468" cy="3809998"/>
          </a:xfrm>
        </p:spPr>
        <p:txBody>
          <a:bodyPr>
            <a:noAutofit/>
          </a:bodyPr>
          <a:lstStyle/>
          <a:p>
            <a:pPr>
              <a:lnSpc>
                <a:spcPct val="90000"/>
              </a:lnSpc>
            </a:pPr>
            <a:r>
              <a:rPr lang="fi-FI" sz="1600" dirty="0">
                <a:latin typeface="Times New Roman" panose="02020603050405020304" pitchFamily="18" charset="0"/>
                <a:cs typeface="Times New Roman" panose="02020603050405020304" pitchFamily="18" charset="0"/>
              </a:rPr>
              <a:t>Ihminen holistinen kokonaisuus, näin ollen </a:t>
            </a:r>
            <a:r>
              <a:rPr lang="fi-FI" sz="1600" dirty="0">
                <a:latin typeface="Times" panose="02020603050405020304" pitchFamily="18" charset="0"/>
                <a:cs typeface="Times New Roman" panose="02020603050405020304" pitchFamily="18" charset="0"/>
              </a:rPr>
              <a:t>m</a:t>
            </a:r>
            <a:r>
              <a:rPr lang="fi-FI" sz="1600" b="0" i="0" dirty="0">
                <a:effectLst/>
                <a:latin typeface="Times" panose="02020603050405020304" pitchFamily="18" charset="0"/>
              </a:rPr>
              <a:t>usikaalisuuteenkin vaikuttavat toisaalta geneettinen perimä ja toisaalta sosiokulttuurinen kehitysympäristö.</a:t>
            </a:r>
          </a:p>
          <a:p>
            <a:pPr lvl="1">
              <a:lnSpc>
                <a:spcPct val="90000"/>
              </a:lnSpc>
              <a:buFont typeface="Wingdings" panose="05000000000000000000" pitchFamily="2" charset="2"/>
              <a:buChar char="Ø"/>
            </a:pPr>
            <a:r>
              <a:rPr lang="fi-FI" sz="1600" dirty="0">
                <a:latin typeface="Times New Roman" panose="02020603050405020304" pitchFamily="18" charset="0"/>
                <a:cs typeface="Times New Roman" panose="02020603050405020304" pitchFamily="18" charset="0"/>
              </a:rPr>
              <a:t>Vaikka vanhempi (tai jopa molemmat) olisi musikaalisesti huippulahjakkaita, ei tämä suoranaisesti tarkoita, että lapsi olisi samanlainen. Niin ikään hänellä on perinnöllistä alttiutta, mutta loppujen lopuksi ratkaisevaa ovat ympäristöstä virinneet ärsykkeet ja tietenkin yksilö itse. </a:t>
            </a:r>
          </a:p>
          <a:p>
            <a:pPr>
              <a:lnSpc>
                <a:spcPct val="90000"/>
              </a:lnSpc>
            </a:pPr>
            <a:r>
              <a:rPr lang="fi-FI" sz="1600" dirty="0">
                <a:latin typeface="Times New Roman" panose="02020603050405020304" pitchFamily="18" charset="0"/>
                <a:cs typeface="Times New Roman" panose="02020603050405020304" pitchFamily="18" charset="0"/>
              </a:rPr>
              <a:t>Hahmopsykologian (</a:t>
            </a:r>
            <a:r>
              <a:rPr lang="fi-FI" sz="1600" dirty="0" err="1">
                <a:latin typeface="Times New Roman" panose="02020603050405020304" pitchFamily="18" charset="0"/>
                <a:cs typeface="Times New Roman" panose="02020603050405020304" pitchFamily="18" charset="0"/>
              </a:rPr>
              <a:t>Gestalt</a:t>
            </a:r>
            <a:r>
              <a:rPr lang="fi-FI" sz="1600" dirty="0">
                <a:latin typeface="Times New Roman" panose="02020603050405020304" pitchFamily="18" charset="0"/>
                <a:cs typeface="Times New Roman" panose="02020603050405020304" pitchFamily="18" charset="0"/>
              </a:rPr>
              <a:t>-psykologia) näkemysten mukaan musikaalisuus musiikin hahmottamista laajemmassa kontekstissa. </a:t>
            </a:r>
            <a:r>
              <a:rPr lang="fi-FI" sz="1600" b="0" i="0" dirty="0">
                <a:effectLst/>
                <a:latin typeface="Times New Roman" panose="02020603050405020304" pitchFamily="18" charset="0"/>
                <a:cs typeface="Times New Roman" panose="02020603050405020304" pitchFamily="18" charset="0"/>
              </a:rPr>
              <a:t>Musikaalisuus tarkoittaa yksinkertaisesti sanottuna musiikin oppimisherkkyyttä - sitä, miten helposti opimme musiikillista ilmaisua; soittamista, laulamista, säveltämistä jne. Toisin sanoen, musikaalisuus tarkoittaa musiikillisen lahjakkuuden määrää.</a:t>
            </a:r>
          </a:p>
          <a:p>
            <a:pPr>
              <a:lnSpc>
                <a:spcPct val="90000"/>
              </a:lnSpc>
            </a:pPr>
            <a:r>
              <a:rPr lang="fi-FI" sz="1600" dirty="0">
                <a:latin typeface="Times New Roman" panose="02020603050405020304" pitchFamily="18" charset="0"/>
                <a:cs typeface="Times New Roman" panose="02020603050405020304" pitchFamily="18" charset="0"/>
              </a:rPr>
              <a:t>T</a:t>
            </a:r>
            <a:r>
              <a:rPr lang="fi-FI" sz="1600" b="0" i="0" dirty="0">
                <a:effectLst/>
                <a:latin typeface="Times New Roman" panose="02020603050405020304" pitchFamily="18" charset="0"/>
                <a:cs typeface="Times New Roman" panose="02020603050405020304" pitchFamily="18" charset="0"/>
              </a:rPr>
              <a:t>utkimuksen perusteella tiedetään, että musikaalisuuden taso vakiintuu n. yhdeksään ikävuoteen mennessä. Silloin tietyt kehityksen herkkyyskaudet on ohitettu ja tämän jälkeen varsinainen musikaalisuuden määrä ei kasva. Sen sijaan ihminen voi harjoittelemalla, opiskelemalla, kokemalla jne. oppia musiikkia ja musiikki-ilmaisua lähes loputtomasti.</a:t>
            </a:r>
          </a:p>
          <a:p>
            <a:pPr marL="0" indent="0">
              <a:lnSpc>
                <a:spcPct val="90000"/>
              </a:lnSpc>
              <a:buNone/>
            </a:pPr>
            <a:r>
              <a:rPr lang="fi-FI" sz="1100" dirty="0">
                <a:latin typeface="Times New Roman" panose="02020603050405020304" pitchFamily="18" charset="0"/>
                <a:cs typeface="Times New Roman" panose="02020603050405020304" pitchFamily="18" charset="0"/>
              </a:rPr>
              <a:t/>
            </a:r>
            <a:br>
              <a:rPr lang="fi-FI" sz="1100" dirty="0">
                <a:latin typeface="Times New Roman" panose="02020603050405020304" pitchFamily="18" charset="0"/>
                <a:cs typeface="Times New Roman" panose="02020603050405020304" pitchFamily="18" charset="0"/>
              </a:rPr>
            </a:br>
            <a:endParaRPr lang="fi-FI"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14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862875-0B7B-44F1-9F89-773DE2DBC63B}"/>
              </a:ext>
            </a:extLst>
          </p:cNvPr>
          <p:cNvSpPr>
            <a:spLocks noGrp="1"/>
          </p:cNvSpPr>
          <p:nvPr>
            <p:ph type="title"/>
          </p:nvPr>
        </p:nvSpPr>
        <p:spPr/>
        <p:txBody>
          <a:bodyPr/>
          <a:lstStyle/>
          <a:p>
            <a:r>
              <a:rPr lang="fi-FI" dirty="0" err="1">
                <a:latin typeface="Times New Roman" panose="02020603050405020304" pitchFamily="18" charset="0"/>
                <a:cs typeface="Times New Roman" panose="02020603050405020304" pitchFamily="18" charset="0"/>
              </a:rPr>
              <a:t>Musiikaalisuus</a:t>
            </a:r>
            <a:r>
              <a:rPr lang="fi-FI" dirty="0">
                <a:latin typeface="Times New Roman" panose="02020603050405020304" pitchFamily="18" charset="0"/>
                <a:cs typeface="Times New Roman" panose="02020603050405020304" pitchFamily="18" charset="0"/>
              </a:rPr>
              <a:t> + ”</a:t>
            </a:r>
            <a:r>
              <a:rPr lang="fi-FI" dirty="0" err="1">
                <a:latin typeface="Times New Roman" panose="02020603050405020304" pitchFamily="18" charset="0"/>
                <a:cs typeface="Times New Roman" panose="02020603050405020304" pitchFamily="18" charset="0"/>
              </a:rPr>
              <a:t>nature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vs</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nurture</a:t>
            </a:r>
            <a:r>
              <a:rPr lang="fi-FI" dirty="0">
                <a:latin typeface="Times New Roman" panose="02020603050405020304" pitchFamily="18" charset="0"/>
                <a:cs typeface="Times New Roman" panose="02020603050405020304" pitchFamily="18" charset="0"/>
              </a:rPr>
              <a:t>” </a:t>
            </a:r>
          </a:p>
        </p:txBody>
      </p:sp>
      <p:sp>
        <p:nvSpPr>
          <p:cNvPr id="4" name="Tekstin paikkamerkki 3">
            <a:extLst>
              <a:ext uri="{FF2B5EF4-FFF2-40B4-BE49-F238E27FC236}">
                <a16:creationId xmlns:a16="http://schemas.microsoft.com/office/drawing/2014/main" id="{D2F6B2B3-BD9C-4C4E-851C-DFBBA59695DE}"/>
              </a:ext>
            </a:extLst>
          </p:cNvPr>
          <p:cNvSpPr>
            <a:spLocks noGrp="1"/>
          </p:cNvSpPr>
          <p:nvPr>
            <p:ph type="body" idx="1"/>
          </p:nvPr>
        </p:nvSpPr>
        <p:spPr>
          <a:xfrm>
            <a:off x="390829" y="1614012"/>
            <a:ext cx="5189857" cy="576262"/>
          </a:xfrm>
        </p:spPr>
        <p:txBody>
          <a:bodyPr/>
          <a:lstStyle/>
          <a:p>
            <a:pPr lvl="1"/>
            <a:r>
              <a:rPr lang="fi-FI" dirty="0">
                <a:latin typeface="Times" panose="02020603050405020304" pitchFamily="18" charset="0"/>
                <a:cs typeface="Times" panose="02020603050405020304" pitchFamily="18" charset="0"/>
              </a:rPr>
              <a:t>Geneettiset tekijät</a:t>
            </a:r>
          </a:p>
        </p:txBody>
      </p:sp>
      <p:sp>
        <p:nvSpPr>
          <p:cNvPr id="3" name="Sisällön paikkamerkki 2">
            <a:extLst>
              <a:ext uri="{FF2B5EF4-FFF2-40B4-BE49-F238E27FC236}">
                <a16:creationId xmlns:a16="http://schemas.microsoft.com/office/drawing/2014/main" id="{145ADF3D-0BB9-4215-833B-7AF76F9EACBB}"/>
              </a:ext>
            </a:extLst>
          </p:cNvPr>
          <p:cNvSpPr>
            <a:spLocks noGrp="1"/>
          </p:cNvSpPr>
          <p:nvPr>
            <p:ph sz="half" idx="2"/>
          </p:nvPr>
        </p:nvSpPr>
        <p:spPr>
          <a:xfrm>
            <a:off x="787587" y="2289967"/>
            <a:ext cx="4396339" cy="3741738"/>
          </a:xfrm>
        </p:spPr>
        <p:txBody>
          <a:bodyPr>
            <a:normAutofit lnSpcReduction="10000"/>
          </a:bodyPr>
          <a:lstStyle/>
          <a:p>
            <a:r>
              <a:rPr lang="fi-FI" dirty="0">
                <a:latin typeface="Times New Roman" panose="02020603050405020304" pitchFamily="18" charset="0"/>
                <a:cs typeface="Times New Roman" panose="02020603050405020304" pitchFamily="18" charset="0"/>
              </a:rPr>
              <a:t>Erilaisista musikaalisuuden perinnöllisistä ilmentymistä ollaan saatu tietoa suku- sekä kaksostutkimuksilla. Ensimmäinen laaja musikaalisuuden geeniperäinen tutkimus tehtiin 15:sta suomalaisesta suvusta, joissa oli yhteensä 234 perheenjäsentä. Tutkimus osoitti merkittäviä tuloksia musikaalisuuden perinnöllisyyden puolesta.</a:t>
            </a:r>
          </a:p>
          <a:p>
            <a:r>
              <a:rPr lang="fi-FI" dirty="0">
                <a:latin typeface="Times" panose="02020603050405020304" pitchFamily="18" charset="0"/>
                <a:cs typeface="Times" panose="02020603050405020304" pitchFamily="18" charset="0"/>
              </a:rPr>
              <a:t>Musikaalisuuden periytyviin ilmenemismuotoihin voidaan myös laskea erityinen sävelkorkeuden hahmottamiskyky ilman referenssisäveltä eli absoluuttinen sävelkorva.</a:t>
            </a:r>
          </a:p>
          <a:p>
            <a:endParaRPr lang="fi-FI" dirty="0">
              <a:latin typeface="Times New Roman" panose="02020603050405020304" pitchFamily="18" charset="0"/>
              <a:cs typeface="Times New Roman" panose="02020603050405020304" pitchFamily="18" charset="0"/>
            </a:endParaRPr>
          </a:p>
        </p:txBody>
      </p:sp>
      <p:sp>
        <p:nvSpPr>
          <p:cNvPr id="5" name="Tekstin paikkamerkki 4">
            <a:extLst>
              <a:ext uri="{FF2B5EF4-FFF2-40B4-BE49-F238E27FC236}">
                <a16:creationId xmlns:a16="http://schemas.microsoft.com/office/drawing/2014/main" id="{0B5D23D4-C9C9-4660-A4DA-0AEDF4D8737A}"/>
              </a:ext>
            </a:extLst>
          </p:cNvPr>
          <p:cNvSpPr>
            <a:spLocks noGrp="1"/>
          </p:cNvSpPr>
          <p:nvPr>
            <p:ph type="body" sz="quarter" idx="3"/>
          </p:nvPr>
        </p:nvSpPr>
        <p:spPr>
          <a:xfrm>
            <a:off x="6096000" y="1672111"/>
            <a:ext cx="5194583" cy="576262"/>
          </a:xfrm>
        </p:spPr>
        <p:txBody>
          <a:bodyPr/>
          <a:lstStyle/>
          <a:p>
            <a:pPr lvl="1"/>
            <a:r>
              <a:rPr lang="fi-FI" dirty="0">
                <a:latin typeface="Times" panose="02020603050405020304" pitchFamily="18" charset="0"/>
                <a:cs typeface="Times" panose="02020603050405020304" pitchFamily="18" charset="0"/>
              </a:rPr>
              <a:t>Ympäristön vaikutus</a:t>
            </a:r>
          </a:p>
        </p:txBody>
      </p:sp>
      <p:sp>
        <p:nvSpPr>
          <p:cNvPr id="6" name="Sisällön paikkamerkki 5">
            <a:extLst>
              <a:ext uri="{FF2B5EF4-FFF2-40B4-BE49-F238E27FC236}">
                <a16:creationId xmlns:a16="http://schemas.microsoft.com/office/drawing/2014/main" id="{7B1F7373-E991-4023-9A21-E59D3D4BF9C4}"/>
              </a:ext>
            </a:extLst>
          </p:cNvPr>
          <p:cNvSpPr>
            <a:spLocks noGrp="1"/>
          </p:cNvSpPr>
          <p:nvPr>
            <p:ph sz="quarter" idx="4"/>
          </p:nvPr>
        </p:nvSpPr>
        <p:spPr>
          <a:xfrm>
            <a:off x="6894244" y="2411726"/>
            <a:ext cx="4396339" cy="3741738"/>
          </a:xfrm>
        </p:spPr>
        <p:txBody>
          <a:bodyPr>
            <a:normAutofit lnSpcReduction="10000"/>
          </a:bodyPr>
          <a:lstStyle/>
          <a:p>
            <a:r>
              <a:rPr lang="fi-FI" dirty="0">
                <a:latin typeface="Times New Roman" panose="02020603050405020304" pitchFamily="18" charset="0"/>
                <a:cs typeface="Times New Roman" panose="02020603050405020304" pitchFamily="18" charset="0"/>
              </a:rPr>
              <a:t>Musikaalisuutta tutkittaessa tulee ottaa huomioon ympäristön vaikutus. Kun testataan esimerkiksi musikaalisesti harrastuneiden vanhempien lapsia, ovat he altistuneet suuremmalla todennäköisyydellä musiikille enemmän kuin muiden lapset. Tällöin perintötekijöiden lisäksi vaikuttaa suuresti kasvuympäristö ja se asettaa haasteen pelkän perinnöllisyyden mittaamiselle.</a:t>
            </a:r>
          </a:p>
          <a:p>
            <a:endParaRPr lang="fi-FI" dirty="0"/>
          </a:p>
        </p:txBody>
      </p:sp>
    </p:spTree>
    <p:extLst>
      <p:ext uri="{BB962C8B-B14F-4D97-AF65-F5344CB8AC3E}">
        <p14:creationId xmlns:p14="http://schemas.microsoft.com/office/powerpoint/2010/main" val="194763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4B8B31-29A0-4873-B04F-C1691D397D2D}"/>
              </a:ext>
            </a:extLst>
          </p:cNvPr>
          <p:cNvSpPr>
            <a:spLocks noGrp="1"/>
          </p:cNvSpPr>
          <p:nvPr>
            <p:ph type="title"/>
          </p:nvPr>
        </p:nvSpPr>
        <p:spPr/>
        <p:txBody>
          <a:bodyPr/>
          <a:lstStyle/>
          <a:p>
            <a:r>
              <a:rPr lang="fi-FI" dirty="0">
                <a:solidFill>
                  <a:schemeClr val="tx1"/>
                </a:solidFill>
                <a:latin typeface="Times New Roman" panose="02020603050405020304" pitchFamily="18" charset="0"/>
                <a:cs typeface="Times New Roman" panose="02020603050405020304" pitchFamily="18" charset="0"/>
              </a:rPr>
              <a:t>LÄHTEET (linkkeineen)</a:t>
            </a:r>
          </a:p>
        </p:txBody>
      </p:sp>
      <p:sp>
        <p:nvSpPr>
          <p:cNvPr id="3" name="Sisällön paikkamerkki 2">
            <a:extLst>
              <a:ext uri="{FF2B5EF4-FFF2-40B4-BE49-F238E27FC236}">
                <a16:creationId xmlns:a16="http://schemas.microsoft.com/office/drawing/2014/main" id="{5B9E091E-DC2E-4A74-9903-4C01BADC346B}"/>
              </a:ext>
            </a:extLst>
          </p:cNvPr>
          <p:cNvSpPr>
            <a:spLocks noGrp="1"/>
          </p:cNvSpPr>
          <p:nvPr>
            <p:ph idx="1"/>
          </p:nvPr>
        </p:nvSpPr>
        <p:spPr>
          <a:xfrm>
            <a:off x="744951" y="1647825"/>
            <a:ext cx="10554574" cy="4228019"/>
          </a:xfrm>
        </p:spPr>
        <p:txBody>
          <a:bodyPr>
            <a:normAutofit fontScale="85000" lnSpcReduction="10000"/>
          </a:bodyPr>
          <a:lstStyle/>
          <a:p>
            <a:r>
              <a:rPr lang="fi-FI"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Musiikkiluokkaopiskelun vaikutus koulumenestykseen peruskoulussa</a:t>
            </a:r>
            <a:r>
              <a:rPr lang="fi-FI" dirty="0">
                <a:latin typeface="Times New Roman" panose="02020603050405020304" pitchFamily="18" charset="0"/>
                <a:cs typeface="Times New Roman" panose="02020603050405020304" pitchFamily="18" charset="0"/>
              </a:rPr>
              <a:t> (Ahlman, </a:t>
            </a:r>
            <a:r>
              <a:rPr lang="fi-FI" dirty="0" err="1">
                <a:latin typeface="Times New Roman" panose="02020603050405020304" pitchFamily="18" charset="0"/>
                <a:cs typeface="Times New Roman" panose="02020603050405020304" pitchFamily="18" charset="0"/>
              </a:rPr>
              <a:t>Rinna</a:t>
            </a:r>
            <a:r>
              <a:rPr lang="fi-FI" dirty="0">
                <a:latin typeface="Times New Roman" panose="02020603050405020304" pitchFamily="18" charset="0"/>
                <a:cs typeface="Times New Roman" panose="02020603050405020304" pitchFamily="18" charset="0"/>
              </a:rPr>
              <a:t>, JYU 2014 )</a:t>
            </a:r>
          </a:p>
          <a:p>
            <a:r>
              <a:rPr lang="fi-FI"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Sanoitusten merkitys nuorten musiikin kuuntelussa</a:t>
            </a:r>
            <a:r>
              <a:rPr lang="fi-FI" dirty="0">
                <a:solidFill>
                  <a:srgbClr val="FF0000"/>
                </a:solidFill>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(Honkavuori, Reetta, JYU 2019)</a:t>
            </a:r>
          </a:p>
          <a:p>
            <a:r>
              <a:rPr lang="fi-FI"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Musikaalisuuden myytti</a:t>
            </a:r>
            <a:r>
              <a:rPr lang="fi-FI" dirty="0">
                <a:solidFill>
                  <a:srgbClr val="FF0000"/>
                </a:solidFill>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(Ilomäki, Julia, Sibelius-Akatemia 2019 )</a:t>
            </a:r>
          </a:p>
          <a:p>
            <a:r>
              <a:rPr lang="fi-FI"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Nuoren musiikillinen identiteetti</a:t>
            </a:r>
            <a:r>
              <a:rPr lang="fi-FI" dirty="0">
                <a:solidFill>
                  <a:srgbClr val="FF0000"/>
                </a:solidFill>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(Pellinen, Reetta, JYU 2018) &gt; </a:t>
            </a:r>
            <a:r>
              <a:rPr lang="fi-FI" dirty="0">
                <a:solidFill>
                  <a:srgbClr val="FF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https://www.ncbi.nlm.nih.gov/pmc/articles/PMC2564861/</a:t>
            </a:r>
            <a:endParaRPr lang="fi-FI" dirty="0">
              <a:solidFill>
                <a:srgbClr val="FF0000"/>
              </a:solidFill>
              <a:latin typeface="Times New Roman" panose="02020603050405020304" pitchFamily="18" charset="0"/>
              <a:cs typeface="Times New Roman" panose="02020603050405020304" pitchFamily="18" charset="0"/>
            </a:endParaRPr>
          </a:p>
          <a:p>
            <a:r>
              <a:rPr lang="fi-FI" dirty="0">
                <a:solidFill>
                  <a:srgbClr val="FF0000"/>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xmlns="" val="tx"/>
                    </a:ext>
                  </a:extLst>
                </a:hlinkClick>
              </a:rPr>
              <a:t>Musiikin voima - Kerronnallinen identiteetti lukiolaisnuorten kirjoitelmissa</a:t>
            </a:r>
            <a:r>
              <a:rPr lang="fi-FI" dirty="0">
                <a:solidFill>
                  <a:srgbClr val="FF0000"/>
                </a:solidFill>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a:t>
            </a:r>
            <a:r>
              <a:rPr lang="fi-FI" dirty="0" err="1">
                <a:latin typeface="Times New Roman" panose="02020603050405020304" pitchFamily="18" charset="0"/>
                <a:cs typeface="Times New Roman" panose="02020603050405020304" pitchFamily="18" charset="0"/>
              </a:rPr>
              <a:t>Pertola</a:t>
            </a:r>
            <a:r>
              <a:rPr lang="fi-FI" dirty="0">
                <a:latin typeface="Times New Roman" panose="02020603050405020304" pitchFamily="18" charset="0"/>
                <a:cs typeface="Times New Roman" panose="02020603050405020304" pitchFamily="18" charset="0"/>
              </a:rPr>
              <a:t>, Emmi, TUNI 2013)</a:t>
            </a:r>
          </a:p>
          <a:p>
            <a:r>
              <a:rPr lang="fi-FI" dirty="0">
                <a:solidFill>
                  <a:srgbClr val="FF000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Musiikin herättämä suru : ennakkotiedon, musiikin ja videokatkelman vaikutukset epäsuoriin tunnemittareihin</a:t>
            </a:r>
            <a:r>
              <a:rPr lang="fi-FI" dirty="0">
                <a:latin typeface="Times New Roman" panose="02020603050405020304" pitchFamily="18" charset="0"/>
                <a:cs typeface="Times New Roman" panose="02020603050405020304" pitchFamily="18" charset="0"/>
              </a:rPr>
              <a:t> (Visakova, Leena, JYU 2014)</a:t>
            </a:r>
          </a:p>
          <a:p>
            <a:r>
              <a:rPr lang="fi-FI" dirty="0">
                <a:solidFill>
                  <a:srgbClr val="FF000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https://www.youtube.com/watch?v=MZFFwy5fwYI</a:t>
            </a:r>
            <a:endParaRPr lang="fi-FI" dirty="0">
              <a:solidFill>
                <a:srgbClr val="FF0000"/>
              </a:solidFill>
              <a:latin typeface="Times New Roman" panose="02020603050405020304" pitchFamily="18" charset="0"/>
              <a:cs typeface="Times New Roman" panose="02020603050405020304" pitchFamily="18" charset="0"/>
            </a:endParaRPr>
          </a:p>
          <a:p>
            <a:r>
              <a:rPr lang="fi-FI" dirty="0">
                <a:solidFill>
                  <a:srgbClr val="FF0000"/>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https://www.hs.fi/kulttuuri/art-2000006708318.html</a:t>
            </a:r>
            <a:endParaRPr lang="fi-FI" dirty="0">
              <a:solidFill>
                <a:srgbClr val="FF0000"/>
              </a:solidFill>
              <a:latin typeface="Times New Roman" panose="02020603050405020304" pitchFamily="18" charset="0"/>
              <a:cs typeface="Times New Roman" panose="02020603050405020304" pitchFamily="18" charset="0"/>
            </a:endParaRPr>
          </a:p>
          <a:p>
            <a:r>
              <a:rPr lang="fi-FI" dirty="0">
                <a:solidFill>
                  <a:srgbClr val="FF0000"/>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xmlns="" val="tx"/>
                    </a:ext>
                  </a:extLst>
                </a:hlinkClick>
              </a:rPr>
              <a:t>https://www.duodecim.fi/wp-content/uploads/sites/9/2016/02/sinkkonensavonlinna15-videoton2.pdf</a:t>
            </a:r>
            <a:endParaRPr lang="fi-FI" dirty="0">
              <a:solidFill>
                <a:srgbClr val="FF0000"/>
              </a:solidFill>
              <a:latin typeface="Times New Roman" panose="02020603050405020304" pitchFamily="18" charset="0"/>
              <a:cs typeface="Times New Roman" panose="02020603050405020304" pitchFamily="18" charset="0"/>
            </a:endParaRPr>
          </a:p>
          <a:p>
            <a:r>
              <a:rPr lang="fi-FI" dirty="0">
                <a:latin typeface="Times New Roman" panose="02020603050405020304" pitchFamily="18" charset="0"/>
                <a:cs typeface="Times New Roman" panose="02020603050405020304" pitchFamily="18" charset="0"/>
              </a:rPr>
              <a:t>Carter, Rita. 2016. </a:t>
            </a:r>
            <a:r>
              <a:rPr lang="fi-FI" i="1" dirty="0">
                <a:latin typeface="Times New Roman" panose="02020603050405020304" pitchFamily="18" charset="0"/>
                <a:cs typeface="Times New Roman" panose="02020603050405020304" pitchFamily="18" charset="0"/>
              </a:rPr>
              <a:t>Aivot - kuvitettu opas aivojen rakenteeseen, toimintaan ja häiriöihin.</a:t>
            </a:r>
            <a:r>
              <a:rPr lang="fi-FI" dirty="0">
                <a:latin typeface="Times New Roman" panose="02020603050405020304" pitchFamily="18" charset="0"/>
                <a:cs typeface="Times New Roman" panose="02020603050405020304" pitchFamily="18" charset="0"/>
              </a:rPr>
              <a:t> sivut 90 - 91 Readme.fi</a:t>
            </a:r>
          </a:p>
          <a:p>
            <a:endParaRPr lang="fi-FI"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endParaRPr>
          </a:p>
          <a:p>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64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E9B490-57AC-4725-A558-811E5BA69868}"/>
              </a:ext>
            </a:extLst>
          </p:cNvPr>
          <p:cNvSpPr>
            <a:spLocks noGrp="1"/>
          </p:cNvSpPr>
          <p:nvPr>
            <p:ph type="title"/>
          </p:nvPr>
        </p:nvSpPr>
        <p:spPr>
          <a:xfrm>
            <a:off x="648930" y="629266"/>
            <a:ext cx="9252154" cy="1223983"/>
          </a:xfrm>
        </p:spPr>
        <p:txBody>
          <a:bodyPr>
            <a:normAutofit/>
          </a:bodyPr>
          <a:lstStyle/>
          <a:p>
            <a:r>
              <a:rPr lang="fi-FI" dirty="0">
                <a:latin typeface="Times" panose="02020603050405020304" pitchFamily="18" charset="0"/>
                <a:cs typeface="Times" panose="02020603050405020304" pitchFamily="18" charset="0"/>
              </a:rPr>
              <a:t>Musiikin luonne</a:t>
            </a:r>
          </a:p>
        </p:txBody>
      </p:sp>
      <p:sp>
        <p:nvSpPr>
          <p:cNvPr id="3" name="Sisällön paikkamerkki 2">
            <a:extLst>
              <a:ext uri="{FF2B5EF4-FFF2-40B4-BE49-F238E27FC236}">
                <a16:creationId xmlns:a16="http://schemas.microsoft.com/office/drawing/2014/main" id="{D894B7FA-F89F-42F1-A627-4829B5AB6485}"/>
              </a:ext>
            </a:extLst>
          </p:cNvPr>
          <p:cNvSpPr>
            <a:spLocks noGrp="1"/>
          </p:cNvSpPr>
          <p:nvPr>
            <p:ph idx="1"/>
          </p:nvPr>
        </p:nvSpPr>
        <p:spPr>
          <a:xfrm>
            <a:off x="936598" y="1853249"/>
            <a:ext cx="4338409" cy="4196185"/>
          </a:xfrm>
        </p:spPr>
        <p:txBody>
          <a:bodyPr>
            <a:normAutofit/>
          </a:bodyPr>
          <a:lstStyle/>
          <a:p>
            <a:pPr>
              <a:lnSpc>
                <a:spcPct val="90000"/>
              </a:lnSpc>
            </a:pPr>
            <a:r>
              <a:rPr lang="fi-FI" sz="1700" dirty="0">
                <a:latin typeface="Times" panose="02020603050405020304" pitchFamily="18" charset="0"/>
                <a:cs typeface="Times" panose="02020603050405020304" pitchFamily="18" charset="0"/>
              </a:rPr>
              <a:t>Musiikkia vaikea määritellä tarkasti, mutta sävelten luonne riippuu niiden lähteestä eli soittimesta, ja soittotavasta. Yksi tärkeä tekijä musiikissa on äänensävy, joka riippuu siitä kuinka monta eri taajuutta sävelestä kerralla kuullaan.</a:t>
            </a:r>
          </a:p>
          <a:p>
            <a:pPr>
              <a:lnSpc>
                <a:spcPct val="90000"/>
              </a:lnSpc>
            </a:pPr>
            <a:r>
              <a:rPr lang="fi-FI" sz="1700" dirty="0">
                <a:latin typeface="Times" panose="02020603050405020304" pitchFamily="18" charset="0"/>
                <a:cs typeface="Times" panose="02020603050405020304" pitchFamily="18" charset="0"/>
              </a:rPr>
              <a:t>Useat taajuudet eli yläsävelet (ns. harmonia) muodostavat rikkaamman äänensävyn. </a:t>
            </a:r>
          </a:p>
          <a:p>
            <a:pPr>
              <a:lnSpc>
                <a:spcPct val="90000"/>
              </a:lnSpc>
            </a:pPr>
            <a:r>
              <a:rPr lang="fi-FI" sz="1700" dirty="0">
                <a:latin typeface="Times" panose="02020603050405020304" pitchFamily="18" charset="0"/>
                <a:cs typeface="Times" panose="02020603050405020304" pitchFamily="18" charset="0"/>
              </a:rPr>
              <a:t>Kuuloaivokuori reagoi musiikin eri piirteisiin. Primääri alue reagoi taajuuksiin ja sekundäärinen alue harmoniaan ja rytmiin, kun taas tertiäärinen alue lisää korkeampia ymmärryksen ja yhtenäisyyden tasoja.</a:t>
            </a:r>
          </a:p>
          <a:p>
            <a:pPr>
              <a:lnSpc>
                <a:spcPct val="90000"/>
              </a:lnSpc>
            </a:pPr>
            <a:endParaRPr lang="fi-FI" sz="1700" dirty="0"/>
          </a:p>
          <a:p>
            <a:pPr>
              <a:lnSpc>
                <a:spcPct val="90000"/>
              </a:lnSpc>
            </a:pPr>
            <a:endParaRPr lang="fi-FI" sz="1700" dirty="0"/>
          </a:p>
        </p:txBody>
      </p:sp>
      <p:pic>
        <p:nvPicPr>
          <p:cNvPr id="5" name="Picture 2" descr="Brain Hearing | Ears and Brain Work Together | Lemme Audiology">
            <a:extLst>
              <a:ext uri="{FF2B5EF4-FFF2-40B4-BE49-F238E27FC236}">
                <a16:creationId xmlns:a16="http://schemas.microsoft.com/office/drawing/2014/main" id="{1C80C8E8-8764-4679-95A7-6DBF0B8E46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83" r="24109" b="-2"/>
          <a:stretch/>
        </p:blipFill>
        <p:spPr bwMode="auto">
          <a:xfrm>
            <a:off x="7096789" y="1853249"/>
            <a:ext cx="3991900" cy="419618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588A59-E6B8-4A11-8766-DC5078000D00}"/>
              </a:ext>
            </a:extLst>
          </p:cNvPr>
          <p:cNvSpPr>
            <a:spLocks noGrp="1"/>
          </p:cNvSpPr>
          <p:nvPr>
            <p:ph type="title"/>
          </p:nvPr>
        </p:nvSpPr>
        <p:spPr>
          <a:xfrm>
            <a:off x="648930" y="629266"/>
            <a:ext cx="9252154" cy="1223983"/>
          </a:xfrm>
        </p:spPr>
        <p:txBody>
          <a:bodyPr>
            <a:normAutofit/>
          </a:bodyPr>
          <a:lstStyle/>
          <a:p>
            <a:r>
              <a:rPr lang="fi-FI" dirty="0">
                <a:latin typeface="Times" panose="02020603050405020304" pitchFamily="18" charset="0"/>
                <a:cs typeface="Times" panose="02020603050405020304" pitchFamily="18" charset="0"/>
              </a:rPr>
              <a:t>Äänen havaitseminen (kuuloaistista)</a:t>
            </a:r>
          </a:p>
        </p:txBody>
      </p:sp>
      <p:sp>
        <p:nvSpPr>
          <p:cNvPr id="3" name="Sisällön paikkamerkki 2">
            <a:extLst>
              <a:ext uri="{FF2B5EF4-FFF2-40B4-BE49-F238E27FC236}">
                <a16:creationId xmlns:a16="http://schemas.microsoft.com/office/drawing/2014/main" id="{E620446F-8E9E-469D-84D9-65F368074AFE}"/>
              </a:ext>
            </a:extLst>
          </p:cNvPr>
          <p:cNvSpPr>
            <a:spLocks noGrp="1"/>
          </p:cNvSpPr>
          <p:nvPr>
            <p:ph idx="1"/>
          </p:nvPr>
        </p:nvSpPr>
        <p:spPr>
          <a:xfrm>
            <a:off x="648930" y="1853249"/>
            <a:ext cx="5803129" cy="4196185"/>
          </a:xfrm>
        </p:spPr>
        <p:txBody>
          <a:bodyPr>
            <a:normAutofit fontScale="92500" lnSpcReduction="10000"/>
          </a:bodyPr>
          <a:lstStyle/>
          <a:p>
            <a:pPr>
              <a:lnSpc>
                <a:spcPct val="90000"/>
              </a:lnSpc>
            </a:pPr>
            <a:r>
              <a:rPr lang="fi-FI" sz="1700" dirty="0">
                <a:latin typeface="Times" panose="02020603050405020304" pitchFamily="18" charset="0"/>
                <a:cs typeface="Times" panose="02020603050405020304" pitchFamily="18" charset="0"/>
              </a:rPr>
              <a:t>Ääni saapuu korviin ja matkaa aivorungon ja talamuksen kautta kuuloaivokuorelle. Siellä assosiaatioalueet kuten </a:t>
            </a:r>
            <a:r>
              <a:rPr lang="fi-FI" sz="1700" dirty="0" err="1">
                <a:latin typeface="Times" panose="02020603050405020304" pitchFamily="18" charset="0"/>
                <a:cs typeface="Times" panose="02020603050405020304" pitchFamily="18" charset="0"/>
              </a:rPr>
              <a:t>Wernicken</a:t>
            </a:r>
            <a:r>
              <a:rPr lang="fi-FI" sz="1700" dirty="0">
                <a:latin typeface="Times" panose="02020603050405020304" pitchFamily="18" charset="0"/>
                <a:cs typeface="Times" panose="02020603050405020304" pitchFamily="18" charset="0"/>
              </a:rPr>
              <a:t> alue käsittelevät sitä ja tulkitsevat kuuloaistimuksen sisältöä.</a:t>
            </a:r>
          </a:p>
          <a:p>
            <a:pPr lvl="1">
              <a:lnSpc>
                <a:spcPct val="90000"/>
              </a:lnSpc>
              <a:buFont typeface="Wingdings" panose="05000000000000000000" pitchFamily="2" charset="2"/>
              <a:buChar char="Ø"/>
            </a:pPr>
            <a:r>
              <a:rPr lang="fi-FI" sz="1700" dirty="0">
                <a:latin typeface="Times" panose="02020603050405020304" pitchFamily="18" charset="0"/>
                <a:cs typeface="Times" panose="02020603050405020304" pitchFamily="18" charset="0"/>
              </a:rPr>
              <a:t>Sisäkorvan reseptorisolut muuttavat korvaan saapuneet äänenvärähtelyt hermoimpulsseiksi, jotka kulkevat kuulohermoa pitkin ydinjatkeeseen j sitten alakukkulaan.</a:t>
            </a:r>
          </a:p>
          <a:p>
            <a:pPr lvl="1">
              <a:lnSpc>
                <a:spcPct val="90000"/>
              </a:lnSpc>
              <a:buFont typeface="Wingdings" panose="05000000000000000000" pitchFamily="2" charset="2"/>
              <a:buChar char="Ø"/>
            </a:pPr>
            <a:r>
              <a:rPr lang="fi-FI" sz="1700" dirty="0">
                <a:latin typeface="Times" panose="02020603050405020304" pitchFamily="18" charset="0"/>
                <a:cs typeface="Times" panose="02020603050405020304" pitchFamily="18" charset="0"/>
              </a:rPr>
              <a:t>Kuulohermosyyt jakautuvat niin, että valtaosa kummankin korvan signaaleista voi mennä kumpaan tahansa hemisfääriin. Tässä vaiheessa aivot määrittävät äänen sijainnin.</a:t>
            </a:r>
          </a:p>
          <a:p>
            <a:pPr lvl="1">
              <a:lnSpc>
                <a:spcPct val="90000"/>
              </a:lnSpc>
              <a:buFont typeface="Wingdings" panose="05000000000000000000" pitchFamily="2" charset="2"/>
              <a:buChar char="Ø"/>
            </a:pPr>
            <a:r>
              <a:rPr lang="fi-FI" sz="1700" dirty="0">
                <a:latin typeface="Times" panose="02020603050405020304" pitchFamily="18" charset="0"/>
                <a:cs typeface="Times" panose="02020603050405020304" pitchFamily="18" charset="0"/>
              </a:rPr>
              <a:t>Signaalien saapuessa kuuloaivokuorelle havaitaan sen ominaisuuksista mm. taajuus, sävy (oikean puoleinen) ja merkitys (vasemman puoleinen)</a:t>
            </a:r>
          </a:p>
          <a:p>
            <a:pPr>
              <a:lnSpc>
                <a:spcPct val="90000"/>
              </a:lnSpc>
              <a:buFont typeface="Wingdings" panose="05000000000000000000" pitchFamily="2" charset="2"/>
              <a:buChar char="v"/>
            </a:pPr>
            <a:r>
              <a:rPr lang="fi-FI" sz="2000" b="0" i="0" dirty="0">
                <a:effectLst/>
                <a:latin typeface="Times" panose="02020603050405020304" pitchFamily="18" charset="0"/>
                <a:cs typeface="Times" panose="02020603050405020304" pitchFamily="18" charset="0"/>
              </a:rPr>
              <a:t>Fonologinen silmukka sijaitsee toiminnallisen aivokuvantamisen mukaan vasemman aivopuoliskon päälakilohkolla. </a:t>
            </a:r>
            <a:r>
              <a:rPr lang="fi-FI" dirty="0">
                <a:latin typeface="Times" panose="02020603050405020304" pitchFamily="18" charset="0"/>
                <a:cs typeface="Times" panose="02020603050405020304" pitchFamily="18" charset="0"/>
              </a:rPr>
              <a:t>(kuuloaistitiedon muistaminen)</a:t>
            </a:r>
            <a:endParaRPr lang="fi-FI" sz="2400" dirty="0">
              <a:latin typeface="Times" panose="02020603050405020304" pitchFamily="18" charset="0"/>
              <a:cs typeface="Times" panose="02020603050405020304" pitchFamily="18" charset="0"/>
            </a:endParaRPr>
          </a:p>
          <a:p>
            <a:pPr>
              <a:lnSpc>
                <a:spcPct val="90000"/>
              </a:lnSpc>
              <a:buFont typeface="Wingdings" panose="05000000000000000000" pitchFamily="2" charset="2"/>
              <a:buChar char="v"/>
            </a:pPr>
            <a:endParaRPr lang="fi-FI" sz="1900" dirty="0">
              <a:latin typeface="Times" panose="02020603050405020304" pitchFamily="18" charset="0"/>
              <a:cs typeface="Times" panose="02020603050405020304" pitchFamily="18" charset="0"/>
            </a:endParaRPr>
          </a:p>
          <a:p>
            <a:pPr lvl="1">
              <a:lnSpc>
                <a:spcPct val="90000"/>
              </a:lnSpc>
              <a:buFont typeface="Wingdings" panose="05000000000000000000" pitchFamily="2" charset="2"/>
              <a:buChar char="Ø"/>
            </a:pPr>
            <a:endParaRPr lang="fi-FI" sz="1700" dirty="0"/>
          </a:p>
        </p:txBody>
      </p:sp>
      <p:pic>
        <p:nvPicPr>
          <p:cNvPr id="5" name="Picture 2">
            <a:extLst>
              <a:ext uri="{FF2B5EF4-FFF2-40B4-BE49-F238E27FC236}">
                <a16:creationId xmlns:a16="http://schemas.microsoft.com/office/drawing/2014/main" id="{0C977DC5-B347-4B1E-87CE-8B5E6D6393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2"/>
          <a:stretch/>
        </p:blipFill>
        <p:spPr bwMode="auto">
          <a:xfrm>
            <a:off x="7099697" y="2183727"/>
            <a:ext cx="4592922" cy="353522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509FDB-4742-4FFC-BC81-745F827BDF0E}"/>
              </a:ext>
            </a:extLst>
          </p:cNvPr>
          <p:cNvSpPr>
            <a:spLocks noGrp="1"/>
          </p:cNvSpPr>
          <p:nvPr>
            <p:ph type="title"/>
          </p:nvPr>
        </p:nvSpPr>
        <p:spPr>
          <a:xfrm>
            <a:off x="648930" y="629266"/>
            <a:ext cx="9252154" cy="1223983"/>
          </a:xfrm>
        </p:spPr>
        <p:txBody>
          <a:bodyPr>
            <a:normAutofit/>
          </a:bodyPr>
          <a:lstStyle/>
          <a:p>
            <a:r>
              <a:rPr lang="fi-FI" dirty="0">
                <a:latin typeface="Times" panose="02020603050405020304" pitchFamily="18" charset="0"/>
                <a:cs typeface="Times" panose="02020603050405020304" pitchFamily="18" charset="0"/>
              </a:rPr>
              <a:t>Kuuloaistin kehittyminen</a:t>
            </a:r>
          </a:p>
        </p:txBody>
      </p:sp>
      <p:sp>
        <p:nvSpPr>
          <p:cNvPr id="3" name="Sisällön paikkamerkki 2">
            <a:extLst>
              <a:ext uri="{FF2B5EF4-FFF2-40B4-BE49-F238E27FC236}">
                <a16:creationId xmlns:a16="http://schemas.microsoft.com/office/drawing/2014/main" id="{48C04322-77C7-4020-801D-3610FB93E15B}"/>
              </a:ext>
            </a:extLst>
          </p:cNvPr>
          <p:cNvSpPr>
            <a:spLocks noGrp="1"/>
          </p:cNvSpPr>
          <p:nvPr>
            <p:ph idx="1"/>
          </p:nvPr>
        </p:nvSpPr>
        <p:spPr>
          <a:xfrm>
            <a:off x="648457" y="1895687"/>
            <a:ext cx="4338409" cy="4196185"/>
          </a:xfrm>
        </p:spPr>
        <p:txBody>
          <a:bodyPr>
            <a:normAutofit/>
          </a:bodyPr>
          <a:lstStyle/>
          <a:p>
            <a:pPr>
              <a:lnSpc>
                <a:spcPct val="90000"/>
              </a:lnSpc>
            </a:pPr>
            <a:r>
              <a:rPr lang="fi-FI" sz="1700" dirty="0">
                <a:latin typeface="Times" panose="02020603050405020304" pitchFamily="18" charset="0"/>
                <a:cs typeface="Times" panose="02020603050405020304" pitchFamily="18" charset="0"/>
              </a:rPr>
              <a:t>Kuulon kehitys on vaiheittainen prosessi, joka alkaa jo kohdussa ja päättyy </a:t>
            </a:r>
            <a:r>
              <a:rPr lang="fi-FI" sz="1700" dirty="0" err="1">
                <a:latin typeface="Times" panose="02020603050405020304" pitchFamily="18" charset="0"/>
                <a:cs typeface="Times" panose="02020603050405020304" pitchFamily="18" charset="0"/>
              </a:rPr>
              <a:t>suunnileen</a:t>
            </a:r>
            <a:r>
              <a:rPr lang="fi-FI" sz="1700" dirty="0">
                <a:latin typeface="Times" panose="02020603050405020304" pitchFamily="18" charset="0"/>
                <a:cs typeface="Times" panose="02020603050405020304" pitchFamily="18" charset="0"/>
              </a:rPr>
              <a:t> lapsen elämän ensimmäisen elinvuoden lopussa. Tutkimukset osoittavat, että vielä sikiövaiheessa lapsi kykenee kuulemaan noin 4kk raskauden jälkeen, mutta että kuuloelimistö saa täydellisen muotonsa vasta ~6kk.</a:t>
            </a:r>
          </a:p>
          <a:p>
            <a:pPr>
              <a:lnSpc>
                <a:spcPct val="90000"/>
              </a:lnSpc>
            </a:pPr>
            <a:r>
              <a:rPr lang="fi-FI" sz="1700" dirty="0">
                <a:latin typeface="Times" panose="02020603050405020304" pitchFamily="18" charset="0"/>
                <a:cs typeface="Times" panose="02020603050405020304" pitchFamily="18" charset="0"/>
              </a:rPr>
              <a:t>Syntymässä kuulo on kaikista aisteista kehittynein joten se on vauvan ensisijainen väline ympäristöön tutustumisessa. Vauvan oppiessa tunnistamaan ääniä, oppii hän vähitellen erottamaan puheen (etenkin omien vanhempiensa) muusta äänestä ja myöhemmin alkaa ymmärtää sanoja (symbolifunktio alkaa heräämään).</a:t>
            </a:r>
          </a:p>
        </p:txBody>
      </p:sp>
      <p:pic>
        <p:nvPicPr>
          <p:cNvPr id="3074" name="Picture 2" descr="Thoughts and subsequently moods are passed through brain neurons both chemically, in the synapse, and electrically, through the neurons themselves.">
            <a:extLst>
              <a:ext uri="{FF2B5EF4-FFF2-40B4-BE49-F238E27FC236}">
                <a16:creationId xmlns:a16="http://schemas.microsoft.com/office/drawing/2014/main" id="{F68B61B5-9458-4521-B56E-009892C65B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59" b="-2"/>
          <a:stretch/>
        </p:blipFill>
        <p:spPr bwMode="auto">
          <a:xfrm>
            <a:off x="6091916" y="1895687"/>
            <a:ext cx="5451627" cy="419618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782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AE34D-9CCA-43C7-BE2F-3E813820FCBE}"/>
              </a:ext>
            </a:extLst>
          </p:cNvPr>
          <p:cNvSpPr>
            <a:spLocks noGrp="1"/>
          </p:cNvSpPr>
          <p:nvPr>
            <p:ph type="title"/>
          </p:nvPr>
        </p:nvSpPr>
        <p:spPr>
          <a:xfrm>
            <a:off x="648930" y="629266"/>
            <a:ext cx="4795482" cy="1641987"/>
          </a:xfrm>
        </p:spPr>
        <p:txBody>
          <a:bodyPr>
            <a:normAutofit/>
          </a:bodyPr>
          <a:lstStyle/>
          <a:p>
            <a:r>
              <a:rPr lang="fi-FI">
                <a:latin typeface="Times New Roman" panose="02020603050405020304" pitchFamily="18" charset="0"/>
                <a:cs typeface="Times New Roman" panose="02020603050405020304" pitchFamily="18" charset="0"/>
              </a:rPr>
              <a:t>Musiikin vaikutus mielialaan</a:t>
            </a:r>
          </a:p>
        </p:txBody>
      </p:sp>
      <p:pic>
        <p:nvPicPr>
          <p:cNvPr id="7170" name="Picture 2" descr="Can Music Really Affect Our Mood? - VIBE 105">
            <a:extLst>
              <a:ext uri="{FF2B5EF4-FFF2-40B4-BE49-F238E27FC236}">
                <a16:creationId xmlns:a16="http://schemas.microsoft.com/office/drawing/2014/main" id="{861FC80D-E2D0-4FC0-B08B-F37872F16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98" r="13715"/>
          <a:stretch/>
        </p:blipFill>
        <p:spPr bwMode="auto">
          <a:xfrm>
            <a:off x="7852328" y="1785478"/>
            <a:ext cx="3791777" cy="392321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CFA7DB6-9E1C-4921-AAAA-A5A1EDBCBA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isällön paikkamerkki 2">
            <a:extLst>
              <a:ext uri="{FF2B5EF4-FFF2-40B4-BE49-F238E27FC236}">
                <a16:creationId xmlns:a16="http://schemas.microsoft.com/office/drawing/2014/main" id="{62CDDB21-5A76-4D58-B2D4-6AFE3A7BAA4F}"/>
              </a:ext>
            </a:extLst>
          </p:cNvPr>
          <p:cNvSpPr>
            <a:spLocks noGrp="1"/>
          </p:cNvSpPr>
          <p:nvPr>
            <p:ph idx="1"/>
          </p:nvPr>
        </p:nvSpPr>
        <p:spPr>
          <a:xfrm>
            <a:off x="647700" y="2438401"/>
            <a:ext cx="6756951" cy="3809998"/>
          </a:xfrm>
        </p:spPr>
        <p:txBody>
          <a:bodyPr>
            <a:normAutofit/>
          </a:bodyPr>
          <a:lstStyle/>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Leena Visakova viittaa pro-gradu tutkielmassaan </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Musiikin herättämä suru: ennakkotiedon, musiikin ja videokatkelman vaikutukset epäsuoriin tunnemittareihin </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(JYU 2014) Daniel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Västfjällin</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katsaukseen musiikin käytöstä mielialan aiheuttamiseen (Visakovan omin sanoin ns. ”mielialainduktio”)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Emotion</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induction</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through</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music: A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review</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of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musical</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mood</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induction</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procedure</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Musicae</a:t>
            </a:r>
            <a:r>
              <a:rPr lang="fi-FI" sz="1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i="1" dirty="0" err="1">
                <a:effectLst/>
                <a:latin typeface="Times New Roman" panose="02020603050405020304" pitchFamily="18" charset="0"/>
                <a:ea typeface="Calibri" panose="020F0502020204030204" pitchFamily="34" charset="0"/>
                <a:cs typeface="Times New Roman" panose="02020603050405020304" pitchFamily="18" charset="0"/>
              </a:rPr>
              <a:t>Scientiae</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Special</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issue</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2001–2002).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Niin ikään käytetty musiikki valitaan sen perusteella, että tietynlaiset musiikin ominaisuudet esim. tempo, vaikuttaa kuulijan mielialaan.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Västfjällin</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kerrotaan todenneen, että hidas tempo johtaa kuulijassa negatiivisiin tuntemuksiin ja vastaavasti nopea tempo positiivisiin. </a:t>
            </a:r>
          </a:p>
          <a:p>
            <a:pPr>
              <a:lnSpc>
                <a:spcPct val="90000"/>
              </a:lnSpc>
              <a:spcAft>
                <a:spcPts val="800"/>
              </a:spcAft>
            </a:pP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Kuitenkaan jako ei ole näin mustavalkoinen, sillä kuten Visakova referoi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Västfjällin</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huomauttaneen, myös muut osatekijät vaikuttavat mielialan aiheutumiseen, kuten kuulijan mieliala ennen musiikin kuuntelua. Konkreettisena esimerkkinä toimikoon esim. vaikea depressiivinen tila, jossa yksilö tuskinkaan </a:t>
            </a:r>
            <a:r>
              <a:rPr lang="fi-FI" sz="1400" dirty="0" err="1">
                <a:effectLst/>
                <a:latin typeface="Times New Roman" panose="02020603050405020304" pitchFamily="18" charset="0"/>
                <a:ea typeface="Calibri" panose="020F0502020204030204" pitchFamily="34" charset="0"/>
                <a:cs typeface="Times New Roman" panose="02020603050405020304" pitchFamily="18" charset="0"/>
              </a:rPr>
              <a:t>suitsait</a:t>
            </a:r>
            <a:r>
              <a:rPr lang="fi-FI" sz="1400" dirty="0">
                <a:effectLst/>
                <a:latin typeface="Times New Roman" panose="02020603050405020304" pitchFamily="18" charset="0"/>
                <a:ea typeface="Calibri" panose="020F0502020204030204" pitchFamily="34" charset="0"/>
                <a:cs typeface="Times New Roman" panose="02020603050405020304" pitchFamily="18" charset="0"/>
              </a:rPr>
              <a:t> sukkelaan piristyy kuunneltuaan sävelkorkeaa musiikkia. Myös muun muassa kappaleen tuttuuden todetaan vaikuttavan. </a:t>
            </a:r>
            <a:endParaRPr lang="fi-FI" sz="1400" dirty="0"/>
          </a:p>
        </p:txBody>
      </p:sp>
    </p:spTree>
    <p:extLst>
      <p:ext uri="{BB962C8B-B14F-4D97-AF65-F5344CB8AC3E}">
        <p14:creationId xmlns:p14="http://schemas.microsoft.com/office/powerpoint/2010/main" val="220702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134821-5D8B-4373-BA74-CFE9AB35A55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 name="Picture 11">
            <a:extLst>
              <a:ext uri="{FF2B5EF4-FFF2-40B4-BE49-F238E27FC236}">
                <a16:creationId xmlns:a16="http://schemas.microsoft.com/office/drawing/2014/main" id="{5965195F-79F5-4911-907D-13CB3F5343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A610DC7-FE1B-47B9-8452-CFC389786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742ADC1-2286-40B7-A3C6-D6C3362FA04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878FBDC-78F2-4D49-8DB3-1A48CA9F7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C9A0934-0C2C-4565-9290-A345B19BD9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kstiruutu 4">
            <a:extLst>
              <a:ext uri="{FF2B5EF4-FFF2-40B4-BE49-F238E27FC236}">
                <a16:creationId xmlns:a16="http://schemas.microsoft.com/office/drawing/2014/main" id="{36A6EDD4-F0DB-4FDA-97BE-5B8334A404D7}"/>
              </a:ext>
            </a:extLst>
          </p:cNvPr>
          <p:cNvSpPr txBox="1"/>
          <p:nvPr/>
        </p:nvSpPr>
        <p:spPr>
          <a:xfrm>
            <a:off x="8200279" y="1325880"/>
            <a:ext cx="3344020" cy="306650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dirty="0">
                <a:solidFill>
                  <a:schemeClr val="tx2"/>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Video: Your brain on music, Alan Harvey, </a:t>
            </a:r>
            <a:r>
              <a:rPr lang="en-US" sz="4200" dirty="0" err="1">
                <a:solidFill>
                  <a:schemeClr val="tx2"/>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TEDxPerth</a:t>
            </a:r>
            <a:r>
              <a:rPr lang="en-US" sz="4200" dirty="0">
                <a:solidFill>
                  <a:schemeClr val="tx2"/>
                </a:solidFill>
                <a:effectLst>
                  <a:outerShdw blurRad="38100" dist="38100" dir="2700000" algn="tl">
                    <a:srgbClr val="000000">
                      <a:alpha val="43137"/>
                    </a:srgbClr>
                  </a:outerShdw>
                </a:effectLst>
                <a:latin typeface="Times" panose="02020603050405020304" pitchFamily="18" charset="0"/>
                <a:ea typeface="+mj-ea"/>
                <a:cs typeface="Times" panose="02020603050405020304" pitchFamily="18" charset="0"/>
              </a:rPr>
              <a:t> </a:t>
            </a:r>
          </a:p>
        </p:txBody>
      </p:sp>
      <p:sp>
        <p:nvSpPr>
          <p:cNvPr id="22" name="Rectangle 21">
            <a:extLst>
              <a:ext uri="{FF2B5EF4-FFF2-40B4-BE49-F238E27FC236}">
                <a16:creationId xmlns:a16="http://schemas.microsoft.com/office/drawing/2014/main" id="{A8A41FDE-DCFF-432F-BE1C-B36B647F6B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media 3" title="Your brain on music | Alan Harvey | TEDxPerth">
            <a:hlinkClick r:id="" action="ppaction://media"/>
            <a:extLst>
              <a:ext uri="{FF2B5EF4-FFF2-40B4-BE49-F238E27FC236}">
                <a16:creationId xmlns:a16="http://schemas.microsoft.com/office/drawing/2014/main" id="{C16B7D64-E9E8-4059-B202-C3157A6B358A}"/>
              </a:ext>
            </a:extLst>
          </p:cNvPr>
          <p:cNvPicPr>
            <a:picLocks noRot="1" noChangeAspect="1"/>
          </p:cNvPicPr>
          <p:nvPr>
            <a:videoFile r:link="rId1"/>
          </p:nvPr>
        </p:nvPicPr>
        <p:blipFill>
          <a:blip r:embed="rId8"/>
          <a:stretch>
            <a:fillRect/>
          </a:stretch>
        </p:blipFill>
        <p:spPr>
          <a:xfrm>
            <a:off x="955392" y="1666588"/>
            <a:ext cx="6275584" cy="3530016"/>
          </a:xfrm>
          <a:prstGeom prst="rect">
            <a:avLst/>
          </a:prstGeom>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26950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F34D49-9DE3-4224-B15C-4A796FCDBDFF}"/>
              </a:ext>
            </a:extLst>
          </p:cNvPr>
          <p:cNvSpPr>
            <a:spLocks noGrp="1"/>
          </p:cNvSpPr>
          <p:nvPr>
            <p:ph type="title"/>
          </p:nvPr>
        </p:nvSpPr>
        <p:spPr>
          <a:xfrm>
            <a:off x="4929956" y="229216"/>
            <a:ext cx="4767471" cy="1641986"/>
          </a:xfrm>
        </p:spPr>
        <p:txBody>
          <a:bodyPr>
            <a:normAutofit/>
          </a:bodyPr>
          <a:lstStyle/>
          <a:p>
            <a:r>
              <a:rPr lang="fi-FI" dirty="0">
                <a:latin typeface="Times New Roman" panose="02020603050405020304" pitchFamily="18" charset="0"/>
                <a:cs typeface="Times New Roman" panose="02020603050405020304" pitchFamily="18" charset="0"/>
              </a:rPr>
              <a:t>Neurotasolla?</a:t>
            </a:r>
          </a:p>
        </p:txBody>
      </p:sp>
      <p:pic>
        <p:nvPicPr>
          <p:cNvPr id="4" name="Picture 2">
            <a:extLst>
              <a:ext uri="{FF2B5EF4-FFF2-40B4-BE49-F238E27FC236}">
                <a16:creationId xmlns:a16="http://schemas.microsoft.com/office/drawing/2014/main" id="{31D6DF0D-F665-4F37-A42C-2933A847D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79" r="21280"/>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13758AD9-2C11-4714-BB3F-83CB54A146E5}"/>
              </a:ext>
            </a:extLst>
          </p:cNvPr>
          <p:cNvSpPr>
            <a:spLocks noGrp="1"/>
          </p:cNvSpPr>
          <p:nvPr>
            <p:ph idx="1"/>
          </p:nvPr>
        </p:nvSpPr>
        <p:spPr>
          <a:xfrm>
            <a:off x="4929956" y="1285875"/>
            <a:ext cx="6823894" cy="3848099"/>
          </a:xfrm>
        </p:spPr>
        <p:txBody>
          <a:bodyPr>
            <a:noAutofit/>
          </a:bodyPr>
          <a:lstStyle/>
          <a:p>
            <a:pPr>
              <a:lnSpc>
                <a:spcPct val="90000"/>
              </a:lnSpc>
            </a:pP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Kun kuuntelemme musiikkia aivoissa aktivoituu limbinen järjestelmä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amygdala</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hypotalamus, hippokampus, talamus). </a:t>
            </a:r>
          </a:p>
          <a:p>
            <a:pPr lvl="1">
              <a:lnSpc>
                <a:spcPct val="90000"/>
              </a:lnSpc>
            </a:pPr>
            <a:r>
              <a:rPr lang="fi-FI" dirty="0">
                <a:latin typeface="Times New Roman" panose="02020603050405020304" pitchFamily="18" charset="0"/>
                <a:ea typeface="Calibri" panose="020F0502020204030204" pitchFamily="34" charset="0"/>
                <a:cs typeface="Times New Roman" panose="02020603050405020304" pitchFamily="18" charset="0"/>
              </a:rPr>
              <a:t>Vrt. </a:t>
            </a:r>
            <a:r>
              <a:rPr lang="fi-FI" dirty="0" err="1">
                <a:latin typeface="Times New Roman" panose="02020603050405020304" pitchFamily="18" charset="0"/>
                <a:ea typeface="Calibri" panose="020F0502020204030204" pitchFamily="34" charset="0"/>
                <a:cs typeface="Times New Roman" panose="02020603050405020304" pitchFamily="18" charset="0"/>
              </a:rPr>
              <a:t>Cannonin</a:t>
            </a:r>
            <a:r>
              <a:rPr lang="fi-FI" dirty="0">
                <a:latin typeface="Times New Roman" panose="02020603050405020304" pitchFamily="18" charset="0"/>
                <a:ea typeface="Calibri" panose="020F0502020204030204" pitchFamily="34" charset="0"/>
                <a:cs typeface="Times New Roman" panose="02020603050405020304" pitchFamily="18" charset="0"/>
              </a:rPr>
              <a:t> &amp; Bardin tunneteoria: </a:t>
            </a:r>
            <a:r>
              <a:rPr lang="fi-FI" b="0" i="0" dirty="0">
                <a:effectLst/>
                <a:latin typeface="Times" panose="02020603050405020304" pitchFamily="18" charset="0"/>
                <a:cs typeface="Times" panose="02020603050405020304" pitchFamily="18" charset="0"/>
              </a:rPr>
              <a:t>Tunteet syntyvät aivoalueiden aktivaation myötä: ärsyke saa aikaan aktivaation josta muodostuu tunnekokemus. Talamus koordinoi tunnereaktiota ja hypotalamus tuottaa tunteisiin liittyvän käyttäytymisen ja tunneilmaisut. &gt; Näin ollen tunnekokemusta ei voida siis erottaa ottamatta huomioon aivojen aktivaatiota.</a:t>
            </a:r>
            <a:endParaRPr lang="fi-FI"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r>
              <a:rPr lang="fi-FI" sz="1800" dirty="0">
                <a:latin typeface="Times New Roman" panose="02020603050405020304" pitchFamily="18" charset="0"/>
                <a:ea typeface="Calibri" panose="020F0502020204030204" pitchFamily="34" charset="0"/>
                <a:cs typeface="Times New Roman" panose="02020603050405020304" pitchFamily="18" charset="0"/>
              </a:rPr>
              <a:t>Muun muassa</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elektroenkefalograafisella</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kuvantamisella (EEG:llä / aivosähkökäyrällä) on mahdollista havaita aivojen rakenteellisia muutoksia </a:t>
            </a:r>
            <a:r>
              <a:rPr lang="fi-FI" sz="18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sähköinen toiminta muuttuu kuunnellessa musiikkia. Käyrä muuttuu huomattavasti kuunnellessa epämiellyttävää sekä epävireistä musiikkia, kun taas </a:t>
            </a:r>
            <a:r>
              <a:rPr lang="fi-FI" sz="1800" dirty="0">
                <a:latin typeface="Times New Roman" panose="02020603050405020304" pitchFamily="18" charset="0"/>
                <a:ea typeface="Calibri" panose="020F0502020204030204" pitchFamily="34" charset="0"/>
                <a:cs typeface="Times New Roman" panose="02020603050405020304" pitchFamily="18" charset="0"/>
              </a:rPr>
              <a:t>suosikki</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kappaleen aikana koehenkilö nauttii kokemuksesta, mikä korreloituu käyrässä. </a:t>
            </a:r>
            <a:r>
              <a:rPr lang="fi-FI" sz="1800" dirty="0">
                <a:latin typeface="Times New Roman" panose="02020603050405020304" pitchFamily="18" charset="0"/>
                <a:ea typeface="Calibri" panose="020F0502020204030204" pitchFamily="34" charset="0"/>
                <a:cs typeface="Times New Roman" panose="02020603050405020304" pitchFamily="18" charset="0"/>
              </a:rPr>
              <a:t>(ks. edellisen dian video)</a:t>
            </a:r>
            <a:endParaRPr lang="fi-FI"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Kappaleen aikana aivot odottavat sen huippukohtaa ns. kliimaksia, jonka saavuttamisen jälkeen palkkiojärjestelmässä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nucleus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accumbens</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i-FI" sz="1800" dirty="0" err="1">
                <a:effectLst/>
                <a:latin typeface="Times New Roman" panose="02020603050405020304" pitchFamily="18" charset="0"/>
                <a:ea typeface="Calibri" panose="020F0502020204030204" pitchFamily="34" charset="0"/>
                <a:cs typeface="Times New Roman" panose="02020603050405020304" pitchFamily="18" charset="0"/>
              </a:rPr>
              <a:t>amygdala</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 aivokuori, hypotalamus [tyvitumakkeet]) erittyy </a:t>
            </a:r>
            <a:r>
              <a:rPr lang="fi-FI" sz="1800" dirty="0">
                <a:latin typeface="Times New Roman" panose="02020603050405020304" pitchFamily="18" charset="0"/>
                <a:ea typeface="Calibri" panose="020F0502020204030204" pitchFamily="34" charset="0"/>
                <a:cs typeface="Times New Roman" panose="02020603050405020304" pitchFamily="18" charset="0"/>
              </a:rPr>
              <a:t>m</a:t>
            </a:r>
            <a:r>
              <a:rPr lang="fi-FI" sz="1800" dirty="0">
                <a:effectLst/>
                <a:latin typeface="Times New Roman" panose="02020603050405020304" pitchFamily="18" charset="0"/>
                <a:ea typeface="Calibri" panose="020F0502020204030204" pitchFamily="34" charset="0"/>
                <a:cs typeface="Times New Roman" panose="02020603050405020304" pitchFamily="18" charset="0"/>
              </a:rPr>
              <a:t>m. dopamiinia ja endorfiinia. Dopamiini voi johtaa haluun toistaa kappaletta yhä uudelleen ja uudelleen.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fi-FI" sz="1000" dirty="0"/>
          </a:p>
        </p:txBody>
      </p:sp>
    </p:spTree>
    <p:extLst>
      <p:ext uri="{BB962C8B-B14F-4D97-AF65-F5344CB8AC3E}">
        <p14:creationId xmlns:p14="http://schemas.microsoft.com/office/powerpoint/2010/main" val="115790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254CEA-A54E-4AE2-97EB-8B318244C7A1}"/>
              </a:ext>
            </a:extLst>
          </p:cNvPr>
          <p:cNvSpPr>
            <a:spLocks noGrp="1"/>
          </p:cNvSpPr>
          <p:nvPr>
            <p:ph type="title"/>
          </p:nvPr>
        </p:nvSpPr>
        <p:spPr>
          <a:xfrm>
            <a:off x="797289" y="690125"/>
            <a:ext cx="9404723" cy="1400530"/>
          </a:xfrm>
        </p:spPr>
        <p:txBody>
          <a:bodyPr/>
          <a:lstStyle/>
          <a:p>
            <a:r>
              <a:rPr lang="fi-FI" dirty="0">
                <a:latin typeface="Times New Roman" panose="02020603050405020304" pitchFamily="18" charset="0"/>
                <a:cs typeface="Times New Roman" panose="02020603050405020304" pitchFamily="18" charset="0"/>
              </a:rPr>
              <a:t>Musiikin prosessointi aivoissa</a:t>
            </a:r>
          </a:p>
        </p:txBody>
      </p:sp>
      <p:sp>
        <p:nvSpPr>
          <p:cNvPr id="3" name="Sisällön paikkamerkki 2">
            <a:extLst>
              <a:ext uri="{FF2B5EF4-FFF2-40B4-BE49-F238E27FC236}">
                <a16:creationId xmlns:a16="http://schemas.microsoft.com/office/drawing/2014/main" id="{2E524139-CA3B-4CFA-A598-A966B522C5AB}"/>
              </a:ext>
            </a:extLst>
          </p:cNvPr>
          <p:cNvSpPr>
            <a:spLocks noGrp="1"/>
          </p:cNvSpPr>
          <p:nvPr>
            <p:ph sz="half" idx="1"/>
          </p:nvPr>
        </p:nvSpPr>
        <p:spPr>
          <a:xfrm>
            <a:off x="876300" y="1965762"/>
            <a:ext cx="4396339" cy="4195763"/>
          </a:xfrm>
        </p:spPr>
        <p:txBody>
          <a:bodyPr>
            <a:normAutofit fontScale="77500" lnSpcReduction="20000"/>
          </a:bodyPr>
          <a:lstStyle/>
          <a:p>
            <a:r>
              <a:rPr lang="fi-FI" b="0" i="0" dirty="0">
                <a:effectLst/>
                <a:latin typeface="Times New Roman" panose="02020603050405020304" pitchFamily="18" charset="0"/>
                <a:cs typeface="Times New Roman" panose="02020603050405020304" pitchFamily="18" charset="0"/>
              </a:rPr>
              <a:t>Aivoissa on musiikkiin erikoistuneita hermoverkkoja, joiden tehtävänä on toteuttaa musiikin havaitsemiseen liittyvät prosessit:</a:t>
            </a:r>
          </a:p>
          <a:p>
            <a:r>
              <a:rPr lang="fi-FI" b="1" i="0" dirty="0">
                <a:effectLst/>
                <a:latin typeface="Times New Roman" panose="02020603050405020304" pitchFamily="18" charset="0"/>
                <a:cs typeface="Times New Roman" panose="02020603050405020304" pitchFamily="18" charset="0"/>
              </a:rPr>
              <a:t>Pikkuaivoissa</a:t>
            </a:r>
            <a:r>
              <a:rPr lang="fi-FI" b="0" i="0" dirty="0">
                <a:effectLst/>
                <a:latin typeface="Times New Roman" panose="02020603050405020304" pitchFamily="18" charset="0"/>
                <a:cs typeface="Times New Roman" panose="02020603050405020304" pitchFamily="18" charset="0"/>
              </a:rPr>
              <a:t> on hienomotoristen taitojen keskus &gt; vastaavat </a:t>
            </a:r>
            <a:r>
              <a:rPr lang="fi-FI" b="0" i="0" dirty="0" err="1">
                <a:effectLst/>
                <a:latin typeface="Times New Roman" panose="02020603050405020304" pitchFamily="18" charset="0"/>
                <a:cs typeface="Times New Roman" panose="02020603050405020304" pitchFamily="18" charset="0"/>
              </a:rPr>
              <a:t>esim</a:t>
            </a:r>
            <a:r>
              <a:rPr lang="fi-FI" dirty="0">
                <a:latin typeface="Times New Roman" panose="02020603050405020304" pitchFamily="18" charset="0"/>
                <a:cs typeface="Times New Roman" panose="02020603050405020304" pitchFamily="18" charset="0"/>
              </a:rPr>
              <a:t> kitaran soitosta. Myöskin esim. tanssiminen. H</a:t>
            </a:r>
            <a:r>
              <a:rPr lang="fi-FI" b="0" i="0" dirty="0">
                <a:effectLst/>
                <a:latin typeface="Times New Roman" panose="02020603050405020304" pitchFamily="18" charset="0"/>
                <a:cs typeface="Times New Roman" panose="02020603050405020304" pitchFamily="18" charset="0"/>
              </a:rPr>
              <a:t>enkilön opetellessa jonkin instrumentin soittoa muistijälki syntyy nimenomaan pikkuaivoille.</a:t>
            </a:r>
          </a:p>
          <a:p>
            <a:r>
              <a:rPr lang="fi-FI" b="1" dirty="0">
                <a:latin typeface="Times New Roman" panose="02020603050405020304" pitchFamily="18" charset="0"/>
                <a:cs typeface="Times New Roman" panose="02020603050405020304" pitchFamily="18" charset="0"/>
              </a:rPr>
              <a:t>Ohimo-</a:t>
            </a:r>
            <a:r>
              <a:rPr lang="fi-FI" b="1" i="0" dirty="0">
                <a:effectLst/>
                <a:latin typeface="Times New Roman" panose="02020603050405020304" pitchFamily="18" charset="0"/>
                <a:cs typeface="Times New Roman" panose="02020603050405020304" pitchFamily="18" charset="0"/>
              </a:rPr>
              <a:t> ja etuotsalohko </a:t>
            </a:r>
            <a:r>
              <a:rPr lang="fi-FI" b="0" i="0" dirty="0">
                <a:effectLst/>
                <a:latin typeface="Times New Roman" panose="02020603050405020304" pitchFamily="18" charset="0"/>
                <a:cs typeface="Times New Roman" panose="02020603050405020304" pitchFamily="18" charset="0"/>
              </a:rPr>
              <a:t>välttämättömiä kuuntelemaan ja muistelemaan erilaisia ​​musiikillisia piirteitä sanoituksista, musiikin lukemisesta ja esiintymisestä.</a:t>
            </a:r>
          </a:p>
          <a:p>
            <a:r>
              <a:rPr lang="fi-FI" b="0" i="0" dirty="0">
                <a:effectLst/>
                <a:latin typeface="Times New Roman" panose="02020603050405020304" pitchFamily="18" charset="0"/>
                <a:cs typeface="Times New Roman" panose="02020603050405020304" pitchFamily="18" charset="0"/>
              </a:rPr>
              <a:t>Muistikeskukset sijaitsevat ensisijaisesti </a:t>
            </a:r>
            <a:r>
              <a:rPr lang="fi-FI" b="1" i="0" dirty="0">
                <a:effectLst/>
                <a:latin typeface="Times New Roman" panose="02020603050405020304" pitchFamily="18" charset="0"/>
                <a:cs typeface="Times New Roman" panose="02020603050405020304" pitchFamily="18" charset="0"/>
              </a:rPr>
              <a:t>hippokampuksessa sekä </a:t>
            </a:r>
            <a:r>
              <a:rPr lang="fi-FI" b="1" i="0" dirty="0" err="1">
                <a:effectLst/>
                <a:latin typeface="Times New Roman" panose="02020603050405020304" pitchFamily="18" charset="0"/>
                <a:cs typeface="Times New Roman" panose="02020603050405020304" pitchFamily="18" charset="0"/>
              </a:rPr>
              <a:t>amygdalassa</a:t>
            </a:r>
            <a:r>
              <a:rPr lang="fi-FI" b="0" i="0" dirty="0">
                <a:effectLst/>
                <a:latin typeface="Times New Roman" panose="02020603050405020304" pitchFamily="18" charset="0"/>
                <a:cs typeface="Times New Roman" panose="02020603050405020304" pitchFamily="18" charset="0"/>
              </a:rPr>
              <a:t>, ja musiikin kuuntelu alkaa siellä.</a:t>
            </a:r>
          </a:p>
          <a:p>
            <a:r>
              <a:rPr lang="fi-FI" b="1" i="0" dirty="0">
                <a:effectLst/>
                <a:latin typeface="Times New Roman" panose="02020603050405020304" pitchFamily="18" charset="0"/>
                <a:cs typeface="Times New Roman" panose="02020603050405020304" pitchFamily="18" charset="0"/>
              </a:rPr>
              <a:t>Neuroplastisuus</a:t>
            </a:r>
            <a:r>
              <a:rPr lang="fi-FI" b="0" i="0" dirty="0">
                <a:effectLst/>
                <a:latin typeface="Times New Roman" panose="02020603050405020304" pitchFamily="18" charset="0"/>
                <a:cs typeface="Times New Roman" panose="02020603050405020304" pitchFamily="18" charset="0"/>
              </a:rPr>
              <a:t> antaa aivojen kasvaa ja muuttua, erityisesti kuulo- ja motorisessa aivokuoressa. Musiikin kuunteleminen ja soittaminen auttaa molempia näitä aivojen alueita kehittymään enemmän, minkä havaittiin korreloivan parempaan kuulokuvaan monilla esiintyjillä Utrechtin yliopistossa Alankomaissa tehdyssä tutkimuksessa.</a:t>
            </a:r>
          </a:p>
          <a:p>
            <a:endParaRPr lang="fi-FI" b="0" i="0" dirty="0">
              <a:effectLst/>
              <a:latin typeface="Times New Roman" panose="02020603050405020304" pitchFamily="18" charset="0"/>
              <a:cs typeface="Times New Roman" panose="02020603050405020304" pitchFamily="18" charset="0"/>
            </a:endParaRPr>
          </a:p>
        </p:txBody>
      </p:sp>
      <p:sp>
        <p:nvSpPr>
          <p:cNvPr id="4" name="Sisällön paikkamerkki 3">
            <a:extLst>
              <a:ext uri="{FF2B5EF4-FFF2-40B4-BE49-F238E27FC236}">
                <a16:creationId xmlns:a16="http://schemas.microsoft.com/office/drawing/2014/main" id="{2F4C9473-B101-4100-9E58-76655F9768A5}"/>
              </a:ext>
            </a:extLst>
          </p:cNvPr>
          <p:cNvSpPr>
            <a:spLocks noGrp="1"/>
          </p:cNvSpPr>
          <p:nvPr>
            <p:ph sz="half" idx="2"/>
          </p:nvPr>
        </p:nvSpPr>
        <p:spPr>
          <a:xfrm>
            <a:off x="5539155" y="1980767"/>
            <a:ext cx="4396341" cy="4200245"/>
          </a:xfrm>
        </p:spPr>
        <p:txBody>
          <a:bodyPr>
            <a:normAutofit fontScale="77500" lnSpcReduction="20000"/>
          </a:bodyPr>
          <a:lstStyle/>
          <a:p>
            <a:r>
              <a:rPr lang="fi-FI" dirty="0">
                <a:latin typeface="Times" panose="02020603050405020304" pitchFamily="18" charset="0"/>
                <a:cs typeface="Times" panose="02020603050405020304" pitchFamily="18" charset="0"/>
              </a:rPr>
              <a:t>Musisoidessa tai musiikkia kuunnellessa aivot kokevat sähkökemiallisia muutoksia, joiden seurauksena oppiminen tehostuu.</a:t>
            </a:r>
          </a:p>
          <a:p>
            <a:pPr indent="-285750"/>
            <a:r>
              <a:rPr lang="fi-FI" dirty="0">
                <a:latin typeface="Times" panose="02020603050405020304" pitchFamily="18" charset="0"/>
                <a:cs typeface="Times" panose="02020603050405020304" pitchFamily="18" charset="0"/>
              </a:rPr>
              <a:t>Musiikillisen harrastuneisuuden myötä aivojen rakenne kokee kokonaisvaltaisempia muutoksia, kehittäen niitä aivojen alueita, jotka nimenomaan musiikin tai esimerkiksi kielten harjoittamisen käytössä. Nämä alueet ovat mm. motoriset alueet (kuten pikkuaivot) sekä kuulosta vastaavat alueet.</a:t>
            </a:r>
          </a:p>
          <a:p>
            <a:pPr>
              <a:buFont typeface="Courier New" panose="02070309020205020404" pitchFamily="49" charset="0"/>
              <a:buChar char="o"/>
            </a:pPr>
            <a:endParaRPr lang="fi-FI" dirty="0">
              <a:latin typeface="Times" panose="02020603050405020304" pitchFamily="18" charset="0"/>
              <a:cs typeface="Times" panose="02020603050405020304" pitchFamily="18" charset="0"/>
            </a:endParaRPr>
          </a:p>
          <a:p>
            <a:endParaRPr lang="fi-FI" dirty="0">
              <a:latin typeface="Times" panose="02020603050405020304" pitchFamily="18" charset="0"/>
              <a:cs typeface="Times" panose="02020603050405020304" pitchFamily="18" charset="0"/>
            </a:endParaRPr>
          </a:p>
          <a:p>
            <a:endParaRPr lang="fi-FI" dirty="0">
              <a:latin typeface="Times" panose="02020603050405020304" pitchFamily="18" charset="0"/>
              <a:cs typeface="Times" panose="02020603050405020304" pitchFamily="18" charset="0"/>
            </a:endParaRPr>
          </a:p>
          <a:p>
            <a:endParaRPr lang="fi-FI" dirty="0">
              <a:latin typeface="Times" panose="02020603050405020304" pitchFamily="18" charset="0"/>
              <a:cs typeface="Times" panose="02020603050405020304" pitchFamily="18" charset="0"/>
            </a:endParaRPr>
          </a:p>
          <a:p>
            <a:pPr marL="0" indent="0">
              <a:buNone/>
            </a:pPr>
            <a:endParaRPr lang="fi-FI" dirty="0">
              <a:latin typeface="Times" panose="02020603050405020304" pitchFamily="18" charset="0"/>
              <a:cs typeface="Times" panose="02020603050405020304" pitchFamily="18" charset="0"/>
            </a:endParaRPr>
          </a:p>
          <a:p>
            <a:pPr marL="0" indent="0">
              <a:buNone/>
            </a:pPr>
            <a:endParaRPr lang="fi-FI" dirty="0">
              <a:latin typeface="Times" panose="02020603050405020304" pitchFamily="18" charset="0"/>
              <a:cs typeface="Times" panose="02020603050405020304" pitchFamily="18" charset="0"/>
            </a:endParaRPr>
          </a:p>
          <a:p>
            <a:endParaRPr lang="fi-FI" dirty="0"/>
          </a:p>
        </p:txBody>
      </p:sp>
      <p:pic>
        <p:nvPicPr>
          <p:cNvPr id="5122" name="Picture 2" descr="How the Brain Processes Music - Neuroscience News">
            <a:extLst>
              <a:ext uri="{FF2B5EF4-FFF2-40B4-BE49-F238E27FC236}">
                <a16:creationId xmlns:a16="http://schemas.microsoft.com/office/drawing/2014/main" id="{99C7B825-2917-433E-91D3-7261B0386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104183"/>
            <a:ext cx="4991100" cy="220273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066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otalTime>181</TotalTime>
  <Words>2836</Words>
  <Application>Microsoft Office PowerPoint</Application>
  <PresentationFormat>Laajakuva</PresentationFormat>
  <Paragraphs>135</Paragraphs>
  <Slides>24</Slides>
  <Notes>0</Notes>
  <HiddenSlides>0</HiddenSlides>
  <MMClips>1</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24</vt:i4>
      </vt:variant>
    </vt:vector>
  </HeadingPairs>
  <TitlesOfParts>
    <vt:vector size="34" baseType="lpstr">
      <vt:lpstr>Arial</vt:lpstr>
      <vt:lpstr>Calibri</vt:lpstr>
      <vt:lpstr>Century Gothic</vt:lpstr>
      <vt:lpstr>Courier New</vt:lpstr>
      <vt:lpstr>Merriweather</vt:lpstr>
      <vt:lpstr>Times</vt:lpstr>
      <vt:lpstr>Times New Roman</vt:lpstr>
      <vt:lpstr>Wingdings</vt:lpstr>
      <vt:lpstr>Wingdings 3</vt:lpstr>
      <vt:lpstr>Ioni</vt:lpstr>
      <vt:lpstr>Musiikki &amp; psyyke: Näkökulmia musiikkipsykologiaan  Walter Suhonen 3A</vt:lpstr>
      <vt:lpstr>Musiikkipsykologian perusteita</vt:lpstr>
      <vt:lpstr>Musiikin luonne</vt:lpstr>
      <vt:lpstr>Äänen havaitseminen (kuuloaistista)</vt:lpstr>
      <vt:lpstr>Kuuloaistin kehittyminen</vt:lpstr>
      <vt:lpstr>Musiikin vaikutus mielialaan</vt:lpstr>
      <vt:lpstr>PowerPoint-esitys</vt:lpstr>
      <vt:lpstr>Neurotasolla?</vt:lpstr>
      <vt:lpstr>Musiikin prosessointi aivoissa</vt:lpstr>
      <vt:lpstr>PowerPoint-esitys</vt:lpstr>
      <vt:lpstr>Musiikin käsittelyyn liittyvät häiriöt</vt:lpstr>
      <vt:lpstr>Ilmiö: ”Korvamato”</vt:lpstr>
      <vt:lpstr>Vaurio amygdalassa</vt:lpstr>
      <vt:lpstr>Musiikki hoitomuotona, musiikkiterapia</vt:lpstr>
      <vt:lpstr>Jatkoa edellisestä…</vt:lpstr>
      <vt:lpstr>”Mozart -efekti” – musiikki oppimisen tehostajana?</vt:lpstr>
      <vt:lpstr>Sosiaalipsykologinen näkökulma</vt:lpstr>
      <vt:lpstr>Evoluutiopsykologinen näkökulma:  Miksi musisoimme?</vt:lpstr>
      <vt:lpstr>Musiikki identiteetin rakentajana</vt:lpstr>
      <vt:lpstr>Persoonallisuuspsykologian näkökulma</vt:lpstr>
      <vt:lpstr>jatkuu…</vt:lpstr>
      <vt:lpstr>Musikaalisuudesta</vt:lpstr>
      <vt:lpstr>Musiikaalisuus + ”nature vs nurture” </vt:lpstr>
      <vt:lpstr>LÄHTEET (linkkeineen)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Musiikki &amp; psyyke: Näkökulmia musiikkipsykologiaan  Walter Suhonen 3A</dc:title>
  <dc:creator>Suhonen Walter Samuel</dc:creator>
  <cp:lastModifiedBy>Seitola Tuomo</cp:lastModifiedBy>
  <cp:revision>16</cp:revision>
  <dcterms:created xsi:type="dcterms:W3CDTF">2021-01-21T04:04:03Z</dcterms:created>
  <dcterms:modified xsi:type="dcterms:W3CDTF">2021-09-10T07:34:45Z</dcterms:modified>
</cp:coreProperties>
</file>