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5" r:id="rId9"/>
    <p:sldId id="276" r:id="rId10"/>
    <p:sldId id="264" r:id="rId11"/>
    <p:sldId id="266" r:id="rId12"/>
    <p:sldId id="267" r:id="rId13"/>
    <p:sldId id="268" r:id="rId14"/>
    <p:sldId id="27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5D8D6-4F36-46C7-83E8-F0BAEC679326}" v="15" dt="2018-01-15T11:25:35.668"/>
    <p1510:client id="{9570C49B-FE3D-42D0-8AF2-B339C387BA45}" v="130" dt="2018-01-15T11:29:28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0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7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6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6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2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5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hCV2Ba5wrc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DJaPNXD8X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9600" dirty="0">
                <a:solidFill>
                  <a:srgbClr val="000000"/>
                </a:solidFill>
                <a:latin typeface="Rockwell"/>
              </a:rPr>
              <a:t>HARHAT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Paula silvo ja olivia antinniemi</a:t>
            </a:r>
          </a:p>
        </p:txBody>
      </p:sp>
    </p:spTree>
    <p:extLst>
      <p:ext uri="{BB962C8B-B14F-4D97-AF65-F5344CB8AC3E}">
        <p14:creationId xmlns:p14="http://schemas.microsoft.com/office/powerpoint/2010/main" val="144546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C364404-50CF-4DFA-AD4A-F2A1AB9F22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03197" y="2731329"/>
            <a:ext cx="4162924" cy="30921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136280-646E-41EC-A3FF-3A0C1FCD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0463" y="228600"/>
            <a:ext cx="10364451" cy="1499041"/>
          </a:xfrm>
        </p:spPr>
        <p:txBody>
          <a:bodyPr/>
          <a:lstStyle/>
          <a:p>
            <a:r>
              <a:rPr lang="fi-FI" dirty="0"/>
              <a:t>Mahdottomat kuviot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E5ECDC9F-8AD8-419A-8C9C-2B9AAFA0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01821"/>
              </p:ext>
            </p:extLst>
          </p:nvPr>
        </p:nvGraphicFramePr>
        <p:xfrm>
          <a:off x="4936619" y="5991225"/>
          <a:ext cx="22495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85">
                  <a:extLst>
                    <a:ext uri="{9D8B030D-6E8A-4147-A177-3AD203B41FA5}">
                      <a16:colId xmlns:a16="http://schemas.microsoft.com/office/drawing/2014/main" val="948415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Paholaisen äänirauta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09269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01655A5-0A33-4378-87E7-712B7AE05FF4}"/>
              </a:ext>
            </a:extLst>
          </p:cNvPr>
          <p:cNvSpPr txBox="1"/>
          <p:nvPr/>
        </p:nvSpPr>
        <p:spPr>
          <a:xfrm>
            <a:off x="1319064" y="1641324"/>
            <a:ext cx="4776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Kolmiulotteisia kuvioita, jotka ensin vaikuttavat tavallisilta, mutta eivät oikeasti voisi olla olemassa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85EC621-3BF0-4F90-BC2B-E5F01D183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6" y="2743200"/>
            <a:ext cx="4097254" cy="3116888"/>
          </a:xfrm>
          <a:prstGeom prst="rect">
            <a:avLst/>
          </a:prstGeom>
        </p:spPr>
      </p:pic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6144C19-DA7B-4040-9D99-21403ABCF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73042"/>
              </p:ext>
            </p:extLst>
          </p:nvPr>
        </p:nvGraphicFramePr>
        <p:xfrm>
          <a:off x="409797" y="5981700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677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Penrosen mahdottomat portaat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79970"/>
                  </a:ext>
                </a:extLst>
              </a:tr>
            </a:tbl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9554EE50-E493-4FC3-BC47-9AE0527D6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756" y="75430"/>
            <a:ext cx="2851634" cy="2494730"/>
          </a:xfrm>
          <a:prstGeom prst="rect">
            <a:avLst/>
          </a:prstGeom>
        </p:spPr>
      </p:pic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BE035182-4735-4686-B831-8EF6AC1AF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76718"/>
              </p:ext>
            </p:extLst>
          </p:nvPr>
        </p:nvGraphicFramePr>
        <p:xfrm>
          <a:off x="9806527" y="2714625"/>
          <a:ext cx="18338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27">
                  <a:extLst>
                    <a:ext uri="{9D8B030D-6E8A-4147-A177-3AD203B41FA5}">
                      <a16:colId xmlns:a16="http://schemas.microsoft.com/office/drawing/2014/main" val="3489326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Penrosen kolmio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62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77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CE2CD-88F9-44DD-9CF4-531B91C2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34" y="266700"/>
            <a:ext cx="10364451" cy="1596177"/>
          </a:xfrm>
        </p:spPr>
        <p:txBody>
          <a:bodyPr/>
          <a:lstStyle/>
          <a:p>
            <a:r>
              <a:rPr lang="fi-FI" dirty="0"/>
              <a:t>Havaintokonstanssien ja hahmolakien aiheuttamia harhoja</a:t>
            </a:r>
          </a:p>
        </p:txBody>
      </p:sp>
      <p:pic>
        <p:nvPicPr>
          <p:cNvPr id="4" name="Kuva 4" descr="Kuva, joka sisältää kohteen objekti, kello&#10;&#10;Kuvaus luotu, erittäin korkea luotettavuus">
            <a:extLst>
              <a:ext uri="{FF2B5EF4-FFF2-40B4-BE49-F238E27FC236}">
                <a16:creationId xmlns:a16="http://schemas.microsoft.com/office/drawing/2014/main" id="{1BBAE64E-8575-436C-91CC-3AC68091BC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085" y="1743075"/>
            <a:ext cx="2800947" cy="2691200"/>
          </a:xfrm>
          <a:prstGeom prst="rect">
            <a:avLst/>
          </a:prstGeom>
        </p:spPr>
      </p:pic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E4CF3B14-7751-49BE-A6BA-AAD23C125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26636"/>
              </p:ext>
            </p:extLst>
          </p:nvPr>
        </p:nvGraphicFramePr>
        <p:xfrm>
          <a:off x="152482" y="4695825"/>
          <a:ext cx="346632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323">
                  <a:extLst>
                    <a:ext uri="{9D8B030D-6E8A-4147-A177-3AD203B41FA5}">
                      <a16:colId xmlns:a16="http://schemas.microsoft.com/office/drawing/2014/main" val="223379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KANIZAN KOLMIO: perustuu sulkeutuneisuuden lakiin, jossa viivojen melkein rajaama alue täydentyy mielessä rajatuksi</a:t>
                      </a:r>
                      <a:endParaRPr lang="fi-FI" dirty="0" err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78377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ECFC4FFE-B601-4653-B7FA-F0D4ABD18ADF}"/>
              </a:ext>
            </a:extLst>
          </p:cNvPr>
          <p:cNvSpPr txBox="1"/>
          <p:nvPr/>
        </p:nvSpPr>
        <p:spPr>
          <a:xfrm>
            <a:off x="8481835" y="4579414"/>
            <a:ext cx="27432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Näkökulmaharhoissa mieli olettaa esineen tai asian ominaisuuksien pysyvän vakioina ympäristön suhteen, jolloin voi syntyä virhekäsityksiä. Esim. </a:t>
            </a:r>
          </a:p>
        </p:txBody>
      </p:sp>
      <p:pic>
        <p:nvPicPr>
          <p:cNvPr id="5" name="Kuva 6" descr="Kuva, joka sisältää kohteen ulko, henkilö, taivas, ruoho&#10;&#10;Kuvaus luotu, erittäin korkea luotettavuus">
            <a:extLst>
              <a:ext uri="{FF2B5EF4-FFF2-40B4-BE49-F238E27FC236}">
                <a16:creationId xmlns:a16="http://schemas.microsoft.com/office/drawing/2014/main" id="{5547B3F8-842F-4254-903E-F195CD6B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668" y="2447925"/>
            <a:ext cx="2744684" cy="181927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ED6B128-7486-41F9-BD73-0572631DE3C4}"/>
              </a:ext>
            </a:extLst>
          </p:cNvPr>
          <p:cNvSpPr txBox="1"/>
          <p:nvPr/>
        </p:nvSpPr>
        <p:spPr>
          <a:xfrm>
            <a:off x="10511758" y="5956506"/>
            <a:ext cx="1753391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hlinkClick r:id="rId4"/>
              </a:rPr>
              <a:t>amesin huone</a:t>
            </a:r>
            <a:r>
              <a:rPr lang="fi-FI" dirty="0"/>
              <a:t> 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DB9E350-6682-4570-9125-966FA2800216}"/>
              </a:ext>
            </a:extLst>
          </p:cNvPr>
          <p:cNvSpPr txBox="1"/>
          <p:nvPr/>
        </p:nvSpPr>
        <p:spPr>
          <a:xfrm>
            <a:off x="3535363" y="1743075"/>
            <a:ext cx="497468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/>
              <a:t>Harhat syntyvät, kun kohteen ominaisuuksien oletetaan pysyvän muuttumattomina kontekstin suhteen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Hahmolakien avulla erotetaan kohde taustastaan ja hahmotetaan mahdollinen kuvio tai muoto</a:t>
            </a:r>
          </a:p>
          <a:p>
            <a:endParaRPr lang="fi-FI" dirty="0"/>
          </a:p>
        </p:txBody>
      </p:sp>
      <p:pic>
        <p:nvPicPr>
          <p:cNvPr id="9" name="Kuva 9" descr="Kuva, joka sisältää kohteen siluetti&#10;&#10;Kuvaus luotu, erittäin korkea luotettavuus">
            <a:extLst>
              <a:ext uri="{FF2B5EF4-FFF2-40B4-BE49-F238E27FC236}">
                <a16:creationId xmlns:a16="http://schemas.microsoft.com/office/drawing/2014/main" id="{399C67A0-D27F-4D96-8D99-B4CF2F5DE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003" y="3285426"/>
            <a:ext cx="2744684" cy="258127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4D0674A-F786-43A1-ACBB-817A60D40C07}"/>
              </a:ext>
            </a:extLst>
          </p:cNvPr>
          <p:cNvSpPr txBox="1"/>
          <p:nvPr/>
        </p:nvSpPr>
        <p:spPr>
          <a:xfrm>
            <a:off x="4304789" y="5873406"/>
            <a:ext cx="3550095" cy="9223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Hahmolakien avulla kuvasta voidaan hahmottaa joko kahdet kasvot tai vaasi</a:t>
            </a:r>
          </a:p>
        </p:txBody>
      </p:sp>
    </p:spTree>
    <p:extLst>
      <p:ext uri="{BB962C8B-B14F-4D97-AF65-F5344CB8AC3E}">
        <p14:creationId xmlns:p14="http://schemas.microsoft.com/office/powerpoint/2010/main" val="158484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D7F51-3FE5-4565-982D-DC326F47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fi-FI" dirty="0"/>
              <a:t>Sisäisten mallien aiheuttamat harhat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202765-24A9-410B-9D98-7C16FD060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719" y="2366963"/>
            <a:ext cx="6475681" cy="410051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dirty="0"/>
              <a:t>Sisäiset mallit ohjaavat havainnointiamme ja muodostamme niiden avulla oletuksia kohteiden ominaisuuksia</a:t>
            </a:r>
          </a:p>
          <a:p>
            <a:pPr lvl="1"/>
            <a:r>
              <a:rPr lang="fi-FI" dirty="0"/>
              <a:t>Sisäiset mallit ovat yksilöllisiä, jolloin samassa esim. Abstraktissa kuviossa yksilöt voivat nähdä eri asioita</a:t>
            </a:r>
          </a:p>
          <a:p>
            <a:pPr lvl="1"/>
            <a:r>
              <a:rPr lang="fi-FI" dirty="0"/>
              <a:t>Yleensä nähdään ensin se kuvio tai hahmo, jonka sisäinen  malli viriää helpoiten</a:t>
            </a:r>
          </a:p>
          <a:p>
            <a:pPr lvl="1"/>
            <a:r>
              <a:rPr lang="fi-FI" dirty="0"/>
              <a:t>Virheoletukset luovat erilaisia harhoja</a:t>
            </a:r>
          </a:p>
          <a:p>
            <a:r>
              <a:rPr lang="fi-FI" dirty="0"/>
              <a:t>Monitulkintaisissa kuvissa voidaan nähdä monta eri hahmoa näkökulmasta ja tulkinnasta riippuen</a:t>
            </a:r>
          </a:p>
          <a:p>
            <a:r>
              <a:rPr lang="fi-FI" dirty="0"/>
              <a:t>Tulkinnan näkökulma pohjautuu myös sisäisiin malleihin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C5BC255-6575-4D4E-8CD1-FE7A17CD4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554" y="2367092"/>
            <a:ext cx="4589263" cy="2802970"/>
          </a:xfrm>
          <a:prstGeom prst="rect">
            <a:avLst/>
          </a:prstGeom>
        </p:spPr>
      </p:pic>
      <p:graphicFrame>
        <p:nvGraphicFramePr>
          <p:cNvPr id="10" name="Taulukko 10">
            <a:extLst>
              <a:ext uri="{FF2B5EF4-FFF2-40B4-BE49-F238E27FC236}">
                <a16:creationId xmlns:a16="http://schemas.microsoft.com/office/drawing/2014/main" id="{5195B4DA-7DE3-449C-B2C1-B45F8AC2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78082"/>
              </p:ext>
            </p:extLst>
          </p:nvPr>
        </p:nvGraphicFramePr>
        <p:xfrm>
          <a:off x="9539682" y="5343525"/>
          <a:ext cx="20045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63">
                  <a:extLst>
                    <a:ext uri="{9D8B030D-6E8A-4147-A177-3AD203B41FA5}">
                      <a16:colId xmlns:a16="http://schemas.microsoft.com/office/drawing/2014/main" val="362930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Ankka vai jänis?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03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02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27D5B1AC-67FE-4E65-BD40-45329ABD51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74504" y="142875"/>
            <a:ext cx="2911016" cy="4181272"/>
          </a:xfrm>
          <a:prstGeom prst="rect">
            <a:avLst/>
          </a:prstGeom>
        </p:spPr>
      </p:pic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CDE8DF71-01B9-4126-A6AC-8A11FA985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42163"/>
              </p:ext>
            </p:extLst>
          </p:nvPr>
        </p:nvGraphicFramePr>
        <p:xfrm>
          <a:off x="7263557" y="4476750"/>
          <a:ext cx="4345039" cy="154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039">
                  <a:extLst>
                    <a:ext uri="{9D8B030D-6E8A-4147-A177-3AD203B41FA5}">
                      <a16:colId xmlns:a16="http://schemas.microsoft.com/office/drawing/2014/main" val="3451001342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Kuvassa voi nähdä kahdet kasvot: vanhan tai nuoren naisen. Sisäinen malli ja oletukset ihmiskasvojen yleisistä piirteistä ohjaa, sitä kummat kasvot havaitsemme ensin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18633"/>
                  </a:ext>
                </a:extLst>
              </a:tr>
            </a:tbl>
          </a:graphicData>
        </a:graphic>
      </p:graphicFrame>
      <p:pic>
        <p:nvPicPr>
          <p:cNvPr id="8" name="Kuva 8" descr="Kuva, joka sisältää kohteen seinä, teksti&#10;&#10;Kuvaus luotu, erittäin korkea luotettavuus">
            <a:extLst>
              <a:ext uri="{FF2B5EF4-FFF2-40B4-BE49-F238E27FC236}">
                <a16:creationId xmlns:a16="http://schemas.microsoft.com/office/drawing/2014/main" id="{BA548EBF-B893-4A8A-963C-9C8D0210E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2" y="819150"/>
            <a:ext cx="4800209" cy="3246937"/>
          </a:xfrm>
          <a:prstGeom prst="rect">
            <a:avLst/>
          </a:prstGeom>
        </p:spPr>
      </p:pic>
      <p:graphicFrame>
        <p:nvGraphicFramePr>
          <p:cNvPr id="10" name="Taulukko 10">
            <a:extLst>
              <a:ext uri="{FF2B5EF4-FFF2-40B4-BE49-F238E27FC236}">
                <a16:creationId xmlns:a16="http://schemas.microsoft.com/office/drawing/2014/main" id="{CE88D4D8-E57F-4234-B4B5-8CD34456B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02221"/>
              </p:ext>
            </p:extLst>
          </p:nvPr>
        </p:nvGraphicFramePr>
        <p:xfrm>
          <a:off x="400354" y="4152900"/>
          <a:ext cx="465377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777">
                  <a:extLst>
                    <a:ext uri="{9D8B030D-6E8A-4147-A177-3AD203B41FA5}">
                      <a16:colId xmlns:a16="http://schemas.microsoft.com/office/drawing/2014/main" val="863486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Mustetahratestit perustuvat myös sisäisiin malleihin; ne ohjaavat, minkä hahmon näemme kuviossa. Testejä käytetään psykologisissa tutkimuksissa, joissa tutkitaan henkilön persoonallisuutta. Persoonallisuus vaikuttaa miten kuvioihin reagoi.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54702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CE106C34-D07D-4C96-8736-6EE43882287F}"/>
              </a:ext>
            </a:extLst>
          </p:cNvPr>
          <p:cNvSpPr txBox="1"/>
          <p:nvPr/>
        </p:nvSpPr>
        <p:spPr>
          <a:xfrm>
            <a:off x="5451247" y="695325"/>
            <a:ext cx="2743200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/>
              <a:t>Monitulkintaisissa kuvissa voi nähdä useamman erilaisen kuvan näkökulmasta riippuen. Ensimmäistä muodostunutta havaintoa on kuitenkin vaikeaa muuttaa, sillä havainto on tällöin jo vakiintunut</a:t>
            </a:r>
          </a:p>
        </p:txBody>
      </p:sp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B71A0D1C-7469-46D0-A159-18DCE1AFB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79184"/>
              </p:ext>
            </p:extLst>
          </p:nvPr>
        </p:nvGraphicFramePr>
        <p:xfrm>
          <a:off x="181073" y="6086475"/>
          <a:ext cx="812168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685">
                  <a:extLst>
                    <a:ext uri="{9D8B030D-6E8A-4147-A177-3AD203B41FA5}">
                      <a16:colId xmlns:a16="http://schemas.microsoft.com/office/drawing/2014/main" val="264821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Myös tanssijan pyörimissuunnan voi tulkita eri tavoin: 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  <a:hlinkClick r:id="rId4"/>
                        </a:rPr>
                        <a:t>pyörivän tanssijan illuusio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Tanssijan suunta riippuu siitä, kumpi aivopuolisko tiedon käsittelee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522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6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18C84-0291-4A15-BF6C-C13D9E4B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6100119" cy="1224736"/>
          </a:xfrm>
        </p:spPr>
        <p:txBody>
          <a:bodyPr/>
          <a:lstStyle/>
          <a:p>
            <a:r>
              <a:rPr lang="fi-FI" dirty="0"/>
              <a:t>skitsofrenia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17822A-6703-4ABE-90BB-421E91CB6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475" y="2141482"/>
            <a:ext cx="6769100" cy="45625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Hyvin monimuotoinen psykoosisairaus, jonka oireet ovat myös yksilöllisiä</a:t>
            </a:r>
          </a:p>
          <a:p>
            <a:r>
              <a:rPr lang="fi-FI" dirty="0"/>
              <a:t>Aikaisemmin jakomielitauti</a:t>
            </a:r>
          </a:p>
          <a:p>
            <a:r>
              <a:rPr lang="fi-FI" dirty="0"/>
              <a:t>Oireet voivat olla mm. erilaisia harhoja</a:t>
            </a:r>
          </a:p>
          <a:p>
            <a:pPr lvl="1"/>
            <a:r>
              <a:rPr lang="fi-FI" dirty="0"/>
              <a:t>Aistiharhat, harhaluulot, hajanainen puhe, yms.</a:t>
            </a:r>
          </a:p>
          <a:p>
            <a:pPr lvl="1"/>
            <a:r>
              <a:rPr lang="fi-FI" dirty="0"/>
              <a:t>Tyypillisissä kuuloharhoissa henkilön kuulema puheääni kommentoi hänen tekemisiään ja voi esimerkiksi toistella hänen ajatuksiaan</a:t>
            </a:r>
          </a:p>
          <a:p>
            <a:pPr lvl="1"/>
            <a:r>
              <a:rPr lang="fi-FI" dirty="0"/>
              <a:t>Harhaluulot (deluusiot) ovat perusteettomia ja itsepäisiä uskomuksia, joihin henkilö luottaa</a:t>
            </a:r>
          </a:p>
          <a:p>
            <a:endParaRPr lang="fi-FI" dirty="0"/>
          </a:p>
        </p:txBody>
      </p:sp>
      <p:pic>
        <p:nvPicPr>
          <p:cNvPr id="4" name="Kuva 4" descr="Kuva, joka sisältää kohteen seinä, sisä, henkilö, vaatetus&#10;&#10;Kuvaus luotu, erittäin korkea luotettavuus">
            <a:extLst>
              <a:ext uri="{FF2B5EF4-FFF2-40B4-BE49-F238E27FC236}">
                <a16:creationId xmlns:a16="http://schemas.microsoft.com/office/drawing/2014/main" id="{4A17BF98-124A-4CF0-90F5-76DB2FEA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3914775"/>
            <a:ext cx="4553465" cy="2728297"/>
          </a:xfrm>
          <a:prstGeom prst="rect">
            <a:avLst/>
          </a:prstGeom>
        </p:spPr>
      </p:pic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28D01C1D-AAB5-4FE6-A844-A16A1ED8D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75647"/>
              </p:ext>
            </p:extLst>
          </p:nvPr>
        </p:nvGraphicFramePr>
        <p:xfrm>
          <a:off x="6715125" y="581025"/>
          <a:ext cx="4755996" cy="3313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996">
                  <a:extLst>
                    <a:ext uri="{9D8B030D-6E8A-4147-A177-3AD203B41FA5}">
                      <a16:colId xmlns:a16="http://schemas.microsoft.com/office/drawing/2014/main" val="1629262002"/>
                    </a:ext>
                  </a:extLst>
                </a:gridCol>
              </a:tblGrid>
              <a:tr h="3313185">
                <a:tc>
                  <a:txBody>
                    <a:bodyPr/>
                    <a:lstStyle/>
                    <a:p>
                      <a:pPr marL="228600" marR="0" lvl="0" indent="-22860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har char="•"/>
                      </a:pPr>
                      <a:r>
                        <a:rPr lang="fi-FI" sz="1800" u="none" strike="noStrike" cap="all" noProof="0" dirty="0"/>
                        <a:t>PARANOIDINEN SKITSOFRENIA:</a:t>
                      </a:r>
                      <a:endParaRPr lang="en-US" sz="1800" u="none" strike="noStrike" noProof="0"/>
                    </a:p>
                    <a:p>
                      <a:pPr marL="685800" marR="0" lvl="1" indent="-228600" algn="l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har char="•"/>
                      </a:pPr>
                      <a:r>
                        <a:rPr lang="fi-FI" sz="1800" u="none" strike="noStrike" cap="all" noProof="0" dirty="0"/>
                        <a:t>OIREITA ESIM. VAINOAMISHARHAT JA KUULOHARHAT</a:t>
                      </a:r>
                      <a:endParaRPr lang="en-US" sz="1800" u="none" strike="noStrike" noProof="0"/>
                    </a:p>
                    <a:p>
                      <a:pPr marL="685800" marR="0" lvl="1" indent="-228600" algn="l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har char="•"/>
                      </a:pPr>
                      <a:r>
                        <a:rPr lang="fi-FI" sz="1800" u="none" strike="noStrike" cap="all" noProof="0" dirty="0"/>
                        <a:t>N. 80% POTILAISTA KOKEE KUULOHARHOJA</a:t>
                      </a:r>
                      <a:endParaRPr lang="en-US" sz="1800" u="none" strike="noStrike" noProof="0"/>
                    </a:p>
                    <a:p>
                      <a:pPr marL="685800" marR="0" lvl="1" indent="-228600" algn="l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har char="•"/>
                      </a:pPr>
                      <a:r>
                        <a:rPr lang="fi-FI" sz="1800" u="none" strike="noStrike" cap="all" noProof="0" dirty="0"/>
                        <a:t>OMINAISTA PERUSTEETTOMAT PELOT VAINOTUKSI TULEMISESTA</a:t>
                      </a:r>
                      <a:endParaRPr lang="en-US" sz="1800" u="none" strike="noStrike" noProof="0"/>
                    </a:p>
                    <a:p>
                      <a:pPr marL="685800" marR="0" lvl="1" indent="-228600" algn="l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har char="•"/>
                      </a:pPr>
                      <a:r>
                        <a:rPr lang="fi-FI" sz="1800" u="none" strike="noStrike" cap="all" noProof="0" dirty="0"/>
                        <a:t>MUISTUTTAA AMFETAMIINIPSYKOOSIA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9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40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B8241-141D-406C-8E26-1A4C4D3E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synestesia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4A79E6-F781-4F64-8C0D-4E2B83E7D9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5825" y="2371725"/>
            <a:ext cx="6177220" cy="4392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Häiriötila, jossa eri aistit sekoittuvat toisiinsa</a:t>
            </a:r>
          </a:p>
          <a:p>
            <a:pPr lvl="1"/>
            <a:r>
              <a:rPr lang="fi-FI" dirty="0"/>
              <a:t>Värit voidaan esim. Maistaa tai musiikki nähdä väreinä</a:t>
            </a:r>
          </a:p>
          <a:p>
            <a:r>
              <a:rPr lang="fi-FI" dirty="0"/>
              <a:t>Syy:</a:t>
            </a:r>
          </a:p>
          <a:p>
            <a:pPr lvl="1"/>
            <a:r>
              <a:rPr lang="fi-FI" dirty="0"/>
              <a:t>aivojen hermoverkko ei ole karsiutunut normaalilla tavalla yksilönkehityksen aikana</a:t>
            </a:r>
          </a:p>
          <a:p>
            <a:r>
              <a:rPr lang="fi-FI" dirty="0"/>
              <a:t>Voi ilmetä myös sellaisten aistien alueella, jotka eivät henkilöllä normaalisti toimi</a:t>
            </a:r>
          </a:p>
          <a:p>
            <a:pPr lvl="1"/>
            <a:r>
              <a:rPr lang="fi-FI" dirty="0"/>
              <a:t>Esim. Sokea henkilö näkee kuulemiaan ääniä väreinä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37CD08DC-EC9A-47C7-943F-60F4C684C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00433"/>
              </p:ext>
            </p:extLst>
          </p:nvPr>
        </p:nvGraphicFramePr>
        <p:xfrm>
          <a:off x="2011680" y="722376"/>
          <a:ext cx="81686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8640">
                  <a:extLst>
                    <a:ext uri="{9D8B030D-6E8A-4147-A177-3AD203B41FA5}">
                      <a16:colId xmlns:a16="http://schemas.microsoft.com/office/drawing/2014/main" val="601931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11868"/>
                  </a:ext>
                </a:extLst>
              </a:tr>
            </a:tbl>
          </a:graphicData>
        </a:graphic>
      </p:graphicFrame>
      <p:pic>
        <p:nvPicPr>
          <p:cNvPr id="6" name="Kuva 6">
            <a:extLst>
              <a:ext uri="{FF2B5EF4-FFF2-40B4-BE49-F238E27FC236}">
                <a16:creationId xmlns:a16="http://schemas.microsoft.com/office/drawing/2014/main" id="{912BE4C9-834E-466C-B529-3946D1DB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0" y="2214404"/>
            <a:ext cx="4215361" cy="35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5A0DED-369D-4B7F-9AD7-C20DA0B3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amputaatio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055686-FFD3-459A-8E8F-142642FA57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4314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Kehon ulokkeen poistaminen leikkauksella, tai sen irtoaminen vammautumalla</a:t>
            </a:r>
          </a:p>
          <a:p>
            <a:pPr lvl="1"/>
            <a:r>
              <a:rPr lang="fi-FI" dirty="0"/>
              <a:t>Yleisimmin sormi, varvas, käsi, tai jalka</a:t>
            </a:r>
          </a:p>
          <a:p>
            <a:r>
              <a:rPr lang="fi-FI" dirty="0"/>
              <a:t>Aavesärky</a:t>
            </a:r>
          </a:p>
          <a:p>
            <a:pPr lvl="1"/>
            <a:r>
              <a:rPr lang="fi-FI" dirty="0"/>
              <a:t>Jotkut amputaatiopotilaat kokeneet "haamukipua"</a:t>
            </a:r>
          </a:p>
          <a:p>
            <a:pPr lvl="1"/>
            <a:r>
              <a:rPr lang="fi-FI" dirty="0"/>
              <a:t>Tarkoittaa särkyä, joka koetaan tuntuvan puuttuvassa jäsenessä</a:t>
            </a:r>
          </a:p>
          <a:p>
            <a:pPr lvl="1"/>
            <a:r>
              <a:rPr lang="fi-FI" dirty="0"/>
              <a:t>Todellisuudessa kipu syntyy katkaisukohdan vaurioituneissa hermopesäkkeissä</a:t>
            </a:r>
          </a:p>
          <a:p>
            <a:pPr lvl="1"/>
            <a:r>
              <a:rPr lang="fi-FI" dirty="0"/>
              <a:t>Särky voi aiheuttaa vaikeuksia nukkumiseen</a:t>
            </a:r>
          </a:p>
          <a:p>
            <a:pPr lvl="1"/>
            <a:r>
              <a:rPr lang="fi-FI" dirty="0"/>
              <a:t>Mahdollisen Proteesin hieronta saattaa auttaa särkyyn</a:t>
            </a:r>
          </a:p>
          <a:p>
            <a:pPr lvl="1"/>
            <a:r>
              <a:rPr lang="fi-FI" dirty="0"/>
              <a:t>Muita tunteita saattaa olla esimerkiksi kutina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421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A4FECB-1D50-4CC6-9A83-8ED2EA84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SYNTYVÄT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8F03FE-2B41-448F-B770-B7CF531610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78087"/>
          </a:xfrm>
        </p:spPr>
        <p:txBody>
          <a:bodyPr>
            <a:normAutofit/>
          </a:bodyPr>
          <a:lstStyle/>
          <a:p>
            <a:r>
              <a:rPr lang="fi-FI" dirty="0"/>
              <a:t>Havaintoharhaksi eli illuusioksi kutsutaan ulkoisesta ärsykkeen havaitsemista väärin</a:t>
            </a:r>
          </a:p>
          <a:p>
            <a:r>
              <a:rPr lang="fi-FI" dirty="0"/>
              <a:t>Voivat johtua aistin toimintakyvyn rajoittuneisuudesta tai havaintokonstanssien aiheuttamasta väärästä tulkinnasta</a:t>
            </a:r>
          </a:p>
          <a:p>
            <a:r>
              <a:rPr lang="fi-FI" dirty="0"/>
              <a:t>Myös sisäiset mallit vaikuttavat havaitsemiseen</a:t>
            </a:r>
          </a:p>
          <a:p>
            <a:pPr lvl="1"/>
            <a:r>
              <a:rPr lang="fi-FI" dirty="0"/>
              <a:t>Voimakas sisäinen malli voi johtaa vääriin tulkintoihin ja odotuksiin havainnon kohteesta</a:t>
            </a:r>
          </a:p>
          <a:p>
            <a:pPr lvl="1"/>
            <a:r>
              <a:rPr lang="fi-FI" dirty="0"/>
              <a:t>Sisäisen mallin takia joitakin vääriä havaintoja on myös vaikea muuttaa</a:t>
            </a:r>
          </a:p>
          <a:p>
            <a:r>
              <a:rPr lang="fi-FI" dirty="0"/>
              <a:t>Hallusinaatiot ovat ilman ulkoista ärsykettä syntyneitä näköharhoja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28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  <a:alpha val="3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D02D322-3671-4DEB-81ED-0FFA50F5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84" y="3503713"/>
            <a:ext cx="4763555" cy="33515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B161B2C-8A1D-4DFF-8A32-7329C341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4570" y="219075"/>
            <a:ext cx="10364451" cy="1596177"/>
          </a:xfrm>
        </p:spPr>
        <p:txBody>
          <a:bodyPr/>
          <a:lstStyle/>
          <a:p>
            <a:r>
              <a:rPr lang="fi-FI" dirty="0"/>
              <a:t>Optiset illuusiot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91F893-CC12-4B85-8658-9E0E46F43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981200"/>
            <a:ext cx="6989763" cy="423045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dirty="0"/>
              <a:t>aivot tulkitsevat silmistä tulevan informaation väärin tai tavalla, joka saa nähtävän asian vaikuttamaan mahdottomalta tai </a:t>
            </a:r>
            <a:r>
              <a:rPr lang="fi-FI" dirty="0" err="1"/>
              <a:t>absurdiltA</a:t>
            </a:r>
          </a:p>
          <a:p>
            <a:r>
              <a:rPr lang="fi-FI" dirty="0"/>
              <a:t>Illuusiot perustuvat aivojen tapaan käsitellä havaintoja tiettyjen mallien ja oletusten mukaan</a:t>
            </a:r>
          </a:p>
          <a:p>
            <a:r>
              <a:rPr lang="fi-FI" dirty="0"/>
              <a:t>Näköharhat johtuvat usein myös näköaistin rajoittuneisuudesta</a:t>
            </a:r>
          </a:p>
          <a:p>
            <a:r>
              <a:rPr lang="fi-FI" dirty="0"/>
              <a:t>Koska nämä havaitsemistavat ovat tiedostamattomia,  virheellistä havaintoa on yleensä vaikea korjata</a:t>
            </a:r>
          </a:p>
          <a:p>
            <a:r>
              <a:rPr lang="fi-FI" dirty="0"/>
              <a:t>Illuusiot voivat myös hyödyntää erilaisia hahmolakeja</a:t>
            </a:r>
          </a:p>
          <a:p>
            <a:r>
              <a:rPr lang="fi-FI" dirty="0"/>
              <a:t>Optiset illuusiot voidaan jakaa eri lajeihin niiden aiheuttaman harhan mukaan</a:t>
            </a:r>
          </a:p>
          <a:p>
            <a:pPr lvl="1"/>
            <a:r>
              <a:rPr lang="fi-FI" dirty="0"/>
              <a:t>MM. </a:t>
            </a:r>
            <a:r>
              <a:rPr lang="fi-FI" dirty="0" err="1"/>
              <a:t>KONTRAStiharhat</a:t>
            </a:r>
            <a:r>
              <a:rPr lang="fi-FI" dirty="0"/>
              <a:t>, taipumisharhat</a:t>
            </a:r>
          </a:p>
          <a:p>
            <a:r>
              <a:rPr lang="fi-FI" dirty="0" err="1"/>
              <a:t>Opitisia</a:t>
            </a:r>
            <a:r>
              <a:rPr lang="fi-FI" dirty="0"/>
              <a:t> harhat ovat ylitsepääsemättömiä. Eli niitä ei voi nähdä oikein, vaikka yrittäisikin</a:t>
            </a:r>
          </a:p>
        </p:txBody>
      </p:sp>
      <p:pic>
        <p:nvPicPr>
          <p:cNvPr id="4" name="Kuva 5" descr="Kuva, joka sisältää kohteen musta, objekti&#10;&#10;Kuvaus luotu, korkea luotettavuus">
            <a:extLst>
              <a:ext uri="{FF2B5EF4-FFF2-40B4-BE49-F238E27FC236}">
                <a16:creationId xmlns:a16="http://schemas.microsoft.com/office/drawing/2014/main" id="{02D3655B-4793-4B29-9F0C-784A1ADF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24" y="1219200"/>
            <a:ext cx="3938989" cy="2278063"/>
          </a:xfrm>
          <a:prstGeom prst="rect">
            <a:avLst/>
          </a:prstGeom>
        </p:spPr>
      </p:pic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562D2194-FB0B-460E-8F42-60CFC23EB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48563"/>
              </p:ext>
            </p:extLst>
          </p:nvPr>
        </p:nvGraphicFramePr>
        <p:xfrm>
          <a:off x="8455086" y="228600"/>
          <a:ext cx="35969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943">
                  <a:extLst>
                    <a:ext uri="{9D8B030D-6E8A-4147-A177-3AD203B41FA5}">
                      <a16:colId xmlns:a16="http://schemas.microsoft.com/office/drawing/2014/main" val="2892372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KAHVILAN SEINÄ -ILLUUSIO: vaakaviivat ovat oikeasti suoria, mutta vaikuttavat vinoilta</a:t>
                      </a:r>
                      <a:endParaRPr lang="fi-FI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09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7D5A4D-E49F-4EAD-8D38-9870C6B5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4380"/>
            <a:ext cx="10364451" cy="1203158"/>
          </a:xfrm>
        </p:spPr>
        <p:txBody>
          <a:bodyPr/>
          <a:lstStyle/>
          <a:p>
            <a:r>
              <a:rPr lang="fi-FI" dirty="0"/>
              <a:t>Koon illuusio ja </a:t>
            </a:r>
            <a:r>
              <a:rPr lang="fi-FI" dirty="0" err="1"/>
              <a:t>arviontiharhat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CD617B9-8CF6-49FC-9F0E-70AFB2B24F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5863" y="3076826"/>
            <a:ext cx="5654189" cy="3424237"/>
          </a:xfrm>
          <a:prstGeom prst="rect">
            <a:avLst/>
          </a:prstGeom>
        </p:spPr>
      </p:pic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1FF0507D-1E0B-4640-B728-285E2C2F5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70588"/>
              </p:ext>
            </p:extLst>
          </p:nvPr>
        </p:nvGraphicFramePr>
        <p:xfrm>
          <a:off x="585863" y="1644266"/>
          <a:ext cx="565418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189">
                  <a:extLst>
                    <a:ext uri="{9D8B030D-6E8A-4147-A177-3AD203B41FA5}">
                      <a16:colId xmlns:a16="http://schemas.microsoft.com/office/drawing/2014/main" val="310617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Ebbinghausin</a:t>
                      </a:r>
                      <a:r>
                        <a:rPr lang="fi-FI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harha: </a:t>
                      </a:r>
                      <a:r>
                        <a:rPr lang="fi-FI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oranssit ympyrät näyttävät eri kokoisilta, vaikka ovat todellisuudessa täsmälleen saman kokoisia. Aivot suhteuttavat oranssin ympyrän koon ympärillä olevien ympyröiden kokoon jolloin oranssi ympyrä näyttää joko suuremmalta tai pienemmältä.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621641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77411F69-0007-4391-BAFC-5E313871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32" y="3207371"/>
            <a:ext cx="4511843" cy="3156801"/>
          </a:xfrm>
          <a:prstGeom prst="rect">
            <a:avLst/>
          </a:prstGeom>
        </p:spPr>
      </p:pic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AEEB2DE5-6573-4712-8F3A-B9AD9EAAD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65347"/>
              </p:ext>
            </p:extLst>
          </p:nvPr>
        </p:nvGraphicFramePr>
        <p:xfrm>
          <a:off x="6641432" y="2358189"/>
          <a:ext cx="5089357" cy="91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357">
                  <a:extLst>
                    <a:ext uri="{9D8B030D-6E8A-4147-A177-3AD203B41FA5}">
                      <a16:colId xmlns:a16="http://schemas.microsoft.com/office/drawing/2014/main" val="122535269"/>
                    </a:ext>
                  </a:extLst>
                </a:gridCol>
              </a:tblGrid>
              <a:tr h="916757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Janat näyttävän olevan eri mittaisia, vaikka todellisuudessa näin ei ole. Janojen päissä olevat vinot viivat saavat janat näyttämään eri pituisilta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870471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B698A57-FDCE-4AC4-B24E-60E4BD6C2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79744"/>
              </p:ext>
            </p:extLst>
          </p:nvPr>
        </p:nvGraphicFramePr>
        <p:xfrm>
          <a:off x="6346928" y="1171575"/>
          <a:ext cx="5490737" cy="105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737">
                  <a:extLst>
                    <a:ext uri="{9D8B030D-6E8A-4147-A177-3AD203B41FA5}">
                      <a16:colId xmlns:a16="http://schemas.microsoft.com/office/drawing/2014/main" val="616768360"/>
                    </a:ext>
                  </a:extLst>
                </a:gridCol>
              </a:tblGrid>
              <a:tr h="10562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b="0" dirty="0">
                          <a:solidFill>
                            <a:srgbClr val="000000"/>
                          </a:solidFill>
                        </a:rPr>
                        <a:t>Arviointiharhoissa kuvioiden suhde toisiinsa arvioidaan väärin, jolloin kuvion koko tai suunta voi vääristyä</a:t>
                      </a:r>
                      <a:endParaRPr lang="fi-F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4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78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C04450F-EB0A-4EDD-896F-6C927517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986" y="18190"/>
            <a:ext cx="3215013" cy="470722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2EEC565-FE4D-4B15-A07D-7D5136B6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36" y="2537138"/>
            <a:ext cx="5772150" cy="44862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5AB4CD2-D93F-49F6-B57D-6136FEBB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fi-FI" dirty="0"/>
              <a:t>Värien ja kontrastien harhat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E3F7C-810D-412B-B445-52A44D2512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0178" y="1701196"/>
            <a:ext cx="6941232" cy="3197203"/>
          </a:xfrm>
        </p:spPr>
        <p:txBody>
          <a:bodyPr>
            <a:normAutofit/>
          </a:bodyPr>
          <a:lstStyle/>
          <a:p>
            <a:r>
              <a:rPr lang="fi-FI" dirty="0"/>
              <a:t>Värien illuusiot perustuvat yleensä oletukseen millaisessa ympäristössä nähdyn värin oletetaan olevan</a:t>
            </a:r>
          </a:p>
          <a:p>
            <a:pPr lvl="1"/>
            <a:r>
              <a:rPr lang="fi-FI" dirty="0"/>
              <a:t>Ympäröivä valaistus ja varjot vaikuttavat millaisina värit havaitaan</a:t>
            </a:r>
          </a:p>
          <a:p>
            <a:pPr lvl="1"/>
            <a:r>
              <a:rPr lang="fi-FI" dirty="0"/>
              <a:t>Myös värien suhteet toisiinsa muuttuvat oletetun ympäristön mukaan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81701D83-E7FC-4CB2-B9B0-EF4F74961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8008"/>
              </p:ext>
            </p:extLst>
          </p:nvPr>
        </p:nvGraphicFramePr>
        <p:xfrm>
          <a:off x="338049" y="4896945"/>
          <a:ext cx="33965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592">
                  <a:extLst>
                    <a:ext uri="{9D8B030D-6E8A-4147-A177-3AD203B41FA5}">
                      <a16:colId xmlns:a16="http://schemas.microsoft.com/office/drawing/2014/main" val="3949868469"/>
                    </a:ext>
                  </a:extLst>
                </a:gridCol>
              </a:tblGrid>
              <a:tr h="555794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Ruudut A ja B ovat saman värisiä, mutta oletus lieriön varjon vaikutuksesta värin sävyyn tuottaa harhan ruutujen sävyeroista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204259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833FA9B6-1C36-4D2F-B4E8-F93574305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4474"/>
              </p:ext>
            </p:extLst>
          </p:nvPr>
        </p:nvGraphicFramePr>
        <p:xfrm>
          <a:off x="8976986" y="4725417"/>
          <a:ext cx="3330923" cy="213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923">
                  <a:extLst>
                    <a:ext uri="{9D8B030D-6E8A-4147-A177-3AD203B41FA5}">
                      <a16:colId xmlns:a16="http://schemas.microsoft.com/office/drawing/2014/main" val="1316087197"/>
                    </a:ext>
                  </a:extLst>
                </a:gridCol>
              </a:tblGrid>
              <a:tr h="2132583">
                <a:tc>
                  <a:txBody>
                    <a:bodyPr/>
                    <a:lstStyle/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Mekon voi nähdä joko </a:t>
                      </a:r>
                      <a:r>
                        <a:rPr lang="fi-FI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valko-kultaisena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 tai sini-mustana.</a:t>
                      </a:r>
                      <a:r>
                        <a:rPr lang="fi-FI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Oletus ympäröivästä valaistuksesta muuttaa sitä, miten aivot kompensoivat silmien havaintoa mekon värityksestä. </a:t>
                      </a:r>
                    </a:p>
                    <a:p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Faktana: mekko on sini-musta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08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7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5A6E0-2084-475F-AD4A-D5A937AD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0025"/>
            <a:ext cx="10364451" cy="1596177"/>
          </a:xfrm>
        </p:spPr>
        <p:txBody>
          <a:bodyPr/>
          <a:lstStyle/>
          <a:p>
            <a:r>
              <a:rPr lang="fi-FI" dirty="0"/>
              <a:t>Lisää kontrasti-illuusioita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971FD5-4477-4022-B415-4E8BC61B56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4" descr="Sivujen">
            <a:extLst>
              <a:ext uri="{FF2B5EF4-FFF2-40B4-BE49-F238E27FC236}">
                <a16:creationId xmlns:a16="http://schemas.microsoft.com/office/drawing/2014/main" id="{8096D74A-A349-4B18-9C4E-1CCA3C30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92" y="3219450"/>
            <a:ext cx="4670691" cy="3221610"/>
          </a:xfrm>
          <a:prstGeom prst="rect">
            <a:avLst/>
          </a:prstGeom>
        </p:spPr>
      </p:pic>
      <p:pic>
        <p:nvPicPr>
          <p:cNvPr id="6" name="Kuva 6" descr="Kuva, joka sisältää kohteen näyttökuva&#10;&#10;Kuvaus luotu, korkea luotettavuus">
            <a:extLst>
              <a:ext uri="{FF2B5EF4-FFF2-40B4-BE49-F238E27FC236}">
                <a16:creationId xmlns:a16="http://schemas.microsoft.com/office/drawing/2014/main" id="{D92B49CB-13EA-427E-804C-D6CAE6F1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90" y="3571875"/>
            <a:ext cx="3883596" cy="2831612"/>
          </a:xfrm>
          <a:prstGeom prst="rect">
            <a:avLst/>
          </a:prstGeom>
        </p:spPr>
      </p:pic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4FAD93E0-642F-4D34-BC64-A186F1A79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87724"/>
              </p:ext>
            </p:extLst>
          </p:nvPr>
        </p:nvGraphicFramePr>
        <p:xfrm>
          <a:off x="762578" y="2571750"/>
          <a:ext cx="438066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663">
                  <a:extLst>
                    <a:ext uri="{9D8B030D-6E8A-4147-A177-3AD203B41FA5}">
                      <a16:colId xmlns:a16="http://schemas.microsoft.com/office/drawing/2014/main" val="720026640"/>
                    </a:ext>
                  </a:extLst>
                </a:gridCol>
              </a:tblGrid>
              <a:tr h="887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Palkki on todellisuudessa yksivärinen, mutta taustan liukuväri aiheuttaa palkkiin sävyeroja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31618"/>
                  </a:ext>
                </a:extLst>
              </a:tr>
            </a:tbl>
          </a:graphicData>
        </a:graphic>
      </p:graphicFrame>
      <p:graphicFrame>
        <p:nvGraphicFramePr>
          <p:cNvPr id="10" name="Taulukko 10">
            <a:extLst>
              <a:ext uri="{FF2B5EF4-FFF2-40B4-BE49-F238E27FC236}">
                <a16:creationId xmlns:a16="http://schemas.microsoft.com/office/drawing/2014/main" id="{41D31D97-9612-47DD-9F48-F0F500CDC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66172"/>
              </p:ext>
            </p:extLst>
          </p:nvPr>
        </p:nvGraphicFramePr>
        <p:xfrm>
          <a:off x="6796478" y="2209800"/>
          <a:ext cx="52475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504">
                  <a:extLst>
                    <a:ext uri="{9D8B030D-6E8A-4147-A177-3AD203B41FA5}">
                      <a16:colId xmlns:a16="http://schemas.microsoft.com/office/drawing/2014/main" val="70950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Esineen pinnat ovat saman värisiä, mutta pintojen välinen varjostus saa ne vaikuttamaan eri sävyisiltä (illuusio katoaa, jos keskikohdan peittää)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0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8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008348-7100-4CB0-84DB-94E49C5B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Tuikkivat harhat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6E0CB-C2DF-42B7-80B1-6CAFC00A8B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Illuusioissa kuvion ja taustan välinen kontrasti aiheuttaa kuvion tuikkimisen, kun katsetta liikutellaan kuvan pinnalla</a:t>
            </a:r>
          </a:p>
        </p:txBody>
      </p:sp>
      <p:pic>
        <p:nvPicPr>
          <p:cNvPr id="5" name="Kuva 8" descr="Kuva, joka sisältää kohteen ulkokäyttöön tarkoitettu esine, hunajakenno&#10;&#10;Kuvaus luotu, erittäin korkea luotettavuus">
            <a:extLst>
              <a:ext uri="{FF2B5EF4-FFF2-40B4-BE49-F238E27FC236}">
                <a16:creationId xmlns:a16="http://schemas.microsoft.com/office/drawing/2014/main" id="{452B5408-8A59-41EA-BF9D-5DB007548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20" y="3228975"/>
            <a:ext cx="4408774" cy="3319366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34E8D071-1220-4108-8154-5367450D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14" y="3337116"/>
            <a:ext cx="5366190" cy="34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683A7-1A88-4D0C-B72D-80E266E9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5" y="190500"/>
            <a:ext cx="10364451" cy="1596177"/>
          </a:xfrm>
        </p:spPr>
        <p:txBody>
          <a:bodyPr/>
          <a:lstStyle/>
          <a:p>
            <a:r>
              <a:rPr lang="fi-FI" dirty="0"/>
              <a:t>taipumisharhat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C96783-A817-4E09-B810-2547AB2F9C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184" y="1733550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Illuusiossa kuvion viivat tai ympyrät näyttävät vääristyvän tai taipuvan</a:t>
            </a:r>
          </a:p>
        </p:txBody>
      </p:sp>
      <p:pic>
        <p:nvPicPr>
          <p:cNvPr id="5" name="Kuva 5" descr="Kuva, joka sisältää kohteen musta, objekti&#10;&#10;Kuvaus luotu, korkea luotettavuus">
            <a:extLst>
              <a:ext uri="{FF2B5EF4-FFF2-40B4-BE49-F238E27FC236}">
                <a16:creationId xmlns:a16="http://schemas.microsoft.com/office/drawing/2014/main" id="{A91CE68B-CBDA-4DEF-9F33-C1DC9E31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93" y="4299893"/>
            <a:ext cx="3938989" cy="2278063"/>
          </a:xfrm>
          <a:prstGeom prst="rect">
            <a:avLst/>
          </a:prstGeom>
        </p:spPr>
      </p:pic>
      <p:pic>
        <p:nvPicPr>
          <p:cNvPr id="4" name="Kuva 5">
            <a:extLst>
              <a:ext uri="{FF2B5EF4-FFF2-40B4-BE49-F238E27FC236}">
                <a16:creationId xmlns:a16="http://schemas.microsoft.com/office/drawing/2014/main" id="{6078DDC2-44B3-4016-8ACB-38C726E1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" y="3267075"/>
            <a:ext cx="3310408" cy="3314633"/>
          </a:xfrm>
          <a:prstGeom prst="rect">
            <a:avLst/>
          </a:prstGeom>
        </p:spPr>
      </p:pic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F7DC481C-CE73-4A8E-9949-14542EF11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54878"/>
              </p:ext>
            </p:extLst>
          </p:nvPr>
        </p:nvGraphicFramePr>
        <p:xfrm>
          <a:off x="4040785" y="3038475"/>
          <a:ext cx="378229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299">
                  <a:extLst>
                    <a:ext uri="{9D8B030D-6E8A-4147-A177-3AD203B41FA5}">
                      <a16:colId xmlns:a16="http://schemas.microsoft.com/office/drawing/2014/main" val="1607812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>
                          <a:solidFill>
                            <a:srgbClr val="000000"/>
                          </a:solidFill>
                        </a:rPr>
                        <a:t>Molemmissa kuvioissa vaakasuuntaiset linjat ovat todellisuudessa suoria. Harhan aiheuttaa linjojen välinen kuviointi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610702"/>
                  </a:ext>
                </a:extLst>
              </a:tr>
            </a:tbl>
          </a:graphicData>
        </a:graphic>
      </p:graphicFrame>
      <p:pic>
        <p:nvPicPr>
          <p:cNvPr id="10" name="Kuva 4" descr="Kuva, joka sisältää kohteen vektorigrafiikka&#10;&#10;Kuvaus luotu, korkea luotettavuus">
            <a:extLst>
              <a:ext uri="{FF2B5EF4-FFF2-40B4-BE49-F238E27FC236}">
                <a16:creationId xmlns:a16="http://schemas.microsoft.com/office/drawing/2014/main" id="{C1F08F7F-5E29-4863-BCD5-D7345FB3A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280" y="3304699"/>
            <a:ext cx="3465573" cy="3472339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B9343B6-DC8B-4C91-8788-EE507AA2B494}"/>
              </a:ext>
            </a:extLst>
          </p:cNvPr>
          <p:cNvSpPr txBox="1"/>
          <p:nvPr/>
        </p:nvSpPr>
        <p:spPr>
          <a:xfrm>
            <a:off x="7981944" y="2378724"/>
            <a:ext cx="4209770" cy="9239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/>
              <a:t>Kuvion spiraalit ovat oikeasti ympyröitä, mutta taustan kuviointi tekee niistä vaikeasti hahmotettavia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00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7C797D-4C77-4808-A10E-3052E66E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6164" y="238125"/>
            <a:ext cx="10364451" cy="1596177"/>
          </a:xfrm>
        </p:spPr>
        <p:txBody>
          <a:bodyPr/>
          <a:lstStyle/>
          <a:p>
            <a:r>
              <a:rPr lang="fi-FI" dirty="0"/>
              <a:t>Liikkeen illuusiot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5DD35A-CAA7-4038-B627-5FEF877E56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71" y="1581150"/>
            <a:ext cx="5854481" cy="3424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Kuvio tai kuva näyttää liikkuvan kun katsetta liikuttelee</a:t>
            </a:r>
          </a:p>
          <a:p>
            <a:r>
              <a:rPr lang="fi-FI" dirty="0"/>
              <a:t>Illuusio luodaan erilaisilla kuvioinneilla, väreillä ja kontrasteilla</a:t>
            </a:r>
          </a:p>
        </p:txBody>
      </p:sp>
      <p:pic>
        <p:nvPicPr>
          <p:cNvPr id="4" name="Kuva 4" descr="Kuva, joka sisältää kohteen kukka&#10;&#10;Kuvaus luotu, korkea luotettavuus">
            <a:extLst>
              <a:ext uri="{FF2B5EF4-FFF2-40B4-BE49-F238E27FC236}">
                <a16:creationId xmlns:a16="http://schemas.microsoft.com/office/drawing/2014/main" id="{46FBFD33-DDC7-4F8D-BBD9-E0D317BB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75" y="38100"/>
            <a:ext cx="4927956" cy="3693891"/>
          </a:xfrm>
          <a:prstGeom prst="rect">
            <a:avLst/>
          </a:prstGeom>
        </p:spPr>
      </p:pic>
      <p:pic>
        <p:nvPicPr>
          <p:cNvPr id="8" name="Kuva 8" descr="Kuva, joka sisältää kohteen vektorigrafiikka&#10;&#10;Kuvaus luotu, korkea luotettavuus">
            <a:extLst>
              <a:ext uri="{FF2B5EF4-FFF2-40B4-BE49-F238E27FC236}">
                <a16:creationId xmlns:a16="http://schemas.microsoft.com/office/drawing/2014/main" id="{78C0D6C7-4590-4E98-8B86-16CB1A33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45" y="3505200"/>
            <a:ext cx="3713525" cy="2884850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7C986E67-FF9C-4B75-A39D-46C1E2652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898" y="3800475"/>
            <a:ext cx="4924765" cy="29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01760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Punainen-violetti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</TotalTime>
  <Words>868</Words>
  <Application>Microsoft Office PowerPoint</Application>
  <PresentationFormat>Laajakuva</PresentationFormat>
  <Paragraphs>97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Rockwell</vt:lpstr>
      <vt:lpstr>Tw Cen MT</vt:lpstr>
      <vt:lpstr>Pisara</vt:lpstr>
      <vt:lpstr>HARHAT</vt:lpstr>
      <vt:lpstr>MITEN SYNTYVÄT</vt:lpstr>
      <vt:lpstr>Optiset illuusiot</vt:lpstr>
      <vt:lpstr>Koon illuusio ja arviontiharhat</vt:lpstr>
      <vt:lpstr>Värien ja kontrastien harhat</vt:lpstr>
      <vt:lpstr>Lisää kontrasti-illuusioita</vt:lpstr>
      <vt:lpstr>Tuikkivat harhat</vt:lpstr>
      <vt:lpstr>taipumisharhat</vt:lpstr>
      <vt:lpstr>Liikkeen illuusiot</vt:lpstr>
      <vt:lpstr>Mahdottomat kuviot</vt:lpstr>
      <vt:lpstr>Havaintokonstanssien ja hahmolakien aiheuttamia harhoja</vt:lpstr>
      <vt:lpstr>Sisäisten mallien aiheuttamat harhat</vt:lpstr>
      <vt:lpstr>PowerPoint-esitys</vt:lpstr>
      <vt:lpstr>skitsofrenia</vt:lpstr>
      <vt:lpstr>synestesia</vt:lpstr>
      <vt:lpstr>amputaatio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HARHAT</dc:title>
  <dc:creator>Seitola Tuomo</dc:creator>
  <cp:lastModifiedBy>Seitola Tuomo</cp:lastModifiedBy>
  <cp:revision>275</cp:revision>
  <dcterms:modified xsi:type="dcterms:W3CDTF">2021-03-16T20:31:33Z</dcterms:modified>
</cp:coreProperties>
</file>