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26.4.2022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863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26.4.2022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32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26.4.2022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783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26.4.2022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769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26.4.2022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443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26.4.2022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75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26.4.2022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80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26.4.2022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768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26.4.2022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604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26.4.2022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765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765-46CC-4F01-AEC3-F1C52E25C98A}" type="datetimeFigureOut">
              <a:rPr lang="fi-FI" smtClean="0"/>
              <a:t>26.4.2022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529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BC765-46CC-4F01-AEC3-F1C52E25C98A}" type="datetimeFigureOut">
              <a:rPr lang="fi-FI" smtClean="0"/>
              <a:t>26.4.2022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5E861-B3D0-4E28-AEA0-D2E6EE7072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149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927463" y="1293222"/>
            <a:ext cx="8452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dirty="0" smtClean="0"/>
              <a:t>TUNTEET JA PSYKOLOGIAN OSA-ALUEET</a:t>
            </a:r>
            <a:endParaRPr lang="fi-FI" sz="4000" dirty="0"/>
          </a:p>
        </p:txBody>
      </p:sp>
      <p:pic>
        <p:nvPicPr>
          <p:cNvPr id="4" name="Kuva 3" descr="Feelings Faces | Sunflower Storyti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6" y="2406057"/>
            <a:ext cx="5109754" cy="3805136"/>
          </a:xfrm>
          <a:prstGeom prst="rect">
            <a:avLst/>
          </a:prstGeom>
        </p:spPr>
      </p:pic>
      <p:pic>
        <p:nvPicPr>
          <p:cNvPr id="5" name="Kuva 4" descr="Disgust Tropes - TV Trop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68" y="2410718"/>
            <a:ext cx="29718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unnetunteesi.files.wordpress.com/2019/09/sdg.tunteenikart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2192000" cy="684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03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718457" y="836023"/>
            <a:ext cx="89219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AutoNum type="alphaLcPeriod"/>
            </a:pPr>
            <a:r>
              <a:rPr lang="fi-FI" altLang="fi-FI" sz="3600" b="1" dirty="0"/>
              <a:t>tunteet ja kehityspsykologia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altLang="fi-FI" sz="3600" b="1" dirty="0"/>
              <a:t> varhainen vuorovaikutus ja perusturvallisuuden tunne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altLang="fi-FI" sz="3600" b="1" dirty="0"/>
              <a:t>uhmaikä ja tunteiden voimakkuus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altLang="fi-FI" sz="3600" b="1" dirty="0" smtClean="0"/>
              <a:t>murrosikä </a:t>
            </a:r>
            <a:r>
              <a:rPr lang="fi-FI" altLang="fi-FI" sz="3600" b="1" dirty="0"/>
              <a:t>ja epäselvät tunteet (&gt;</a:t>
            </a:r>
            <a:r>
              <a:rPr lang="fi-FI" altLang="fi-FI" sz="3600" b="1" dirty="0" err="1"/>
              <a:t>limbinen</a:t>
            </a:r>
            <a:r>
              <a:rPr lang="fi-FI" altLang="fi-FI" sz="3600" b="1" dirty="0"/>
              <a:t> järjestelmä ja hormonit)</a:t>
            </a:r>
            <a:endParaRPr lang="fi-FI" sz="3600" dirty="0"/>
          </a:p>
        </p:txBody>
      </p:sp>
      <p:pic>
        <p:nvPicPr>
          <p:cNvPr id="5" name="Kuva 4" descr="Wikipedia talk:Manual of Style/endash spacin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24" y="694019"/>
            <a:ext cx="4571025" cy="305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465171" y="505687"/>
            <a:ext cx="73149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 sz="3200" b="1" dirty="0"/>
              <a:t>tunteet ja kognitiivinen psykologia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altLang="fi-FI" sz="3200" b="1" dirty="0"/>
              <a:t>esim. pelko, ilo tai </a:t>
            </a:r>
            <a:r>
              <a:rPr lang="fi-FI" altLang="fi-FI" sz="3200" b="1" dirty="0" smtClean="0"/>
              <a:t>ahdistus (</a:t>
            </a:r>
            <a:r>
              <a:rPr lang="fi-FI" altLang="fi-FI" sz="3200" b="1" dirty="0" err="1" smtClean="0"/>
              <a:t>anxiety</a:t>
            </a:r>
            <a:r>
              <a:rPr lang="fi-FI" altLang="fi-FI" sz="3200" b="1" dirty="0" smtClean="0"/>
              <a:t>) </a:t>
            </a:r>
            <a:r>
              <a:rPr lang="fi-FI" altLang="fi-FI" sz="3200" b="1" dirty="0"/>
              <a:t>vaikuttavat </a:t>
            </a:r>
            <a:r>
              <a:rPr lang="fi-FI" altLang="fi-FI" sz="3200" b="1" dirty="0" smtClean="0"/>
              <a:t>tarkkaavaisuuteen (</a:t>
            </a:r>
            <a:r>
              <a:rPr lang="fi-FI" altLang="fi-FI" sz="3200" b="1" dirty="0" err="1" smtClean="0"/>
              <a:t>attention</a:t>
            </a:r>
            <a:r>
              <a:rPr lang="fi-FI" altLang="fi-FI" sz="3200" b="1" dirty="0" smtClean="0"/>
              <a:t>) (&gt; </a:t>
            </a:r>
            <a:r>
              <a:rPr lang="fi-FI" altLang="fi-FI" sz="3200" b="1" dirty="0"/>
              <a:t>havaintojen muodostuminen)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i-FI" altLang="fi-FI" sz="3200" b="1" dirty="0"/>
              <a:t>tunnepitoiset asiat jäävät paremmin muistiin, esim. liikenteessä ns. läheltä piti tilanteet vaikuttavat sisäisten mallien muutoksiin &gt; varovaisuus</a:t>
            </a:r>
            <a:endParaRPr lang="fi-FI" sz="3200" dirty="0"/>
          </a:p>
        </p:txBody>
      </p:sp>
      <p:pic>
        <p:nvPicPr>
          <p:cNvPr id="4" name="Kuva 3" descr="Generalized Anxiety Disorder in Childr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8369" y="505687"/>
            <a:ext cx="3459405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038165" y="1275289"/>
            <a:ext cx="97057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i-FI" altLang="fi-FI" sz="3200" b="1" dirty="0" smtClean="0"/>
              <a:t>tunteet </a:t>
            </a:r>
            <a:r>
              <a:rPr lang="fi-FI" altLang="fi-FI" sz="3200" b="1" dirty="0"/>
              <a:t>ja fysiologinen psykologia </a:t>
            </a:r>
            <a:r>
              <a:rPr lang="fi-FI" altLang="fi-FI" sz="3200" b="1" dirty="0" smtClean="0"/>
              <a:t>(neuropsykologia)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200" b="1" dirty="0" smtClean="0"/>
              <a:t>Etuotsalohkon (</a:t>
            </a:r>
            <a:r>
              <a:rPr lang="fi-FI" altLang="fi-FI" sz="3200" b="1" dirty="0" err="1" smtClean="0"/>
              <a:t>frontal</a:t>
            </a:r>
            <a:r>
              <a:rPr lang="fi-FI" altLang="fi-FI" sz="3200" b="1" dirty="0" smtClean="0"/>
              <a:t> </a:t>
            </a:r>
            <a:r>
              <a:rPr lang="fi-FI" altLang="fi-FI" sz="3200" b="1" dirty="0" err="1" smtClean="0"/>
              <a:t>lobe</a:t>
            </a:r>
            <a:r>
              <a:rPr lang="fi-FI" altLang="fi-FI" sz="3200" b="1" dirty="0" smtClean="0"/>
              <a:t>) merkitys tunteiden säätelyssä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200" b="1" dirty="0" err="1" smtClean="0"/>
              <a:t>kortisolin</a:t>
            </a:r>
            <a:r>
              <a:rPr lang="fi-FI" altLang="fi-FI" sz="3200" b="1" dirty="0" smtClean="0"/>
              <a:t> </a:t>
            </a:r>
            <a:r>
              <a:rPr lang="fi-FI" altLang="fi-FI" sz="3200" b="1" dirty="0"/>
              <a:t>merkitys pelon tunteen kokemisessa, esim. stressaantunut ihminen kokee myös pelkoreaktioita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200" b="1" dirty="0"/>
              <a:t> </a:t>
            </a:r>
            <a:r>
              <a:rPr lang="fi-FI" altLang="fi-FI" sz="3200" b="1" dirty="0" smtClean="0"/>
              <a:t>esim. </a:t>
            </a:r>
            <a:r>
              <a:rPr lang="fi-FI" altLang="fi-FI" sz="3200" b="1" dirty="0" err="1" smtClean="0"/>
              <a:t>lsd</a:t>
            </a:r>
            <a:r>
              <a:rPr lang="fi-FI" altLang="fi-FI" sz="3200" b="1" dirty="0" smtClean="0"/>
              <a:t> </a:t>
            </a:r>
            <a:r>
              <a:rPr lang="fi-FI" altLang="fi-FI" sz="3200" b="1" dirty="0"/>
              <a:t>ja uhkarohkeus ( &gt; normaalin pelon katoaminen)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200" b="1" dirty="0"/>
              <a:t> päihteet ja liikenne ( &gt; näennäinen hallinnan tunne)</a:t>
            </a:r>
          </a:p>
        </p:txBody>
      </p:sp>
    </p:spTree>
    <p:extLst>
      <p:ext uri="{BB962C8B-B14F-4D97-AF65-F5344CB8AC3E}">
        <p14:creationId xmlns:p14="http://schemas.microsoft.com/office/powerpoint/2010/main" val="324751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201783" y="862150"/>
            <a:ext cx="79422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i-FI" altLang="fi-FI" sz="3600" b="1" dirty="0"/>
              <a:t>tunteet ja persoonallisuuden psykologia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600" b="1" dirty="0"/>
              <a:t>myönteisten ja kielteisten tunteiden </a:t>
            </a:r>
            <a:r>
              <a:rPr lang="fi-FI" altLang="fi-FI" sz="3600" b="1" dirty="0" smtClean="0"/>
              <a:t>merkitys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600" b="1" dirty="0" smtClean="0"/>
              <a:t>optimismi &gt;&lt; pessimismi</a:t>
            </a:r>
            <a:endParaRPr lang="fi-FI" altLang="fi-FI" sz="3600" b="1" dirty="0"/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600" b="1" dirty="0"/>
              <a:t>psyykkisissä häiriöissä tunne-elämä häiriytyy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600" b="1" dirty="0" smtClean="0"/>
              <a:t>temperamentti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sz="3600" b="1" dirty="0" smtClean="0"/>
              <a:t>tunteiden yli- tai </a:t>
            </a:r>
            <a:r>
              <a:rPr lang="fi-FI" sz="3600" b="1" dirty="0" err="1" smtClean="0"/>
              <a:t>alikontrolointi</a:t>
            </a:r>
            <a:endParaRPr lang="fi-FI" sz="3600" dirty="0"/>
          </a:p>
        </p:txBody>
      </p:sp>
      <p:pic>
        <p:nvPicPr>
          <p:cNvPr id="3" name="Kuva 2" descr="NYT’s Glass Is Half Full of Half-Truths | FAI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6" y="3762104"/>
            <a:ext cx="4330261" cy="286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822960" y="411097"/>
            <a:ext cx="61202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i-FI" altLang="fi-FI" sz="3600" b="1" dirty="0"/>
              <a:t>tunteet ja sosiaalipsykologia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3600" b="1" dirty="0" smtClean="0"/>
              <a:t> esim. vahva konformismi (</a:t>
            </a:r>
            <a:r>
              <a:rPr lang="fi-FI" altLang="fi-FI" sz="3600" b="1" dirty="0" err="1" smtClean="0"/>
              <a:t>conformity</a:t>
            </a:r>
            <a:r>
              <a:rPr lang="fi-FI" altLang="fi-FI" sz="3600" b="1" dirty="0" smtClean="0"/>
              <a:t>) &gt; tunteet siirtyvät ihmisistä toisiin (</a:t>
            </a:r>
            <a:r>
              <a:rPr lang="fi-FI" altLang="fi-FI" sz="3600" b="1" dirty="0" err="1" smtClean="0"/>
              <a:t>transfer</a:t>
            </a:r>
            <a:r>
              <a:rPr lang="fi-FI" altLang="fi-FI" sz="3600" b="1" dirty="0" smtClean="0"/>
              <a:t>, </a:t>
            </a:r>
            <a:r>
              <a:rPr lang="fi-FI" altLang="fi-FI" sz="3600" b="1" dirty="0" err="1" smtClean="0"/>
              <a:t>also</a:t>
            </a:r>
            <a:r>
              <a:rPr lang="fi-FI" altLang="fi-FI" sz="3600" b="1" dirty="0" smtClean="0"/>
              <a:t> </a:t>
            </a:r>
            <a:r>
              <a:rPr lang="fi-FI" altLang="fi-FI" sz="3600" b="1" dirty="0" err="1" smtClean="0"/>
              <a:t>mirror</a:t>
            </a:r>
            <a:r>
              <a:rPr lang="fi-FI" altLang="fi-FI" sz="3600" b="1" dirty="0" smtClean="0"/>
              <a:t> </a:t>
            </a:r>
            <a:r>
              <a:rPr lang="fi-FI" altLang="fi-FI" sz="3600" b="1" dirty="0" err="1" smtClean="0"/>
              <a:t>cells</a:t>
            </a:r>
            <a:r>
              <a:rPr lang="fi-FI" altLang="fi-FI" sz="3600" b="1" dirty="0" smtClean="0"/>
              <a:t>) (aggressio, ekstaattiset tunteet) &gt; </a:t>
            </a:r>
            <a:r>
              <a:rPr lang="fi-FI" altLang="fi-FI" sz="3600" b="1" dirty="0"/>
              <a:t>esim. </a:t>
            </a:r>
            <a:r>
              <a:rPr lang="fi-FI" altLang="fi-FI" sz="3600" b="1" dirty="0" smtClean="0"/>
              <a:t>fanikulttuuri, mielenosoitus, ideologiset tai uskonnolliset kokoukset)</a:t>
            </a:r>
            <a:endParaRPr lang="fi-FI" altLang="fi-FI" sz="3600" b="1" dirty="0" smtClean="0"/>
          </a:p>
        </p:txBody>
      </p:sp>
      <p:pic>
        <p:nvPicPr>
          <p:cNvPr id="3" name="Kuva 2" descr="May | 2009 | Spoti na Stareh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53" y="3526971"/>
            <a:ext cx="4541746" cy="303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6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005840" y="222069"/>
            <a:ext cx="816428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i-FI" altLang="fi-FI" sz="3200" dirty="0" smtClean="0"/>
              <a:t>*tunteet </a:t>
            </a:r>
            <a:r>
              <a:rPr lang="fi-FI" altLang="fi-FI" sz="3200" dirty="0"/>
              <a:t>ja unet &gt; unessa tunteet muuttuvat usein mielikuviksi</a:t>
            </a:r>
          </a:p>
          <a:p>
            <a:pPr>
              <a:spcBef>
                <a:spcPct val="0"/>
              </a:spcBef>
            </a:pPr>
            <a:r>
              <a:rPr lang="fi-FI" altLang="fi-FI" sz="3200" dirty="0"/>
              <a:t>** tunteet ja suggestio</a:t>
            </a:r>
          </a:p>
          <a:p>
            <a:pPr>
              <a:spcBef>
                <a:spcPct val="0"/>
              </a:spcBef>
            </a:pPr>
            <a:r>
              <a:rPr lang="fi-FI" altLang="fi-FI" sz="3200" dirty="0"/>
              <a:t>    &gt; esim. mielikuvaharjoitukset</a:t>
            </a:r>
          </a:p>
          <a:p>
            <a:pPr>
              <a:spcBef>
                <a:spcPct val="0"/>
              </a:spcBef>
            </a:pPr>
            <a:r>
              <a:rPr lang="fi-FI" altLang="fi-FI" sz="3200" dirty="0"/>
              <a:t>*** tunteet ja hyvinvointi </a:t>
            </a:r>
          </a:p>
          <a:p>
            <a:pPr>
              <a:spcBef>
                <a:spcPct val="0"/>
              </a:spcBef>
            </a:pPr>
            <a:r>
              <a:rPr lang="fi-FI" altLang="fi-FI" sz="3200" dirty="0"/>
              <a:t>tunteiden merkitys esim. fysiologiselle hyvinvoinnille</a:t>
            </a:r>
          </a:p>
          <a:p>
            <a:pPr>
              <a:spcBef>
                <a:spcPct val="0"/>
              </a:spcBef>
            </a:pPr>
            <a:r>
              <a:rPr lang="fi-FI" altLang="fi-FI" sz="3200" dirty="0"/>
              <a:t>**** </a:t>
            </a:r>
            <a:r>
              <a:rPr lang="fi-FI" altLang="fi-FI" sz="3200" dirty="0" err="1"/>
              <a:t>flow</a:t>
            </a:r>
            <a:r>
              <a:rPr lang="fi-FI" altLang="fi-FI" sz="3200" dirty="0"/>
              <a:t>-tunne, myös motivaation ja  </a:t>
            </a:r>
          </a:p>
          <a:p>
            <a:pPr>
              <a:spcBef>
                <a:spcPct val="0"/>
              </a:spcBef>
            </a:pPr>
            <a:r>
              <a:rPr lang="fi-FI" altLang="fi-FI" sz="3200" dirty="0"/>
              <a:t>       luovuuden näkökulma</a:t>
            </a:r>
          </a:p>
          <a:p>
            <a:pPr>
              <a:spcBef>
                <a:spcPct val="0"/>
              </a:spcBef>
            </a:pPr>
            <a:endParaRPr lang="fi-FI" altLang="fi-FI" sz="3200" dirty="0"/>
          </a:p>
          <a:p>
            <a:pPr>
              <a:spcBef>
                <a:spcPct val="0"/>
              </a:spcBef>
            </a:pPr>
            <a:r>
              <a:rPr lang="fi-FI" altLang="fi-FI" sz="3200" dirty="0"/>
              <a:t>vielä: esim. urheilupsykologia &gt; pelkääkö urheilija virheitä vai uskaltaako tehdä ratkaisuja ( esim. lentopallo)</a:t>
            </a:r>
          </a:p>
        </p:txBody>
      </p:sp>
    </p:spTree>
    <p:extLst>
      <p:ext uri="{BB962C8B-B14F-4D97-AF65-F5344CB8AC3E}">
        <p14:creationId xmlns:p14="http://schemas.microsoft.com/office/powerpoint/2010/main" val="422644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SCN3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82" y="148227"/>
            <a:ext cx="493776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2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56" y="1541417"/>
            <a:ext cx="10060775" cy="40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9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238</Words>
  <Application>Microsoft Office PowerPoint</Application>
  <PresentationFormat>Laajakuva</PresentationFormat>
  <Paragraphs>30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Kotkan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Seitola Tuomo</dc:creator>
  <cp:lastModifiedBy>Tuomo Seitola</cp:lastModifiedBy>
  <cp:revision>8</cp:revision>
  <dcterms:created xsi:type="dcterms:W3CDTF">2019-12-02T08:08:19Z</dcterms:created>
  <dcterms:modified xsi:type="dcterms:W3CDTF">2022-04-26T06:20:17Z</dcterms:modified>
</cp:coreProperties>
</file>