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62" r:id="rId2"/>
    <p:sldId id="261" r:id="rId3"/>
    <p:sldId id="263" r:id="rId4"/>
    <p:sldId id="264" r:id="rId5"/>
    <p:sldId id="266" r:id="rId6"/>
    <p:sldId id="267" r:id="rId7"/>
    <p:sldId id="256" r:id="rId8"/>
    <p:sldId id="257" r:id="rId9"/>
    <p:sldId id="258" r:id="rId10"/>
    <p:sldId id="259" r:id="rId11"/>
    <p:sldId id="260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932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97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13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493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820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024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27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09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66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63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2B7D897-5E48-4615-9554-B4FACA546986}" type="datetimeFigureOut">
              <a:rPr lang="fi-FI" smtClean="0"/>
              <a:t>8.1.2023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408FE51-CD87-4A09-BC02-A64D18848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29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eyskirjasto.fi/terveyskirjasto/tk.koti/www.ktl.fi/http/www.tohtori.fi/www.kaapeli.fi/~mies/tk.koti?p_teos=dlk" TargetMode="External"/><Relationship Id="rId2" Type="http://schemas.openxmlformats.org/officeDocument/2006/relationships/hyperlink" Target="Mielenterveyden%20h&#228;iri&#246;t%20a.pptx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kaypahoito.fi/web/kh/suositukset/suositus?id=hoi5002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351089" y="1196975"/>
            <a:ext cx="6840537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i-FI" sz="2800" b="1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Mielenterveyden suojatekijöitä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SISÄISIÄ SUOJATEKIJÖITÄ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•Fyysisestä terveydestä huolehtiminen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•Ongelmanratkaisutaidot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•Sosiaaliset taidot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•Asioiden jakaminen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•Itsensä toteuttaminen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•Vahva itsetunto </a:t>
            </a:r>
          </a:p>
          <a:p>
            <a:pPr eaLnBrk="1" hangingPunct="1">
              <a:defRPr/>
            </a:pPr>
            <a:r>
              <a:rPr lang="fi-FI" sz="2800" dirty="0">
                <a:cs typeface="Arial" charset="0"/>
              </a:rPr>
              <a:t>•Muita mm. hyväksytyksi tulemisen tunne, myönteiset varhaiset ihmissuhteet ja perimä </a:t>
            </a:r>
          </a:p>
        </p:txBody>
      </p:sp>
    </p:spTree>
    <p:extLst>
      <p:ext uri="{BB962C8B-B14F-4D97-AF65-F5344CB8AC3E}">
        <p14:creationId xmlns:p14="http://schemas.microsoft.com/office/powerpoint/2010/main" val="91085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/>
          <p:cNvSpPr txBox="1"/>
          <p:nvPr/>
        </p:nvSpPr>
        <p:spPr>
          <a:xfrm>
            <a:off x="1031966" y="783771"/>
            <a:ext cx="89219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Kestävä mielenterveys (vähäinen </a:t>
            </a:r>
            <a:r>
              <a:rPr lang="fi-FI" sz="2400" dirty="0" err="1" smtClean="0"/>
              <a:t>mt</a:t>
            </a:r>
            <a:r>
              <a:rPr lang="fi-FI" sz="2400" dirty="0" smtClean="0"/>
              <a:t>-ongelmien riski)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korkea itsehillintä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vähäinen herkkyys kielteisille tunteille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err="1" smtClean="0"/>
              <a:t>resilienssi</a:t>
            </a: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ei sukurasitteita (lähisuku)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 smtClean="0"/>
          </a:p>
          <a:p>
            <a:r>
              <a:rPr lang="fi-FI" sz="2400" dirty="0" smtClean="0"/>
              <a:t>Riskitekijät ja suojatekijät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sisäiset ja ulkoiset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64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653143" y="548640"/>
            <a:ext cx="1067235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Diagnostiikka</a:t>
            </a:r>
          </a:p>
          <a:p>
            <a:endParaRPr lang="fi-F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smtClean="0"/>
              <a:t>tavoitteena sairauksien tunnistaminen ja hoito; myös ennalta ehkäisy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smtClean="0"/>
              <a:t>ICD &gt; (International Statistical </a:t>
            </a:r>
            <a:r>
              <a:rPr lang="fi-FI" sz="2800" dirty="0" err="1" smtClean="0"/>
              <a:t>Classification</a:t>
            </a:r>
            <a:r>
              <a:rPr lang="fi-FI" sz="2800" dirty="0" smtClean="0"/>
              <a:t> of </a:t>
            </a:r>
            <a:r>
              <a:rPr lang="fi-FI" sz="2800" dirty="0" err="1" smtClean="0"/>
              <a:t>Diseases</a:t>
            </a:r>
            <a:r>
              <a:rPr lang="fi-FI" sz="2800" dirty="0" smtClean="0"/>
              <a:t> and </a:t>
            </a:r>
            <a:r>
              <a:rPr lang="fi-FI" sz="2800" dirty="0" err="1" smtClean="0"/>
              <a:t>Related</a:t>
            </a:r>
            <a:r>
              <a:rPr lang="fi-FI" sz="2800" dirty="0" smtClean="0"/>
              <a:t> Health </a:t>
            </a:r>
            <a:r>
              <a:rPr lang="fi-FI" sz="2800" dirty="0" err="1" smtClean="0"/>
              <a:t>Problems</a:t>
            </a:r>
            <a:r>
              <a:rPr lang="fi-FI" sz="2800" dirty="0" smtClean="0"/>
              <a:t>, icd-10 (11) &gt; pääryhmää, esim. mielialahäiriöt, ahdistuneisuushäiriöt, psykoosit, persoonallisuushäiriöt &gt; jokainen pääryhmä koostuu useista oireyhtymistä.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smtClean="0"/>
              <a:t>Myös DSM (</a:t>
            </a:r>
            <a:r>
              <a:rPr lang="fi-FI" sz="2800" dirty="0" err="1" smtClean="0"/>
              <a:t>Diagnostic</a:t>
            </a:r>
            <a:r>
              <a:rPr lang="fi-FI" sz="2800" dirty="0" smtClean="0"/>
              <a:t> and Statistical </a:t>
            </a:r>
            <a:r>
              <a:rPr lang="fi-FI" sz="2800" dirty="0" err="1" smtClean="0"/>
              <a:t>Manual</a:t>
            </a:r>
            <a:r>
              <a:rPr lang="fi-FI" sz="2800" dirty="0" smtClean="0"/>
              <a:t> of </a:t>
            </a:r>
            <a:r>
              <a:rPr lang="fi-FI" sz="2800" dirty="0" err="1" smtClean="0"/>
              <a:t>Mental</a:t>
            </a:r>
            <a:r>
              <a:rPr lang="fi-FI" sz="2800" dirty="0" smtClean="0"/>
              <a:t> </a:t>
            </a:r>
            <a:r>
              <a:rPr lang="fi-FI" sz="2800" dirty="0" err="1" smtClean="0"/>
              <a:t>Disorders</a:t>
            </a:r>
            <a:r>
              <a:rPr lang="fi-FI" sz="2800" dirty="0" smtClean="0"/>
              <a:t>)</a:t>
            </a:r>
            <a:endParaRPr lang="fi-F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smtClean="0"/>
              <a:t>Diagnostiikan laajuus saattaa olla joskus ongelmallista &gt; esim. suru saatetaan liian helposti luokitella häiriöksi &gt; </a:t>
            </a:r>
            <a:r>
              <a:rPr lang="fi-FI" sz="2800" dirty="0" err="1" smtClean="0"/>
              <a:t>medikalisaatio</a:t>
            </a:r>
            <a:r>
              <a:rPr lang="fi-FI" sz="2800" dirty="0" smtClean="0"/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smtClean="0"/>
              <a:t>Erityistä: </a:t>
            </a:r>
            <a:r>
              <a:rPr lang="fi-FI" sz="2800" dirty="0" err="1" smtClean="0"/>
              <a:t>stigmatisaation</a:t>
            </a:r>
            <a:r>
              <a:rPr lang="fi-FI" sz="2800" dirty="0" smtClean="0"/>
              <a:t> ongelma &gt; </a:t>
            </a:r>
            <a:r>
              <a:rPr lang="fi-FI" sz="2800" dirty="0" err="1" smtClean="0"/>
              <a:t>mt</a:t>
            </a:r>
            <a:r>
              <a:rPr lang="fi-FI" sz="2800" dirty="0" smtClean="0"/>
              <a:t>-ongelmaisen </a:t>
            </a:r>
            <a:r>
              <a:rPr lang="fi-FI" sz="2800" dirty="0" err="1" smtClean="0"/>
              <a:t>oletaan</a:t>
            </a:r>
            <a:r>
              <a:rPr lang="fi-FI" sz="2800" dirty="0" smtClean="0"/>
              <a:t> käyttäytyvän aina sairauden mukaisesti &gt; diagnoosi leimaa?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4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940526" y="470263"/>
            <a:ext cx="10202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Häiriöiden luonnehdintaa &gt; mieli &gt; mielenterveysseura.fi</a:t>
            </a:r>
          </a:p>
          <a:p>
            <a:r>
              <a:rPr lang="fi-FI" sz="2400" dirty="0" smtClean="0">
                <a:hlinkClick r:id="rId2" action="ppaction://hlinkpres?slideindex=1&amp;slidetitle="/>
              </a:rPr>
              <a:t>https://www.mielenterveysseura.fi/fi/mielenterveys/mielenterveyden-h%C3%A4iri%C3%B6t</a:t>
            </a:r>
            <a:endParaRPr lang="fi-FI" sz="2400" dirty="0" smtClean="0"/>
          </a:p>
        </p:txBody>
      </p:sp>
      <p:sp>
        <p:nvSpPr>
          <p:cNvPr id="3" name="Suorakulmio 2"/>
          <p:cNvSpPr/>
          <p:nvPr/>
        </p:nvSpPr>
        <p:spPr>
          <a:xfrm>
            <a:off x="1240970" y="2090056"/>
            <a:ext cx="79030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>
                <a:hlinkClick r:id="rId3"/>
              </a:rPr>
              <a:t>http://www.terveyskirjasto.fi/terveyskirjasto/tk.koti/%5C%5Cwww.ktl.fi/http/%5C%5Cwww.tohtori.fi/%5C%5Cwww.kaapeli.fi/~mies/tk.koti?p_teos=dlk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masennus</a:t>
            </a:r>
            <a:endParaRPr lang="fi-FI" dirty="0"/>
          </a:p>
          <a:p>
            <a:r>
              <a:rPr lang="fi-FI" dirty="0" smtClean="0">
                <a:hlinkClick r:id="rId4"/>
              </a:rPr>
              <a:t>http://www.kaypahoito.fi/web/kh/suositukset/suositus?id=hoi50023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124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1750423" y="1267097"/>
            <a:ext cx="739357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ULKOISIA SUOJATEKIJÖITÄ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•Koulunkäynti, opiskelu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•Turvaverkon tuki, hyvät suhteet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•Uskallus ja kyky hakea ajoissa apua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•Ystävät ja läheiset ihmiset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•Turvallinen kasvuympäristö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Muita mm. vanhempien työ ja toimeentulo, kuulluksi tuleminen </a:t>
            </a:r>
          </a:p>
        </p:txBody>
      </p:sp>
    </p:spTree>
    <p:extLst>
      <p:ext uri="{BB962C8B-B14F-4D97-AF65-F5344CB8AC3E}">
        <p14:creationId xmlns:p14="http://schemas.microsoft.com/office/powerpoint/2010/main" val="191248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048000" y="1012954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SISÄISIÄ RISKITEKIJÖITÄ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•Haavoittuvainen itsetunto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•Ristiriidat ihmissuhteissa (konfliktit, luottamuksen puute)</a:t>
            </a:r>
            <a:endParaRPr lang="fi-FI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•Eristäytyneisyys, ihmissuhteista vieraantuminen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•Avuttomuuden tunne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•Huonommuuden tunne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Muita mm. biologiset tekijät ja kehityshäiriöt, sairaudet, seksuaaliset ongelmat </a:t>
            </a:r>
          </a:p>
        </p:txBody>
      </p:sp>
    </p:spTree>
    <p:extLst>
      <p:ext uri="{BB962C8B-B14F-4D97-AF65-F5344CB8AC3E}">
        <p14:creationId xmlns:p14="http://schemas.microsoft.com/office/powerpoint/2010/main" val="95190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048000" y="1012954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ULKOISIA RISKITEKIJÖITÄ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•Erot ja menetykset </a:t>
            </a:r>
            <a:endParaRPr lang="fi-FI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•Väkivallan kokeminen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</a:t>
            </a: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Kiusaaminen </a:t>
            </a:r>
            <a:endParaRPr lang="fi-FI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•Alkoholi tai muut päihteet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</a:t>
            </a: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Syrjäytyminen, sosiaalinen stigma, köyhyys </a:t>
            </a:r>
            <a:endParaRPr lang="fi-FI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•Haitallinen elinympäristö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Muita: </a:t>
            </a: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mm. perheessä olevat työttömyys tai sen uhka, psyykkiset </a:t>
            </a:r>
            <a:r>
              <a:rPr lang="fi-FI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häiriöt; </a:t>
            </a: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hyväksikäyttö tai läheisten ihmisten päihdekäyttäytyminen</a:t>
            </a:r>
          </a:p>
        </p:txBody>
      </p:sp>
    </p:spTree>
    <p:extLst>
      <p:ext uri="{BB962C8B-B14F-4D97-AF65-F5344CB8AC3E}">
        <p14:creationId xmlns:p14="http://schemas.microsoft.com/office/powerpoint/2010/main" val="194700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48640" y="195943"/>
            <a:ext cx="1119486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b="1" dirty="0">
                <a:solidFill>
                  <a:srgbClr val="F4E7ED">
                    <a:lumMod val="50000"/>
                  </a:srgbClr>
                </a:solidFill>
                <a:latin typeface="Calibri" panose="020F0502020204030204" pitchFamily="34" charset="0"/>
                <a:cs typeface="Arial" charset="0"/>
              </a:rPr>
              <a:t>Hyvinvoiva ihminen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</a:t>
            </a: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Tuntee iloa ja mielihyvää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•Kykenee rakastamaan ja kykenee liittymään muihin ihmisiin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•Näkee itsensä ja omat voimavaransa realistisesti ja hyväksyy itsensä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•Arvostaa itseään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•Tunnistaa tunteitaan ja ilmaisee niitä rakentavasti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•Pystyy olemaan vuorovaikutuksessa muiden kanssa ja ratkaisemaan ristiriitoja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•Selviytyy arjessa ja saa asioita aikaiseksi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•Kykenee sopeutumaan ja joustamaan erilaisissa tilanteissa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•Hallitsee stressiä ja ajoittaista ahdistusta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32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•Sietää vastoinkäymisiä, muutoksia ja menetyksiä </a:t>
            </a:r>
          </a:p>
        </p:txBody>
      </p:sp>
    </p:spTree>
    <p:extLst>
      <p:ext uri="{BB962C8B-B14F-4D97-AF65-F5344CB8AC3E}">
        <p14:creationId xmlns:p14="http://schemas.microsoft.com/office/powerpoint/2010/main" val="6871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45397" y="805911"/>
            <a:ext cx="95469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i-FI" sz="2400" b="1" dirty="0" smtClean="0">
                <a:solidFill>
                  <a:schemeClr val="bg2">
                    <a:lumMod val="50000"/>
                  </a:schemeClr>
                </a:solidFill>
              </a:rPr>
              <a:t>Mikä vahvistaa psyykkistä hyvinvointia?</a:t>
            </a:r>
            <a:endParaRPr lang="fi-FI" sz="2400" b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defRPr/>
            </a:pPr>
            <a:r>
              <a:rPr lang="fi-FI" sz="2400" dirty="0"/>
              <a:t>•Fyysisestä kunnosta ja </a:t>
            </a:r>
            <a:r>
              <a:rPr lang="fi-FI" sz="2400" b="1" dirty="0"/>
              <a:t>kehon hyvinvoinnista </a:t>
            </a:r>
            <a:r>
              <a:rPr lang="fi-FI" sz="2400" dirty="0"/>
              <a:t>huolehtiminen </a:t>
            </a:r>
          </a:p>
          <a:p>
            <a:pPr>
              <a:defRPr/>
            </a:pPr>
            <a:r>
              <a:rPr lang="fi-FI" sz="2400" dirty="0"/>
              <a:t>•Sosiaalisten taitojen kehittäminen ja </a:t>
            </a:r>
            <a:r>
              <a:rPr lang="fi-FI" sz="2400" b="1" dirty="0"/>
              <a:t>ihmissuhteista </a:t>
            </a:r>
            <a:r>
              <a:rPr lang="fi-FI" sz="2400" dirty="0"/>
              <a:t>huolehtiminen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Arjen tasapaino </a:t>
            </a:r>
            <a:r>
              <a:rPr lang="fi-FI" sz="2400" dirty="0"/>
              <a:t>rasituksen ja levon välillä </a:t>
            </a:r>
          </a:p>
          <a:p>
            <a:pPr>
              <a:defRPr/>
            </a:pPr>
            <a:r>
              <a:rPr lang="fi-FI" sz="2400" dirty="0"/>
              <a:t>•Monipuolinen </a:t>
            </a:r>
            <a:r>
              <a:rPr lang="fi-FI" sz="2400" b="1" dirty="0"/>
              <a:t>ravinto </a:t>
            </a:r>
            <a:r>
              <a:rPr lang="fi-FI" sz="2400" dirty="0"/>
              <a:t>yhdessä muiden kanssa nautittuna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Rentoutumisen </a:t>
            </a:r>
            <a:r>
              <a:rPr lang="fi-FI" sz="2400" dirty="0"/>
              <a:t>keinot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Mielihyvää </a:t>
            </a:r>
            <a:r>
              <a:rPr lang="fi-FI" sz="2400" dirty="0"/>
              <a:t>tuottava tekeminen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Kohtaaminen </a:t>
            </a:r>
            <a:r>
              <a:rPr lang="fi-FI" sz="2400" dirty="0"/>
              <a:t>välttämisen sijaan: tapahtumien, toisten ihmisten, omien ja muiden tunteiden…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Myönteisen </a:t>
            </a:r>
            <a:r>
              <a:rPr lang="fi-FI" sz="2400" dirty="0"/>
              <a:t>asenteen ja kiitollisuudentunteen omaksuminen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Hyväksyntä</a:t>
            </a:r>
            <a:r>
              <a:rPr lang="fi-FI" sz="2400" dirty="0"/>
              <a:t>: tunteiden, muutosten ,menetysten, kivun, kasvun, oman itsen, muiden ihmisten, epätäydellisyyden… </a:t>
            </a:r>
          </a:p>
          <a:p>
            <a:pPr>
              <a:defRPr/>
            </a:pPr>
            <a:r>
              <a:rPr lang="fi-FI" sz="2400" dirty="0"/>
              <a:t>•</a:t>
            </a:r>
            <a:r>
              <a:rPr lang="fi-FI" sz="2400" b="1" dirty="0"/>
              <a:t>Toivon </a:t>
            </a:r>
            <a:r>
              <a:rPr lang="fi-FI" sz="2400" dirty="0"/>
              <a:t>säilyttäminen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i-FI" sz="2400" b="1" dirty="0"/>
              <a:t>Yhteisöllisyys</a:t>
            </a:r>
          </a:p>
        </p:txBody>
      </p:sp>
    </p:spTree>
    <p:extLst>
      <p:ext uri="{BB962C8B-B14F-4D97-AF65-F5344CB8AC3E}">
        <p14:creationId xmlns:p14="http://schemas.microsoft.com/office/powerpoint/2010/main" val="158709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08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Mielenterveys &gt; näkökulmia häiriöihin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38200" y="875212"/>
            <a:ext cx="10515600" cy="5734594"/>
          </a:xfrm>
        </p:spPr>
        <p:txBody>
          <a:bodyPr>
            <a:noAutofit/>
          </a:bodyPr>
          <a:lstStyle/>
          <a:p>
            <a:r>
              <a:rPr lang="fi-FI" sz="1800" b="1" u="sng" dirty="0" err="1"/>
              <a:t>Dunedinin</a:t>
            </a:r>
            <a:r>
              <a:rPr lang="fi-FI" sz="1800" b="1" u="sng" dirty="0"/>
              <a:t> pitkittäistutkimus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</a:t>
            </a:r>
            <a:r>
              <a:rPr lang="fi-FI" sz="1800" dirty="0" err="1"/>
              <a:t>Dunedin</a:t>
            </a:r>
            <a:r>
              <a:rPr lang="fi-FI" sz="1800" dirty="0"/>
              <a:t>, Uusi-Seelanti</a:t>
            </a:r>
            <a:br>
              <a:rPr lang="fi-FI" sz="1800" dirty="0"/>
            </a:br>
            <a:r>
              <a:rPr lang="fi-FI" sz="1800" dirty="0"/>
              <a:t>- tutkimus alkoi 1972, 1037 henkilöä</a:t>
            </a:r>
            <a:br>
              <a:rPr lang="fi-FI" sz="1800" dirty="0"/>
            </a:br>
            <a:r>
              <a:rPr lang="fi-FI" sz="1800" dirty="0"/>
              <a:t>- yksilöitä seurattiin 40 </a:t>
            </a:r>
            <a:r>
              <a:rPr lang="fi-FI" sz="1800" dirty="0" smtClean="0"/>
              <a:t>vuotta</a:t>
            </a:r>
          </a:p>
          <a:p>
            <a:r>
              <a:rPr lang="fi-FI" sz="1800" dirty="0"/>
              <a:t/>
            </a:r>
            <a:br>
              <a:rPr lang="fi-FI" sz="1800" dirty="0"/>
            </a:br>
            <a:r>
              <a:rPr lang="fi-FI" sz="1800" b="1" u="sng" dirty="0"/>
              <a:t>Luonnetyypit (piirretyypit)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melko pysyviä läpi elämän</a:t>
            </a:r>
            <a:br>
              <a:rPr lang="fi-FI" sz="1800" dirty="0"/>
            </a:br>
            <a:r>
              <a:rPr lang="fi-FI" sz="1800" b="1" dirty="0"/>
              <a:t/>
            </a:r>
            <a:br>
              <a:rPr lang="fi-FI" sz="1800" b="1" dirty="0"/>
            </a:br>
            <a:r>
              <a:rPr lang="fi-FI" sz="1800" b="1" dirty="0"/>
              <a:t>1)   20%   ITSEVARMA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jännityksen hakeminen</a:t>
            </a:r>
            <a:br>
              <a:rPr lang="fi-FI" sz="1800" dirty="0"/>
            </a:br>
            <a:r>
              <a:rPr lang="fi-FI" sz="1800" dirty="0"/>
              <a:t>- voimakas tahto ja johtamishalu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2)   15%   VARAUTUNUT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harkitseva ja varovainen</a:t>
            </a:r>
            <a:br>
              <a:rPr lang="fi-FI" sz="1800" dirty="0"/>
            </a:br>
            <a:r>
              <a:rPr lang="fi-FI" sz="1800" dirty="0"/>
              <a:t>- varautunut esim. uusien ihmisten seurassa</a:t>
            </a:r>
            <a:br>
              <a:rPr lang="fi-FI" sz="1800" dirty="0"/>
            </a:br>
            <a:r>
              <a:rPr lang="fi-FI" sz="1800" dirty="0"/>
              <a:t>- ohjelma kuvaa melko myönteiseksi tyypiksi (pärjää)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3)   40%   SOPEUTUVA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persoona </a:t>
            </a:r>
            <a:r>
              <a:rPr lang="fi-FI" sz="1800" dirty="0" smtClean="0"/>
              <a:t>säätyy </a:t>
            </a:r>
            <a:r>
              <a:rPr lang="fi-FI" sz="1800" dirty="0"/>
              <a:t>tilanteiden mukaan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6288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40525" y="509450"/>
            <a:ext cx="91570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huonommin pärjäävät tyypit:   suurin riski mielenterveyden häiriöihin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4)   7%   ESTYNYT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sulkeutunut omaan huoneeseensa, "turvabunkkeriin"</a:t>
            </a:r>
            <a:br>
              <a:rPr lang="fi-FI" dirty="0" smtClean="0"/>
            </a:br>
            <a:r>
              <a:rPr lang="fi-FI" dirty="0" smtClean="0"/>
              <a:t>- esim. pelaa tietokonepelejä vuorokaudet ympäri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5)   10%   ALIOHJAUTUVA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hermostuu helposti</a:t>
            </a:r>
            <a:br>
              <a:rPr lang="fi-FI" dirty="0" smtClean="0"/>
            </a:br>
            <a:r>
              <a:rPr lang="fi-FI" dirty="0" smtClean="0"/>
              <a:t>- impulsiivisuus ja itsekontrollin puute</a:t>
            </a:r>
            <a:br>
              <a:rPr lang="fi-FI" dirty="0" smtClean="0"/>
            </a:br>
            <a:r>
              <a:rPr lang="fi-FI" dirty="0" smtClean="0"/>
              <a:t>- antisosiaaliset ongelmat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8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2514" y="169817"/>
            <a:ext cx="1141693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muutamia pitkittäistutkimuksen tuloksia!</a:t>
            </a:r>
          </a:p>
          <a:p>
            <a:endParaRPr lang="fi-FI" b="1" i="0" dirty="0" smtClean="0"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Vähäinen nukkuminen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(0-9 v.)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lihavuus, diabetes, ahdistus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/>
            </a:r>
            <a:b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* Äänten kuuleminen ja näkyjen näkeminen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(esim. 11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50% aikuisena skitsofrenia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(- tuen mahdollisuus jo lapsena)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Runsas TV:n katselu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(nykyisin tietokoneviihde)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kolestroli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tupakointi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heikompi työllistyminen ja tulotaso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yhteys myös koulun keskeytykseen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USA:n suositus: lapselle TV-katselua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max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2 h päivässä)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Parhaiten ennustaa tulevaisuutta 3-5 -vuotiaan itsehillintä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vrt. vaahtokarkkikoe, Stanford 1960-l. lopussa)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lapsi odottaa vaahtokarkin ääressä 15 min, jotta saisi kaksi vaahtokarkkia)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</a:t>
            </a: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Hyvä itsehillintä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(3-5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aikuisena mm. raha-asiat kunnossa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parempi terveys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vähemmän haitallisia riippuvuuksia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27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166</TotalTime>
  <Words>464</Words>
  <Application>Microsoft Office PowerPoint</Application>
  <PresentationFormat>Laajakuva</PresentationFormat>
  <Paragraphs>85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Helvetica</vt:lpstr>
      <vt:lpstr>Parcel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Mielenterveys &gt; näkökulmia häiriöihin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Mielenterveyden häiriöitä</dc:title>
  <dc:creator>Seitola Tuomo</dc:creator>
  <cp:lastModifiedBy>Tuomo Seitola</cp:lastModifiedBy>
  <cp:revision>19</cp:revision>
  <dcterms:created xsi:type="dcterms:W3CDTF">2018-01-17T19:04:05Z</dcterms:created>
  <dcterms:modified xsi:type="dcterms:W3CDTF">2023-01-08T17:54:45Z</dcterms:modified>
</cp:coreProperties>
</file>