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3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fi-FI" smtClean="0"/>
              <a:t>Muokkaa perustyyl. napsautt.</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1F4192DE-017E-4F2B-9F2D-0651DCC35E31}" type="datetimeFigureOut">
              <a:rPr lang="fi-FI" smtClean="0"/>
              <a:t>9.3.2021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129065F8-BFAA-4319-9C29-0623C19FB2C6}" type="slidenum">
              <a:rPr lang="fi-FI" smtClean="0"/>
              <a:t>‹#›</a:t>
            </a:fld>
            <a:endParaRPr lang="fi-FI"/>
          </a:p>
        </p:txBody>
      </p:sp>
    </p:spTree>
    <p:extLst>
      <p:ext uri="{BB962C8B-B14F-4D97-AF65-F5344CB8AC3E}">
        <p14:creationId xmlns:p14="http://schemas.microsoft.com/office/powerpoint/2010/main" val="1197544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1F4192DE-017E-4F2B-9F2D-0651DCC35E31}" type="datetimeFigureOut">
              <a:rPr lang="fi-FI" smtClean="0"/>
              <a:t>9.3.2021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29065F8-BFAA-4319-9C29-0623C19FB2C6}" type="slidenum">
              <a:rPr lang="fi-FI" smtClean="0"/>
              <a:t>‹#›</a:t>
            </a:fld>
            <a:endParaRPr lang="fi-FI"/>
          </a:p>
        </p:txBody>
      </p:sp>
    </p:spTree>
    <p:extLst>
      <p:ext uri="{BB962C8B-B14F-4D97-AF65-F5344CB8AC3E}">
        <p14:creationId xmlns:p14="http://schemas.microsoft.com/office/powerpoint/2010/main" val="1581579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1F4192DE-017E-4F2B-9F2D-0651DCC35E31}" type="datetimeFigureOut">
              <a:rPr lang="fi-FI" smtClean="0"/>
              <a:t>9.3.2021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29065F8-BFAA-4319-9C29-0623C19FB2C6}" type="slidenum">
              <a:rPr lang="fi-FI" smtClean="0"/>
              <a:t>‹#›</a:t>
            </a:fld>
            <a:endParaRPr lang="fi-FI"/>
          </a:p>
        </p:txBody>
      </p:sp>
    </p:spTree>
    <p:extLst>
      <p:ext uri="{BB962C8B-B14F-4D97-AF65-F5344CB8AC3E}">
        <p14:creationId xmlns:p14="http://schemas.microsoft.com/office/powerpoint/2010/main" val="1285895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1F4192DE-017E-4F2B-9F2D-0651DCC35E31}" type="datetimeFigureOut">
              <a:rPr lang="fi-FI" smtClean="0"/>
              <a:t>9.3.2021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29065F8-BFAA-4319-9C29-0623C19FB2C6}" type="slidenum">
              <a:rPr lang="fi-FI" smtClean="0"/>
              <a:t>‹#›</a:t>
            </a:fld>
            <a:endParaRPr lang="fi-FI"/>
          </a:p>
        </p:txBody>
      </p:sp>
    </p:spTree>
    <p:extLst>
      <p:ext uri="{BB962C8B-B14F-4D97-AF65-F5344CB8AC3E}">
        <p14:creationId xmlns:p14="http://schemas.microsoft.com/office/powerpoint/2010/main" val="3361254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fi-FI" smtClean="0"/>
              <a:t>Muokkaa perustyyl. napsautt.</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xfrm>
            <a:off x="8593667" y="6272784"/>
            <a:ext cx="2644309" cy="365125"/>
          </a:xfrm>
        </p:spPr>
        <p:txBody>
          <a:bodyPr/>
          <a:lstStyle/>
          <a:p>
            <a:fld id="{1F4192DE-017E-4F2B-9F2D-0651DCC35E31}" type="datetimeFigureOut">
              <a:rPr lang="fi-FI" smtClean="0"/>
              <a:t>9.3.2021</a:t>
            </a:fld>
            <a:endParaRPr lang="fi-FI"/>
          </a:p>
        </p:txBody>
      </p:sp>
      <p:sp>
        <p:nvSpPr>
          <p:cNvPr id="5" name="Footer Placeholder 4"/>
          <p:cNvSpPr>
            <a:spLocks noGrp="1"/>
          </p:cNvSpPr>
          <p:nvPr>
            <p:ph type="ftr" sz="quarter" idx="11"/>
          </p:nvPr>
        </p:nvSpPr>
        <p:spPr>
          <a:xfrm>
            <a:off x="2182708" y="6272784"/>
            <a:ext cx="6327648" cy="365125"/>
          </a:xfrm>
        </p:spPr>
        <p:txBody>
          <a:bodyPr/>
          <a:lstStyle/>
          <a:p>
            <a:endParaRPr lang="fi-FI"/>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129065F8-BFAA-4319-9C29-0623C19FB2C6}" type="slidenum">
              <a:rPr lang="fi-FI" smtClean="0"/>
              <a:t>‹#›</a:t>
            </a:fld>
            <a:endParaRPr lang="fi-FI"/>
          </a:p>
        </p:txBody>
      </p:sp>
    </p:spTree>
    <p:extLst>
      <p:ext uri="{BB962C8B-B14F-4D97-AF65-F5344CB8AC3E}">
        <p14:creationId xmlns:p14="http://schemas.microsoft.com/office/powerpoint/2010/main" val="384515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1F4192DE-017E-4F2B-9F2D-0651DCC35E31}" type="datetimeFigureOut">
              <a:rPr lang="fi-FI" smtClean="0"/>
              <a:t>9.3.2021</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129065F8-BFAA-4319-9C29-0623C19FB2C6}" type="slidenum">
              <a:rPr lang="fi-FI" smtClean="0"/>
              <a:t>‹#›</a:t>
            </a:fld>
            <a:endParaRPr lang="fi-FI"/>
          </a:p>
        </p:txBody>
      </p:sp>
    </p:spTree>
    <p:extLst>
      <p:ext uri="{BB962C8B-B14F-4D97-AF65-F5344CB8AC3E}">
        <p14:creationId xmlns:p14="http://schemas.microsoft.com/office/powerpoint/2010/main" val="257316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i-FI" smtClean="0"/>
              <a:t>Muokkaa perustyyl. napsautt.</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1F4192DE-017E-4F2B-9F2D-0651DCC35E31}" type="datetimeFigureOut">
              <a:rPr lang="fi-FI" smtClean="0"/>
              <a:t>9.3.2021</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129065F8-BFAA-4319-9C29-0623C19FB2C6}" type="slidenum">
              <a:rPr lang="fi-FI" smtClean="0"/>
              <a:t>‹#›</a:t>
            </a:fld>
            <a:endParaRPr lang="fi-FI"/>
          </a:p>
        </p:txBody>
      </p:sp>
    </p:spTree>
    <p:extLst>
      <p:ext uri="{BB962C8B-B14F-4D97-AF65-F5344CB8AC3E}">
        <p14:creationId xmlns:p14="http://schemas.microsoft.com/office/powerpoint/2010/main" val="180476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1F4192DE-017E-4F2B-9F2D-0651DCC35E31}" type="datetimeFigureOut">
              <a:rPr lang="fi-FI" smtClean="0"/>
              <a:t>9.3.2021</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129065F8-BFAA-4319-9C29-0623C19FB2C6}" type="slidenum">
              <a:rPr lang="fi-FI" smtClean="0"/>
              <a:t>‹#›</a:t>
            </a:fld>
            <a:endParaRPr lang="fi-FI"/>
          </a:p>
        </p:txBody>
      </p:sp>
    </p:spTree>
    <p:extLst>
      <p:ext uri="{BB962C8B-B14F-4D97-AF65-F5344CB8AC3E}">
        <p14:creationId xmlns:p14="http://schemas.microsoft.com/office/powerpoint/2010/main" val="139027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4192DE-017E-4F2B-9F2D-0651DCC35E31}" type="datetimeFigureOut">
              <a:rPr lang="fi-FI" smtClean="0"/>
              <a:t>9.3.2021</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129065F8-BFAA-4319-9C29-0623C19FB2C6}" type="slidenum">
              <a:rPr lang="fi-FI" smtClean="0"/>
              <a:t>‹#›</a:t>
            </a:fld>
            <a:endParaRPr lang="fi-FI"/>
          </a:p>
        </p:txBody>
      </p:sp>
    </p:spTree>
    <p:extLst>
      <p:ext uri="{BB962C8B-B14F-4D97-AF65-F5344CB8AC3E}">
        <p14:creationId xmlns:p14="http://schemas.microsoft.com/office/powerpoint/2010/main" val="4018014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fi-FI" smtClean="0"/>
              <a:t>Muokkaa perustyyl. napsautt.</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1F4192DE-017E-4F2B-9F2D-0651DCC35E31}" type="datetimeFigureOut">
              <a:rPr lang="fi-FI" smtClean="0"/>
              <a:t>9.3.2021</a:t>
            </a:fld>
            <a:endParaRPr lang="fi-FI"/>
          </a:p>
        </p:txBody>
      </p:sp>
      <p:sp>
        <p:nvSpPr>
          <p:cNvPr id="6" name="Footer Placeholder 5"/>
          <p:cNvSpPr>
            <a:spLocks noGrp="1"/>
          </p:cNvSpPr>
          <p:nvPr>
            <p:ph type="ftr" sz="quarter" idx="11"/>
          </p:nvPr>
        </p:nvSpPr>
        <p:spPr/>
        <p:txBody>
          <a:bodyPr/>
          <a:lstStyle/>
          <a:p>
            <a:endParaRPr lang="fi-FI"/>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129065F8-BFAA-4319-9C29-0623C19FB2C6}" type="slidenum">
              <a:rPr lang="fi-FI" smtClean="0"/>
              <a:t>‹#›</a:t>
            </a:fld>
            <a:endParaRPr lang="fi-FI"/>
          </a:p>
        </p:txBody>
      </p:sp>
    </p:spTree>
    <p:extLst>
      <p:ext uri="{BB962C8B-B14F-4D97-AF65-F5344CB8AC3E}">
        <p14:creationId xmlns:p14="http://schemas.microsoft.com/office/powerpoint/2010/main" val="1860555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1F4192DE-017E-4F2B-9F2D-0651DCC35E31}" type="datetimeFigureOut">
              <a:rPr lang="fi-FI" smtClean="0"/>
              <a:t>9.3.2021</a:t>
            </a:fld>
            <a:endParaRPr lang="fi-FI"/>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129065F8-BFAA-4319-9C29-0623C19FB2C6}" type="slidenum">
              <a:rPr lang="fi-FI" smtClean="0"/>
              <a:t>‹#›</a:t>
            </a:fld>
            <a:endParaRPr lang="fi-FI"/>
          </a:p>
        </p:txBody>
      </p:sp>
    </p:spTree>
    <p:extLst>
      <p:ext uri="{BB962C8B-B14F-4D97-AF65-F5344CB8AC3E}">
        <p14:creationId xmlns:p14="http://schemas.microsoft.com/office/powerpoint/2010/main" val="239733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1F4192DE-017E-4F2B-9F2D-0651DCC35E31}" type="datetimeFigureOut">
              <a:rPr lang="fi-FI" smtClean="0"/>
              <a:t>9.3.2021</a:t>
            </a:fld>
            <a:endParaRPr lang="fi-FI"/>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fi-FI"/>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129065F8-BFAA-4319-9C29-0623C19FB2C6}" type="slidenum">
              <a:rPr lang="fi-FI" smtClean="0"/>
              <a:t>‹#›</a:t>
            </a:fld>
            <a:endParaRPr lang="fi-FI"/>
          </a:p>
        </p:txBody>
      </p:sp>
    </p:spTree>
    <p:extLst>
      <p:ext uri="{BB962C8B-B14F-4D97-AF65-F5344CB8AC3E}">
        <p14:creationId xmlns:p14="http://schemas.microsoft.com/office/powerpoint/2010/main" val="40173484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ruutu 3"/>
          <p:cNvSpPr txBox="1"/>
          <p:nvPr/>
        </p:nvSpPr>
        <p:spPr>
          <a:xfrm>
            <a:off x="633663" y="112295"/>
            <a:ext cx="9817769" cy="369332"/>
          </a:xfrm>
          <a:prstGeom prst="rect">
            <a:avLst/>
          </a:prstGeom>
          <a:noFill/>
        </p:spPr>
        <p:txBody>
          <a:bodyPr wrap="square" rtlCol="0">
            <a:spAutoFit/>
          </a:bodyPr>
          <a:lstStyle/>
          <a:p>
            <a:r>
              <a:rPr lang="fi-FI" dirty="0" smtClean="0">
                <a:solidFill>
                  <a:srgbClr val="FF0000"/>
                </a:solidFill>
              </a:rPr>
              <a:t>Väkivallan syitä &gt; yleisesti (tai rajatummin: miksi nuori käyttäytyy väkivaltaisesti?)</a:t>
            </a:r>
            <a:endParaRPr lang="fi-FI" dirty="0">
              <a:solidFill>
                <a:srgbClr val="FF0000"/>
              </a:solidFill>
            </a:endParaRPr>
          </a:p>
        </p:txBody>
      </p:sp>
      <p:sp>
        <p:nvSpPr>
          <p:cNvPr id="5" name="Tekstiruutu 4"/>
          <p:cNvSpPr txBox="1"/>
          <p:nvPr/>
        </p:nvSpPr>
        <p:spPr>
          <a:xfrm>
            <a:off x="240631" y="601943"/>
            <a:ext cx="11213432" cy="6463308"/>
          </a:xfrm>
          <a:prstGeom prst="rect">
            <a:avLst/>
          </a:prstGeom>
          <a:noFill/>
        </p:spPr>
        <p:txBody>
          <a:bodyPr wrap="square" rtlCol="0">
            <a:spAutoFit/>
          </a:bodyPr>
          <a:lstStyle/>
          <a:p>
            <a:pPr marL="285750" indent="-285750">
              <a:buFont typeface="Arial" panose="020B0604020202020204" pitchFamily="34" charset="0"/>
              <a:buChar char="•"/>
            </a:pPr>
            <a:r>
              <a:rPr lang="fi-FI" dirty="0" smtClean="0"/>
              <a:t>Väkivallan muotoja: suora, epäsuora, institutionaalinen (oikeus, politiikka, uskonto, ihmisoikeudet, hyvinvointi, </a:t>
            </a:r>
            <a:r>
              <a:rPr lang="fi-FI" dirty="0" err="1" smtClean="0"/>
              <a:t>pakkosegregaatio</a:t>
            </a:r>
            <a:r>
              <a:rPr lang="fi-FI" dirty="0"/>
              <a:t> </a:t>
            </a:r>
            <a:r>
              <a:rPr lang="fi-FI" dirty="0" smtClean="0"/>
              <a:t>(esim. etninen eristäminen)</a:t>
            </a:r>
          </a:p>
          <a:p>
            <a:pPr marL="285750" indent="-285750">
              <a:buFont typeface="Arial" panose="020B0604020202020204" pitchFamily="34" charset="0"/>
              <a:buChar char="•"/>
            </a:pPr>
            <a:r>
              <a:rPr lang="fi-FI" dirty="0" smtClean="0"/>
              <a:t>Kiusaaminen väkivallan muotona</a:t>
            </a:r>
          </a:p>
          <a:p>
            <a:pPr marL="285750" indent="-285750">
              <a:buFont typeface="Arial" panose="020B0604020202020204" pitchFamily="34" charset="0"/>
              <a:buChar char="•"/>
            </a:pPr>
            <a:r>
              <a:rPr lang="fi-FI" dirty="0" smtClean="0"/>
              <a:t>Kehitystekijöiden vaikutus &gt; psyykkinen ja fyysinen kehitysympäristö, kehityshäiriöt, sosialisaation ongelmat</a:t>
            </a:r>
          </a:p>
          <a:p>
            <a:pPr marL="285750" indent="-285750">
              <a:buFont typeface="Arial" panose="020B0604020202020204" pitchFamily="34" charset="0"/>
              <a:buChar char="•"/>
            </a:pPr>
            <a:r>
              <a:rPr lang="fi-FI" dirty="0" smtClean="0"/>
              <a:t>Mallioppiminen (</a:t>
            </a:r>
            <a:r>
              <a:rPr lang="fi-FI" dirty="0" err="1" smtClean="0"/>
              <a:t>huom</a:t>
            </a:r>
            <a:r>
              <a:rPr lang="fi-FI" dirty="0" smtClean="0"/>
              <a:t>: haavoittavuustekijät, opittu aggressio, media)</a:t>
            </a:r>
          </a:p>
          <a:p>
            <a:pPr marL="285750" indent="-285750">
              <a:buFont typeface="Arial" panose="020B0604020202020204" pitchFamily="34" charset="0"/>
              <a:buChar char="•"/>
            </a:pPr>
            <a:r>
              <a:rPr lang="fi-FI" dirty="0" smtClean="0"/>
              <a:t>Väkivallalle adaptoituminen (turtuminen?)</a:t>
            </a:r>
          </a:p>
          <a:p>
            <a:pPr marL="285750" indent="-285750">
              <a:buFont typeface="Arial" panose="020B0604020202020204" pitchFamily="34" charset="0"/>
              <a:buChar char="•"/>
            </a:pPr>
            <a:r>
              <a:rPr lang="fi-FI" dirty="0" smtClean="0"/>
              <a:t>Moraalinen kehitys &gt; kyvyttömyys arvioida toiminnan seurauksia</a:t>
            </a:r>
          </a:p>
          <a:p>
            <a:pPr marL="285750" indent="-285750">
              <a:buFont typeface="Arial" panose="020B0604020202020204" pitchFamily="34" charset="0"/>
              <a:buChar char="•"/>
            </a:pPr>
            <a:r>
              <a:rPr lang="fi-FI" dirty="0" smtClean="0"/>
              <a:t>Eriarvoisuuden kasvu: pärjääjät ja häviäjät</a:t>
            </a:r>
          </a:p>
          <a:p>
            <a:pPr marL="285750" indent="-285750">
              <a:buFont typeface="Arial" panose="020B0604020202020204" pitchFamily="34" charset="0"/>
              <a:buChar char="•"/>
            </a:pPr>
            <a:r>
              <a:rPr lang="fi-FI" dirty="0" smtClean="0"/>
              <a:t>Päihteet</a:t>
            </a:r>
          </a:p>
          <a:p>
            <a:pPr marL="285750" indent="-285750">
              <a:buFont typeface="Arial" panose="020B0604020202020204" pitchFamily="34" charset="0"/>
              <a:buChar char="•"/>
            </a:pPr>
            <a:r>
              <a:rPr lang="fi-FI" dirty="0" smtClean="0"/>
              <a:t>Tunteiden hallinnan ongelmat, traumatisoituminen</a:t>
            </a:r>
          </a:p>
          <a:p>
            <a:pPr marL="285750" indent="-285750">
              <a:buFont typeface="Arial" panose="020B0604020202020204" pitchFamily="34" charset="0"/>
              <a:buChar char="•"/>
            </a:pPr>
            <a:r>
              <a:rPr lang="fi-FI" dirty="0" smtClean="0"/>
              <a:t>Persoonallisuushäiriöt, itsetunto-ongelmat</a:t>
            </a:r>
          </a:p>
          <a:p>
            <a:pPr marL="285750" indent="-285750">
              <a:buFont typeface="Arial" panose="020B0604020202020204" pitchFamily="34" charset="0"/>
              <a:buChar char="•"/>
            </a:pPr>
            <a:r>
              <a:rPr lang="fi-FI" dirty="0" smtClean="0"/>
              <a:t>Kosto ( oikeus kostaa? Myös viholliskuvat &gt; ryhmien väliset konfliktit)</a:t>
            </a:r>
          </a:p>
          <a:p>
            <a:pPr marL="285750" indent="-285750">
              <a:buFont typeface="Arial" panose="020B0604020202020204" pitchFamily="34" charset="0"/>
              <a:buChar char="•"/>
            </a:pPr>
            <a:r>
              <a:rPr lang="fi-FI" dirty="0" smtClean="0"/>
              <a:t>Vihapuhe</a:t>
            </a:r>
          </a:p>
          <a:p>
            <a:pPr marL="285750" indent="-285750">
              <a:buFont typeface="Arial" panose="020B0604020202020204" pitchFamily="34" charset="0"/>
              <a:buChar char="•"/>
            </a:pPr>
            <a:r>
              <a:rPr lang="fi-FI" dirty="0" smtClean="0"/>
              <a:t>Epäoikeudenmukaisuuden kokemus lietsoo väkivaltaa, esim. USA:n mellakat</a:t>
            </a:r>
          </a:p>
          <a:p>
            <a:pPr marL="285750" indent="-285750">
              <a:buFont typeface="Arial" panose="020B0604020202020204" pitchFamily="34" charset="0"/>
              <a:buChar char="•"/>
            </a:pPr>
            <a:r>
              <a:rPr lang="fi-FI" dirty="0" smtClean="0"/>
              <a:t>Kilpailuyhteiskunta, kaupungistuminen (ahdistus, stressi)</a:t>
            </a:r>
          </a:p>
          <a:p>
            <a:pPr marL="285750" indent="-285750">
              <a:buFont typeface="Arial" panose="020B0604020202020204" pitchFamily="34" charset="0"/>
              <a:buChar char="•"/>
            </a:pPr>
            <a:r>
              <a:rPr lang="fi-FI" dirty="0" smtClean="0"/>
              <a:t>Roolien muutos (esim. tyttöjen väkivallan lisääntyminen?)</a:t>
            </a:r>
          </a:p>
          <a:p>
            <a:pPr marL="285750" indent="-285750">
              <a:buFont typeface="Arial" panose="020B0604020202020204" pitchFamily="34" charset="0"/>
              <a:buChar char="•"/>
            </a:pPr>
            <a:r>
              <a:rPr lang="fi-FI" dirty="0" smtClean="0"/>
              <a:t>Ryhmäpaine &gt; esim. jengit &gt; väkivaltainen käyttäytyminen lisää koheesiota</a:t>
            </a:r>
          </a:p>
          <a:p>
            <a:pPr marL="285750" indent="-285750">
              <a:buFont typeface="Arial" panose="020B0604020202020204" pitchFamily="34" charset="0"/>
              <a:buChar char="•"/>
            </a:pPr>
            <a:r>
              <a:rPr lang="fi-FI" dirty="0" smtClean="0"/>
              <a:t>Sivustakatsojaefekti (erityisesti suurkaupungit) &gt; </a:t>
            </a:r>
            <a:r>
              <a:rPr lang="fi-FI" dirty="0" err="1" smtClean="0"/>
              <a:t>prososiaalisuus</a:t>
            </a:r>
            <a:r>
              <a:rPr lang="fi-FI" dirty="0" smtClean="0"/>
              <a:t> vähenee, jos itsellä uhka joutua uhriksi. Nykyään esim. autoilijoiden avunpyynnöt epäilyttävät &gt; auttaja voi joutua uhriksi</a:t>
            </a:r>
          </a:p>
          <a:p>
            <a:pPr marL="285750" indent="-285750">
              <a:buFont typeface="Arial" panose="020B0604020202020204" pitchFamily="34" charset="0"/>
              <a:buChar char="•"/>
            </a:pPr>
            <a:r>
              <a:rPr lang="fi-FI" dirty="0" smtClean="0"/>
              <a:t>Väkivallan kulttuurinen hyväksyttävyys &gt; esim. </a:t>
            </a:r>
            <a:r>
              <a:rPr lang="fi-FI" dirty="0" err="1" smtClean="0"/>
              <a:t>tinku</a:t>
            </a:r>
            <a:r>
              <a:rPr lang="fi-FI" dirty="0" smtClean="0"/>
              <a:t>-kulttuuri Boliviassa</a:t>
            </a:r>
          </a:p>
          <a:p>
            <a:pPr marL="285750" indent="-285750">
              <a:buFont typeface="Arial" panose="020B0604020202020204" pitchFamily="34" charset="0"/>
              <a:buChar char="•"/>
            </a:pPr>
            <a:endParaRPr lang="fi-FI" dirty="0" smtClean="0"/>
          </a:p>
          <a:p>
            <a:pPr marL="285750" indent="-285750">
              <a:buFont typeface="Arial" panose="020B0604020202020204" pitchFamily="34" charset="0"/>
              <a:buChar char="•"/>
            </a:pPr>
            <a:endParaRPr lang="fi-FI" dirty="0" smtClean="0"/>
          </a:p>
          <a:p>
            <a:pPr marL="285750" indent="-285750">
              <a:buFont typeface="Arial" panose="020B0604020202020204" pitchFamily="34" charset="0"/>
              <a:buChar char="•"/>
            </a:pPr>
            <a:endParaRPr lang="fi-FI" dirty="0"/>
          </a:p>
        </p:txBody>
      </p:sp>
    </p:spTree>
    <p:extLst>
      <p:ext uri="{BB962C8B-B14F-4D97-AF65-F5344CB8AC3E}">
        <p14:creationId xmlns:p14="http://schemas.microsoft.com/office/powerpoint/2010/main" val="2353499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p:cNvSpPr txBox="1"/>
          <p:nvPr/>
        </p:nvSpPr>
        <p:spPr>
          <a:xfrm>
            <a:off x="425116" y="200526"/>
            <a:ext cx="11478126" cy="2862322"/>
          </a:xfrm>
          <a:prstGeom prst="rect">
            <a:avLst/>
          </a:prstGeom>
          <a:noFill/>
        </p:spPr>
        <p:txBody>
          <a:bodyPr wrap="square" rtlCol="0">
            <a:spAutoFit/>
          </a:bodyPr>
          <a:lstStyle/>
          <a:p>
            <a:pPr marL="285750" indent="-285750">
              <a:buFont typeface="Arial" panose="020B0604020202020204" pitchFamily="34" charset="0"/>
              <a:buChar char="•"/>
            </a:pPr>
            <a:r>
              <a:rPr lang="fi-FI" dirty="0" smtClean="0"/>
              <a:t>Ryhmädynaamiset ilmiöt &gt; esim. ”saalistajaryhmät” ottavat kohteeksi heikon yksilön, vrt. eläinpopulaatiot: leijonalauma valitsee helpoimman saaliin &gt; Yksilön riski joutua väkivallan kohteeksi riippuu hänen ominaisuuksistaan: kävelyasento, heikkous, erilaisuus </a:t>
            </a:r>
            <a:r>
              <a:rPr lang="fi-FI" dirty="0" err="1" smtClean="0"/>
              <a:t>jne</a:t>
            </a:r>
            <a:r>
              <a:rPr lang="fi-FI" dirty="0" smtClean="0"/>
              <a:t> voivat aktivoida ”saalistusviettiä”.</a:t>
            </a:r>
          </a:p>
          <a:p>
            <a:pPr marL="285750" indent="-285750">
              <a:buFont typeface="Arial" panose="020B0604020202020204" pitchFamily="34" charset="0"/>
              <a:buChar char="•"/>
            </a:pPr>
            <a:r>
              <a:rPr lang="fi-FI" dirty="0" smtClean="0"/>
              <a:t>Väkivaltaan johtavien riskitekijöiden ymmärtämiseksi väkivalta on kuvattu neljään eri tasoon ekologisella mallilla. Ekologinen malli tarkastelee tasoittain sitä, onko yksilöllä alttiutta tai riskiä väkivaltaiselle käyttäytymiselle. Mallin ensimmäinen taso on yksilötaso, joka kuvastaa yksilön biologisia ja elämän aikaisempiin tapahtumiin liittyviä tekijöitä. Toisena tasona on ihmissuhdeverkosto ja se kuvastaa yksilön läheisiä ihmissuhteita. Kolmantena tasona on yhteisö, joka nimensä mukaisesti tarkastelee yksilön sosiaalisia suhteita ja lähiympäristöä. Neljäntenä tasona on yhteiskunta, joka tarkastelee yksilöä suhteessa yhteiskunnassa vallitseviin normeihin, sääntöihin ja asenteisiin. </a:t>
            </a:r>
          </a:p>
          <a:p>
            <a:pPr marL="285750" indent="-285750">
              <a:buFont typeface="Arial" panose="020B0604020202020204" pitchFamily="34" charset="0"/>
              <a:buChar char="•"/>
            </a:pPr>
            <a:endParaRPr lang="fi-FI" dirty="0"/>
          </a:p>
        </p:txBody>
      </p:sp>
    </p:spTree>
    <p:extLst>
      <p:ext uri="{BB962C8B-B14F-4D97-AF65-F5344CB8AC3E}">
        <p14:creationId xmlns:p14="http://schemas.microsoft.com/office/powerpoint/2010/main" val="7659229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uutyyppi">
  <a:themeElements>
    <a:clrScheme name="Puutyyp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Puutyyp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uutyyp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Puutyyppi</Template>
  <TotalTime>52</TotalTime>
  <Words>304</Words>
  <Application>Microsoft Office PowerPoint</Application>
  <PresentationFormat>Laajakuva</PresentationFormat>
  <Paragraphs>22</Paragraphs>
  <Slides>2</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2</vt:i4>
      </vt:variant>
    </vt:vector>
  </HeadingPairs>
  <TitlesOfParts>
    <vt:vector size="7" baseType="lpstr">
      <vt:lpstr>Arial</vt:lpstr>
      <vt:lpstr>Rockwell</vt:lpstr>
      <vt:lpstr>Rockwell Condensed</vt:lpstr>
      <vt:lpstr>Wingdings</vt:lpstr>
      <vt:lpstr>Puutyyppi</vt:lpstr>
      <vt:lpstr>PowerPoint-esitys</vt:lpstr>
      <vt:lpstr>PowerPoint-esitys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Tuomo Seitola</dc:creator>
  <cp:lastModifiedBy>Tuomo Seitola</cp:lastModifiedBy>
  <cp:revision>7</cp:revision>
  <dcterms:created xsi:type="dcterms:W3CDTF">2021-03-09T08:43:49Z</dcterms:created>
  <dcterms:modified xsi:type="dcterms:W3CDTF">2021-03-09T09:36:01Z</dcterms:modified>
</cp:coreProperties>
</file>