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302" r:id="rId2"/>
    <p:sldId id="303" r:id="rId3"/>
    <p:sldId id="299" r:id="rId4"/>
    <p:sldId id="301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8326E-5393-4909-9F3A-B601093620AD}" type="datetimeFigureOut">
              <a:rPr lang="fi-FI" smtClean="0"/>
              <a:t>19.12.2022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99F6D-C265-4C33-9DA8-D8417FB00E4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1835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668DCA4-A384-42DA-A19D-EFF1AAC9607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791F8E0-978C-4A6C-A1A1-0E03CB9EE6F2}" type="slidenum">
              <a:t>5</a:t>
            </a:fld>
            <a:endParaRPr lang="fi-FI"/>
          </a:p>
        </p:txBody>
      </p:sp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B6706CAC-90EE-4A07-9664-C0C104198EC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4E517664-98FC-4FD1-96B0-5028071151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12/19/2022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12/19/2022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12/19/2022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12/19/2022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12/19/2022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12/19/2022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le.fi/aihe/a/20-1000153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 descr="Kuva, joka sisältää kohteen rakennus, taivas, ulko, viiva&#10;&#10;Kuvaus luotu automaattisesti">
            <a:extLst>
              <a:ext uri="{FF2B5EF4-FFF2-40B4-BE49-F238E27FC236}">
                <a16:creationId xmlns:a16="http://schemas.microsoft.com/office/drawing/2014/main" id="{49659AD2-B1EB-4B98-A16A-8674287C1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396919E1-8BD9-43C4-AB1F-3E6F8C0C8092}"/>
              </a:ext>
            </a:extLst>
          </p:cNvPr>
          <p:cNvSpPr txBox="1">
            <a:spLocks/>
          </p:cNvSpPr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Rockwell"/>
              </a:rPr>
              <a:t>"</a:t>
            </a:r>
            <a:r>
              <a:rPr lang="en-US" sz="400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Rockwell"/>
              </a:rPr>
              <a:t>Ihminen</a:t>
            </a:r>
            <a:r>
              <a:rPr lang="en-US" sz="400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Rockwell"/>
              </a:rPr>
              <a:t> on </a:t>
            </a:r>
            <a:r>
              <a:rPr lang="en-US" sz="400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Rockwell"/>
              </a:rPr>
              <a:t>sosiaalinen</a:t>
            </a:r>
            <a:r>
              <a:rPr lang="en-US" sz="400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Rockwell"/>
              </a:rPr>
              <a:t> </a:t>
            </a:r>
            <a:r>
              <a:rPr lang="en-US" sz="400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Rockwell"/>
              </a:rPr>
              <a:t>eläin</a:t>
            </a:r>
            <a:r>
              <a:rPr lang="en-US" sz="400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Rockwell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D1A923AD-5CB5-4ADF-8ECA-9C1743E9DB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28" r="9091" b="100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D34CA21-6507-4019-913B-736A9D0ED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000000"/>
                </a:solidFill>
              </a:rPr>
              <a:t>sosiaalipsykologia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A80E22-927E-454D-A486-110CC4326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000000"/>
                </a:solidFill>
              </a:rPr>
              <a:t>Sosiaalipsykologian lähtökohtana on ihminen laumaeläimenä.</a:t>
            </a:r>
          </a:p>
          <a:p>
            <a:r>
              <a:rPr lang="fi-FI" dirty="0">
                <a:solidFill>
                  <a:srgbClr val="000000"/>
                </a:solidFill>
              </a:rPr>
              <a:t>Evoluutiopsykologia: yhdessä toimiminen on lisännyt mahdollisuutta säilyä hengissä.</a:t>
            </a:r>
          </a:p>
          <a:p>
            <a:r>
              <a:rPr lang="fi-FI" dirty="0">
                <a:solidFill>
                  <a:srgbClr val="000000"/>
                </a:solidFill>
              </a:rPr>
              <a:t>"Sosiaalinen kuolema merkitsi myös fyysistä kuolemaa"</a:t>
            </a:r>
          </a:p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129041A-DA8E-454A-B076-F562EA02499A}"/>
              </a:ext>
            </a:extLst>
          </p:cNvPr>
          <p:cNvSpPr txBox="1"/>
          <p:nvPr/>
        </p:nvSpPr>
        <p:spPr>
          <a:xfrm>
            <a:off x="1476375" y="5553075"/>
            <a:ext cx="3566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hlinkClick r:id="rId3"/>
              </a:rPr>
              <a:t>https://yle.fi/aihe/a/20-10001535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032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7778C0-5EF0-4150-AD4A-C0864E3CD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sz="3900"/>
              <a:t>Sosiaalipsykologia tarkastelee ihmistä yhteydessä toisiin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F3C092-A959-46B0-A9F8-791BBF836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r>
              <a:rPr lang="fi-FI"/>
              <a:t>Miten ryhmät vaikuttavat jäsentensä toimintaan?</a:t>
            </a:r>
          </a:p>
          <a:p>
            <a:r>
              <a:rPr lang="fi-FI"/>
              <a:t>Miten ihminen havainnoi muita ihmisiä ja tekee päätelmiä heistä?</a:t>
            </a:r>
          </a:p>
          <a:p>
            <a:r>
              <a:rPr lang="fi-FI"/>
              <a:t>Miten asenteisiin ja toisten käyttäytymiseen voidaan vaikuttaa?</a:t>
            </a:r>
          </a:p>
          <a:p>
            <a:r>
              <a:rPr lang="fi-FI"/>
              <a:t>Mistä sosiaalinen asema ja valta rakentuvat?</a:t>
            </a:r>
          </a:p>
          <a:p>
            <a:r>
              <a:rPr lang="fi-FI"/>
              <a:t>Miten ryhmien välisiä jännitteitä voidaan vähentää ja lisätä rauhaa ja sopuisaa yhteiseloa?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3E0876E-5755-4577-83DC-1DB8790E2E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1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8ED40EB-525F-411D-B874-99C40511D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Ihminen on sosiaalinen olento? (kertausta aiempiin </a:t>
            </a:r>
            <a:r>
              <a:rPr lang="fi-FI" dirty="0" err="1"/>
              <a:t>psykan</a:t>
            </a:r>
            <a:r>
              <a:rPr lang="fi-FI" dirty="0"/>
              <a:t> kursseihin)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411BF3D7-421B-4708-BB25-5E577F7763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susilapset</a:t>
            </a:r>
          </a:p>
          <a:p>
            <a:r>
              <a:rPr lang="fi-FI" dirty="0"/>
              <a:t>sosialisaatio</a:t>
            </a:r>
          </a:p>
          <a:p>
            <a:r>
              <a:rPr lang="fi-FI" dirty="0"/>
              <a:t>välineellinen ehdollistuminen</a:t>
            </a:r>
          </a:p>
          <a:p>
            <a:r>
              <a:rPr lang="fi-FI" dirty="0"/>
              <a:t>mallioppiminen</a:t>
            </a:r>
          </a:p>
          <a:p>
            <a:r>
              <a:rPr lang="fi-FI" dirty="0"/>
              <a:t>minäkäsitys</a:t>
            </a:r>
          </a:p>
          <a:p>
            <a:r>
              <a:rPr lang="fi-FI" dirty="0"/>
              <a:t>itsetunto</a:t>
            </a:r>
          </a:p>
          <a:p>
            <a:r>
              <a:rPr lang="fi-FI" dirty="0"/>
              <a:t>sosiaalinen identiteetti</a:t>
            </a:r>
          </a:p>
          <a:p>
            <a:r>
              <a:rPr lang="fi-FI" dirty="0"/>
              <a:t>kulttuuristen skeemojen vaikutus havaitsemiseen, tarkkaavaisuuteen ja muistiin</a:t>
            </a:r>
          </a:p>
          <a:p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E2FEC39-CD6B-4842-ADA4-E289E6A3B5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konformisuus</a:t>
            </a:r>
          </a:p>
          <a:p>
            <a:r>
              <a:rPr lang="fi-FI" dirty="0"/>
              <a:t>kiintymyssuhde</a:t>
            </a:r>
          </a:p>
          <a:p>
            <a:r>
              <a:rPr lang="fi-FI" dirty="0"/>
              <a:t>tunteiden </a:t>
            </a:r>
            <a:r>
              <a:rPr lang="fi-FI" dirty="0" err="1"/>
              <a:t>yhteensoinnuttaminen</a:t>
            </a:r>
            <a:endParaRPr lang="fi-FI" dirty="0"/>
          </a:p>
          <a:p>
            <a:r>
              <a:rPr lang="fi-FI" dirty="0"/>
              <a:t>sosiaalinen hymy</a:t>
            </a:r>
          </a:p>
          <a:p>
            <a:r>
              <a:rPr lang="fi-FI" dirty="0"/>
              <a:t>kieli ja sen kehitys</a:t>
            </a:r>
          </a:p>
          <a:p>
            <a:r>
              <a:rPr lang="fi-FI" dirty="0"/>
              <a:t>ajattelun kehityksen vuorovaikutteisuus (Piaget, </a:t>
            </a:r>
            <a:r>
              <a:rPr lang="fi-FI" dirty="0" err="1"/>
              <a:t>Vygotsky</a:t>
            </a:r>
            <a:r>
              <a:rPr lang="fi-FI" dirty="0"/>
              <a:t>)</a:t>
            </a:r>
          </a:p>
          <a:p>
            <a:r>
              <a:rPr lang="fi-FI" dirty="0"/>
              <a:t>mielen teoria</a:t>
            </a:r>
          </a:p>
        </p:txBody>
      </p:sp>
    </p:spTree>
    <p:extLst>
      <p:ext uri="{BB962C8B-B14F-4D97-AF65-F5344CB8AC3E}">
        <p14:creationId xmlns:p14="http://schemas.microsoft.com/office/powerpoint/2010/main" val="3238138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5D626CFF-6177-4A19-94BB-4F6DBE53EEC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88838" y="708691"/>
            <a:ext cx="9079076" cy="5300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69</TotalTime>
  <Words>140</Words>
  <Application>Microsoft Office PowerPoint</Application>
  <PresentationFormat>Laajakuva</PresentationFormat>
  <Paragraphs>29</Paragraphs>
  <Slides>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1" baseType="lpstr">
      <vt:lpstr>Calibri</vt:lpstr>
      <vt:lpstr>Rockwell</vt:lpstr>
      <vt:lpstr>Tw Cen MT</vt:lpstr>
      <vt:lpstr>Tw Cen MT Condensed</vt:lpstr>
      <vt:lpstr>Wingdings 3</vt:lpstr>
      <vt:lpstr>Integraali</vt:lpstr>
      <vt:lpstr>PowerPoint-esitys</vt:lpstr>
      <vt:lpstr>sosiaalipsykologia</vt:lpstr>
      <vt:lpstr>Sosiaalipsykologia tarkastelee ihmistä yhteydessä toisiin</vt:lpstr>
      <vt:lpstr>Ihminen on sosiaalinen olento? (kertausta aiempiin psykan kursseihin)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Ps6 sosiaalipsykologia</dc:title>
  <dc:creator>Jouni</dc:creator>
  <cp:lastModifiedBy>Seitola Tuomo</cp:lastModifiedBy>
  <cp:revision>8</cp:revision>
  <dcterms:created xsi:type="dcterms:W3CDTF">2021-10-03T16:49:19Z</dcterms:created>
  <dcterms:modified xsi:type="dcterms:W3CDTF">2022-12-19T09:42:39Z</dcterms:modified>
</cp:coreProperties>
</file>