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smtClean="0"/>
              <a:t>Muokkaa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379952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859933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27946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581311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4343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3668089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90773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339943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66755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98FAEB5-7DE0-4B40-AEF2-70362F96CD2A}" type="datetimeFigureOut">
              <a:rPr lang="fi-FI" smtClean="0"/>
              <a:t>9.1.2019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271400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098FAEB5-7DE0-4B40-AEF2-70362F96CD2A}" type="datetimeFigureOut">
              <a:rPr lang="fi-FI" smtClean="0"/>
              <a:t>9.1.2019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304972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098FAEB5-7DE0-4B40-AEF2-70362F96CD2A}" type="datetimeFigureOut">
              <a:rPr lang="fi-FI" smtClean="0"/>
              <a:t>9.1.2019</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109252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098FAEB5-7DE0-4B40-AEF2-70362F96CD2A}" type="datetimeFigureOut">
              <a:rPr lang="fi-FI" smtClean="0"/>
              <a:t>9.1.2019</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259626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FAEB5-7DE0-4B40-AEF2-70362F96CD2A}" type="datetimeFigureOut">
              <a:rPr lang="fi-FI" smtClean="0"/>
              <a:t>9.1.2019</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345831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smtClean="0"/>
              <a:t>Muokkaa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098FAEB5-7DE0-4B40-AEF2-70362F96CD2A}" type="datetimeFigureOut">
              <a:rPr lang="fi-FI" smtClean="0"/>
              <a:t>9.1.2019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313364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098FAEB5-7DE0-4B40-AEF2-70362F96CD2A}" type="datetimeFigureOut">
              <a:rPr lang="fi-FI" smtClean="0"/>
              <a:t>9.1.2019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DD146F2-8A55-4889-9438-D0C6934B1437}" type="slidenum">
              <a:rPr lang="fi-FI" smtClean="0"/>
              <a:t>‹#›</a:t>
            </a:fld>
            <a:endParaRPr lang="fi-FI"/>
          </a:p>
        </p:txBody>
      </p:sp>
    </p:spTree>
    <p:extLst>
      <p:ext uri="{BB962C8B-B14F-4D97-AF65-F5344CB8AC3E}">
        <p14:creationId xmlns:p14="http://schemas.microsoft.com/office/powerpoint/2010/main" val="297904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8FAEB5-7DE0-4B40-AEF2-70362F96CD2A}" type="datetimeFigureOut">
              <a:rPr lang="fi-FI" smtClean="0"/>
              <a:t>9.1.2019</a:t>
            </a:fld>
            <a:endParaRPr lang="fi-F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D146F2-8A55-4889-9438-D0C6934B1437}" type="slidenum">
              <a:rPr lang="fi-FI" smtClean="0"/>
              <a:t>‹#›</a:t>
            </a:fld>
            <a:endParaRPr lang="fi-FI"/>
          </a:p>
        </p:txBody>
      </p:sp>
    </p:spTree>
    <p:extLst>
      <p:ext uri="{BB962C8B-B14F-4D97-AF65-F5344CB8AC3E}">
        <p14:creationId xmlns:p14="http://schemas.microsoft.com/office/powerpoint/2010/main" val="241115466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1280160" y="992777"/>
            <a:ext cx="8739051" cy="5262979"/>
          </a:xfrm>
          <a:prstGeom prst="rect">
            <a:avLst/>
          </a:prstGeom>
          <a:solidFill>
            <a:schemeClr val="bg1"/>
          </a:solidFill>
        </p:spPr>
        <p:txBody>
          <a:bodyPr wrap="square">
            <a:spAutoFit/>
          </a:bodyPr>
          <a:lstStyle/>
          <a:p>
            <a:pPr>
              <a:spcAft>
                <a:spcPts val="0"/>
              </a:spcAft>
            </a:pPr>
            <a:r>
              <a:rPr lang="fi-FI" sz="4800" b="1" dirty="0">
                <a:solidFill>
                  <a:srgbClr val="000080"/>
                </a:solidFill>
                <a:latin typeface="Times New Roman" panose="02020603050405020304" pitchFamily="18" charset="0"/>
                <a:ea typeface="Times New Roman" panose="02020603050405020304" pitchFamily="18" charset="0"/>
              </a:rPr>
              <a:t>Ihmisen </a:t>
            </a:r>
            <a:r>
              <a:rPr lang="fi-FI" sz="4800" b="1" dirty="0" smtClean="0">
                <a:solidFill>
                  <a:srgbClr val="000080"/>
                </a:solidFill>
                <a:latin typeface="Times New Roman" panose="02020603050405020304" pitchFamily="18" charset="0"/>
                <a:ea typeface="Times New Roman" panose="02020603050405020304" pitchFamily="18" charset="0"/>
              </a:rPr>
              <a:t>vahvuudet </a:t>
            </a:r>
            <a:endParaRPr lang="fi-FI" sz="4800" dirty="0" smtClean="0">
              <a:effectLst/>
              <a:latin typeface="Times New Roman" panose="02020603050405020304" pitchFamily="18" charset="0"/>
              <a:ea typeface="Times New Roman" panose="02020603050405020304" pitchFamily="18" charset="0"/>
            </a:endParaRPr>
          </a:p>
          <a:p>
            <a:pPr lvl="0">
              <a:spcAft>
                <a:spcPts val="0"/>
              </a:spcAft>
              <a:tabLst>
                <a:tab pos="457200" algn="l"/>
              </a:tabLst>
            </a:pPr>
            <a:r>
              <a:rPr lang="fi-FI" sz="4800" b="1" dirty="0" smtClean="0">
                <a:solidFill>
                  <a:srgbClr val="C00000"/>
                </a:solidFill>
                <a:latin typeface="Times New Roman" panose="02020603050405020304" pitchFamily="18" charset="0"/>
                <a:ea typeface="Times New Roman" panose="02020603050405020304" pitchFamily="18" charset="0"/>
              </a:rPr>
              <a:t>&gt; persoonallisuuden piirteitä </a:t>
            </a:r>
            <a:r>
              <a:rPr lang="fi-FI" sz="4800" b="1" dirty="0">
                <a:solidFill>
                  <a:srgbClr val="C00000"/>
                </a:solidFill>
                <a:latin typeface="Times New Roman" panose="02020603050405020304" pitchFamily="18" charset="0"/>
                <a:ea typeface="Times New Roman" panose="02020603050405020304" pitchFamily="18" charset="0"/>
              </a:rPr>
              <a:t>vai </a:t>
            </a:r>
            <a:r>
              <a:rPr lang="fi-FI" sz="4800" b="1" dirty="0" smtClean="0">
                <a:solidFill>
                  <a:srgbClr val="C00000"/>
                </a:solidFill>
                <a:latin typeface="Times New Roman" panose="02020603050405020304" pitchFamily="18" charset="0"/>
                <a:ea typeface="Times New Roman" panose="02020603050405020304" pitchFamily="18" charset="0"/>
              </a:rPr>
              <a:t>toimintamalleja?</a:t>
            </a:r>
            <a:endParaRPr lang="fi-FI" sz="4800" dirty="0" smtClean="0">
              <a:solidFill>
                <a:srgbClr val="C00000"/>
              </a:solidFill>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smtClean="0">
                <a:latin typeface="Times New Roman" panose="02020603050405020304" pitchFamily="18" charset="0"/>
                <a:ea typeface="Times New Roman" panose="02020603050405020304" pitchFamily="18" charset="0"/>
              </a:rPr>
              <a:t>selviytyminen, esim. </a:t>
            </a:r>
            <a:r>
              <a:rPr lang="fi-FI" sz="4800" b="1" dirty="0" err="1" smtClean="0">
                <a:latin typeface="Times New Roman" panose="02020603050405020304" pitchFamily="18" charset="0"/>
                <a:ea typeface="Times New Roman" panose="02020603050405020304" pitchFamily="18" charset="0"/>
              </a:rPr>
              <a:t>resilienssi</a:t>
            </a:r>
            <a:r>
              <a:rPr lang="fi-FI" sz="4800" b="1" dirty="0" smtClean="0">
                <a:latin typeface="Times New Roman" panose="02020603050405020304" pitchFamily="18" charset="0"/>
                <a:ea typeface="Times New Roman" panose="02020603050405020304" pitchFamily="18" charset="0"/>
              </a:rPr>
              <a:t> </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onnellisuuden kokemus</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sosiaaliset taidot</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kulttuuriset taidot</a:t>
            </a:r>
            <a:endParaRPr lang="fi-FI"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7187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258074035"/>
              </p:ext>
            </p:extLst>
          </p:nvPr>
        </p:nvGraphicFramePr>
        <p:xfrm>
          <a:off x="483324" y="1058090"/>
          <a:ext cx="9601202" cy="4267200"/>
        </p:xfrm>
        <a:graphic>
          <a:graphicData uri="http://schemas.openxmlformats.org/drawingml/2006/table">
            <a:tbl>
              <a:tblPr firstRow="1" firstCol="1" lastRow="1" lastCol="1" bandRow="1" bandCol="1">
                <a:tableStyleId>{5C22544A-7EE6-4342-B048-85BDC9FD1C3A}</a:tableStyleId>
              </a:tblPr>
              <a:tblGrid>
                <a:gridCol w="1972494">
                  <a:extLst>
                    <a:ext uri="{9D8B030D-6E8A-4147-A177-3AD203B41FA5}">
                      <a16:colId xmlns:a16="http://schemas.microsoft.com/office/drawing/2014/main" val="1565297050"/>
                    </a:ext>
                  </a:extLst>
                </a:gridCol>
                <a:gridCol w="7628708">
                  <a:extLst>
                    <a:ext uri="{9D8B030D-6E8A-4147-A177-3AD203B41FA5}">
                      <a16:colId xmlns:a16="http://schemas.microsoft.com/office/drawing/2014/main" val="1254200392"/>
                    </a:ext>
                  </a:extLst>
                </a:gridCol>
              </a:tblGrid>
              <a:tr h="3744685">
                <a:tc>
                  <a:txBody>
                    <a:bodyPr/>
                    <a:lstStyle/>
                    <a:p>
                      <a:pPr>
                        <a:spcAft>
                          <a:spcPts val="0"/>
                        </a:spcAft>
                      </a:pPr>
                      <a:r>
                        <a:rPr lang="fi-FI" sz="5400" dirty="0">
                          <a:effectLst/>
                        </a:rPr>
                        <a:t>älyllisyys</a:t>
                      </a:r>
                      <a:endParaRPr lang="fi-FI" sz="5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742950" indent="-742950">
                        <a:spcAft>
                          <a:spcPts val="0"/>
                        </a:spcAft>
                        <a:buFont typeface="Arial" panose="020B0604020202020204" pitchFamily="34" charset="0"/>
                        <a:buChar char="•"/>
                      </a:pPr>
                      <a:r>
                        <a:rPr lang="fi-FI" sz="4000" dirty="0">
                          <a:effectLst/>
                        </a:rPr>
                        <a:t>luovuus</a:t>
                      </a:r>
                    </a:p>
                    <a:p>
                      <a:pPr marL="742950" indent="-742950">
                        <a:spcAft>
                          <a:spcPts val="0"/>
                        </a:spcAft>
                        <a:buFont typeface="Arial" panose="020B0604020202020204" pitchFamily="34" charset="0"/>
                        <a:buChar char="•"/>
                      </a:pPr>
                      <a:r>
                        <a:rPr lang="fi-FI" sz="4000" dirty="0">
                          <a:effectLst/>
                        </a:rPr>
                        <a:t>ongelmien ennakointi ja ehkäisy</a:t>
                      </a:r>
                    </a:p>
                    <a:p>
                      <a:pPr marL="742950" indent="-742950">
                        <a:spcAft>
                          <a:spcPts val="0"/>
                        </a:spcAft>
                        <a:buFont typeface="Arial" panose="020B0604020202020204" pitchFamily="34" charset="0"/>
                        <a:buChar char="•"/>
                      </a:pPr>
                      <a:r>
                        <a:rPr lang="fi-FI" sz="4000" dirty="0">
                          <a:effectLst/>
                        </a:rPr>
                        <a:t>ongelmanratkaisu</a:t>
                      </a:r>
                    </a:p>
                    <a:p>
                      <a:pPr marL="742950" indent="-742950">
                        <a:spcAft>
                          <a:spcPts val="0"/>
                        </a:spcAft>
                        <a:buFont typeface="Arial" panose="020B0604020202020204" pitchFamily="34" charset="0"/>
                        <a:buChar char="•"/>
                      </a:pPr>
                      <a:r>
                        <a:rPr lang="fi-FI" sz="4000" dirty="0">
                          <a:effectLst/>
                        </a:rPr>
                        <a:t>lahjakkuus</a:t>
                      </a:r>
                    </a:p>
                    <a:p>
                      <a:pPr marL="742950" indent="-742950">
                        <a:spcAft>
                          <a:spcPts val="0"/>
                        </a:spcAft>
                        <a:buFont typeface="Arial" panose="020B0604020202020204" pitchFamily="34" charset="0"/>
                        <a:buChar char="•"/>
                      </a:pPr>
                      <a:r>
                        <a:rPr lang="fi-FI" sz="4000" dirty="0">
                          <a:effectLst/>
                        </a:rPr>
                        <a:t>älykkyys, esim. tunneäly</a:t>
                      </a:r>
                    </a:p>
                    <a:p>
                      <a:pPr marL="742950" indent="-742950">
                        <a:spcAft>
                          <a:spcPts val="0"/>
                        </a:spcAft>
                        <a:buFont typeface="Arial" panose="020B0604020202020204" pitchFamily="34" charset="0"/>
                        <a:buChar char="•"/>
                      </a:pPr>
                      <a:r>
                        <a:rPr lang="fi-FI" sz="4000" dirty="0">
                          <a:effectLst/>
                        </a:rPr>
                        <a:t>viisaus</a:t>
                      </a:r>
                      <a:endParaRPr lang="fi-FI" sz="4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49499247"/>
                  </a:ext>
                </a:extLst>
              </a:tr>
            </a:tbl>
          </a:graphicData>
        </a:graphic>
      </p:graphicFrame>
    </p:spTree>
    <p:extLst>
      <p:ext uri="{BB962C8B-B14F-4D97-AF65-F5344CB8AC3E}">
        <p14:creationId xmlns:p14="http://schemas.microsoft.com/office/powerpoint/2010/main" val="1743224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3477840401"/>
              </p:ext>
            </p:extLst>
          </p:nvPr>
        </p:nvGraphicFramePr>
        <p:xfrm>
          <a:off x="822958" y="862150"/>
          <a:ext cx="9405260" cy="4741816"/>
        </p:xfrm>
        <a:graphic>
          <a:graphicData uri="http://schemas.openxmlformats.org/drawingml/2006/table">
            <a:tbl>
              <a:tblPr firstRow="1" firstCol="1" lastRow="1" lastCol="1" bandRow="1" bandCol="1">
                <a:tableStyleId>{5C22544A-7EE6-4342-B048-85BDC9FD1C3A}</a:tableStyleId>
              </a:tblPr>
              <a:tblGrid>
                <a:gridCol w="1888558">
                  <a:extLst>
                    <a:ext uri="{9D8B030D-6E8A-4147-A177-3AD203B41FA5}">
                      <a16:colId xmlns:a16="http://schemas.microsoft.com/office/drawing/2014/main" val="2546884379"/>
                    </a:ext>
                  </a:extLst>
                </a:gridCol>
                <a:gridCol w="7516702">
                  <a:extLst>
                    <a:ext uri="{9D8B030D-6E8A-4147-A177-3AD203B41FA5}">
                      <a16:colId xmlns:a16="http://schemas.microsoft.com/office/drawing/2014/main" val="2548857037"/>
                    </a:ext>
                  </a:extLst>
                </a:gridCol>
              </a:tblGrid>
              <a:tr h="4741816">
                <a:tc>
                  <a:txBody>
                    <a:bodyPr/>
                    <a:lstStyle/>
                    <a:p>
                      <a:pPr>
                        <a:spcAft>
                          <a:spcPts val="0"/>
                        </a:spcAft>
                      </a:pPr>
                      <a:r>
                        <a:rPr lang="fi-FI" sz="4800" dirty="0">
                          <a:effectLst/>
                        </a:rPr>
                        <a:t>sosiaalinen vuorovaikutus</a:t>
                      </a:r>
                      <a:endParaRPr lang="fi-FI" sz="4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571500" indent="-571500">
                        <a:spcAft>
                          <a:spcPts val="0"/>
                        </a:spcAft>
                        <a:buFont typeface="Arial" panose="020B0604020202020204" pitchFamily="34" charset="0"/>
                        <a:buChar char="•"/>
                      </a:pPr>
                      <a:r>
                        <a:rPr lang="fi-FI" sz="4000" dirty="0">
                          <a:effectLst/>
                        </a:rPr>
                        <a:t>empatia</a:t>
                      </a:r>
                    </a:p>
                    <a:p>
                      <a:pPr marL="571500" indent="-571500">
                        <a:spcAft>
                          <a:spcPts val="0"/>
                        </a:spcAft>
                        <a:buFont typeface="Arial" panose="020B0604020202020204" pitchFamily="34" charset="0"/>
                        <a:buChar char="•"/>
                      </a:pPr>
                      <a:r>
                        <a:rPr lang="fi-FI" sz="4000" dirty="0">
                          <a:effectLst/>
                        </a:rPr>
                        <a:t>positiivinen intuitio</a:t>
                      </a:r>
                    </a:p>
                    <a:p>
                      <a:pPr marL="571500" indent="-571500">
                        <a:spcAft>
                          <a:spcPts val="0"/>
                        </a:spcAft>
                        <a:buFont typeface="Arial" panose="020B0604020202020204" pitchFamily="34" charset="0"/>
                        <a:buChar char="•"/>
                      </a:pPr>
                      <a:r>
                        <a:rPr lang="fi-FI" sz="4000" dirty="0">
                          <a:effectLst/>
                        </a:rPr>
                        <a:t>ihmissuhdetaidot</a:t>
                      </a:r>
                    </a:p>
                    <a:p>
                      <a:pPr marL="571500" indent="-571500">
                        <a:spcAft>
                          <a:spcPts val="0"/>
                        </a:spcAft>
                        <a:buFont typeface="Arial" panose="020B0604020202020204" pitchFamily="34" charset="0"/>
                        <a:buChar char="•"/>
                      </a:pPr>
                      <a:r>
                        <a:rPr lang="fi-FI" sz="4000" dirty="0" err="1">
                          <a:effectLst/>
                        </a:rPr>
                        <a:t>prososiaalisuus</a:t>
                      </a:r>
                      <a:endParaRPr lang="fi-FI" sz="4000" dirty="0">
                        <a:effectLst/>
                      </a:endParaRPr>
                    </a:p>
                    <a:p>
                      <a:pPr marL="571500" indent="-571500">
                        <a:spcAft>
                          <a:spcPts val="0"/>
                        </a:spcAft>
                        <a:buFont typeface="Arial" panose="020B0604020202020204" pitchFamily="34" charset="0"/>
                        <a:buChar char="•"/>
                      </a:pPr>
                      <a:r>
                        <a:rPr lang="fi-FI" sz="4000" dirty="0">
                          <a:effectLst/>
                        </a:rPr>
                        <a:t>aitous</a:t>
                      </a:r>
                      <a:endParaRPr lang="fi-FI" sz="4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88130722"/>
                  </a:ext>
                </a:extLst>
              </a:tr>
            </a:tbl>
          </a:graphicData>
        </a:graphic>
      </p:graphicFrame>
    </p:spTree>
    <p:extLst>
      <p:ext uri="{BB962C8B-B14F-4D97-AF65-F5344CB8AC3E}">
        <p14:creationId xmlns:p14="http://schemas.microsoft.com/office/powerpoint/2010/main" val="10004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3249724840"/>
              </p:ext>
            </p:extLst>
          </p:nvPr>
        </p:nvGraphicFramePr>
        <p:xfrm>
          <a:off x="1907176" y="911929"/>
          <a:ext cx="9405257" cy="4156460"/>
        </p:xfrm>
        <a:graphic>
          <a:graphicData uri="http://schemas.openxmlformats.org/drawingml/2006/table">
            <a:tbl>
              <a:tblPr firstRow="1" firstCol="1" lastRow="1" lastCol="1" bandRow="1" bandCol="1">
                <a:tableStyleId>{5C22544A-7EE6-4342-B048-85BDC9FD1C3A}</a:tableStyleId>
              </a:tblPr>
              <a:tblGrid>
                <a:gridCol w="4310744">
                  <a:extLst>
                    <a:ext uri="{9D8B030D-6E8A-4147-A177-3AD203B41FA5}">
                      <a16:colId xmlns:a16="http://schemas.microsoft.com/office/drawing/2014/main" val="761968504"/>
                    </a:ext>
                  </a:extLst>
                </a:gridCol>
                <a:gridCol w="5094513">
                  <a:extLst>
                    <a:ext uri="{9D8B030D-6E8A-4147-A177-3AD203B41FA5}">
                      <a16:colId xmlns:a16="http://schemas.microsoft.com/office/drawing/2014/main" val="1570499761"/>
                    </a:ext>
                  </a:extLst>
                </a:gridCol>
              </a:tblGrid>
              <a:tr h="4156460">
                <a:tc>
                  <a:txBody>
                    <a:bodyPr/>
                    <a:lstStyle/>
                    <a:p>
                      <a:pPr>
                        <a:spcAft>
                          <a:spcPts val="0"/>
                        </a:spcAft>
                      </a:pPr>
                      <a:r>
                        <a:rPr lang="fi-FI" sz="5400" dirty="0">
                          <a:effectLst/>
                        </a:rPr>
                        <a:t>sosiaalinen rakenne</a:t>
                      </a:r>
                      <a:endParaRPr lang="fi-FI" sz="5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571500" indent="-571500">
                        <a:spcAft>
                          <a:spcPts val="0"/>
                        </a:spcAft>
                        <a:buFont typeface="Arial" panose="020B0604020202020204" pitchFamily="34" charset="0"/>
                        <a:buChar char="•"/>
                      </a:pPr>
                      <a:r>
                        <a:rPr lang="fi-FI" sz="4000" dirty="0">
                          <a:effectLst/>
                        </a:rPr>
                        <a:t>sosiaaliset verkostot ja tuki</a:t>
                      </a:r>
                    </a:p>
                    <a:p>
                      <a:pPr marL="571500" indent="-571500">
                        <a:spcAft>
                          <a:spcPts val="0"/>
                        </a:spcAft>
                        <a:buFont typeface="Arial" panose="020B0604020202020204" pitchFamily="34" charset="0"/>
                        <a:buChar char="•"/>
                      </a:pPr>
                      <a:r>
                        <a:rPr lang="fi-FI" sz="4000" dirty="0">
                          <a:effectLst/>
                        </a:rPr>
                        <a:t>sosiaaliset mahdollisuudet</a:t>
                      </a:r>
                    </a:p>
                    <a:p>
                      <a:pPr marL="571500" indent="-571500">
                        <a:spcAft>
                          <a:spcPts val="0"/>
                        </a:spcAft>
                        <a:buFont typeface="Arial" panose="020B0604020202020204" pitchFamily="34" charset="0"/>
                        <a:buChar char="•"/>
                      </a:pPr>
                      <a:r>
                        <a:rPr lang="fi-FI" sz="4000" dirty="0">
                          <a:effectLst/>
                        </a:rPr>
                        <a:t>kulttuuriset tiedot ja taidot</a:t>
                      </a:r>
                      <a:endParaRPr lang="fi-FI" sz="4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71425419"/>
                  </a:ext>
                </a:extLst>
              </a:tr>
            </a:tbl>
          </a:graphicData>
        </a:graphic>
      </p:graphicFrame>
    </p:spTree>
    <p:extLst>
      <p:ext uri="{BB962C8B-B14F-4D97-AF65-F5344CB8AC3E}">
        <p14:creationId xmlns:p14="http://schemas.microsoft.com/office/powerpoint/2010/main" val="21579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580606" y="1149532"/>
            <a:ext cx="8634548" cy="3970318"/>
          </a:xfrm>
          <a:prstGeom prst="rect">
            <a:avLst/>
          </a:prstGeom>
        </p:spPr>
        <p:txBody>
          <a:bodyPr wrap="square">
            <a:spAutoFit/>
          </a:bodyPr>
          <a:lstStyle/>
          <a:p>
            <a:pPr>
              <a:spcAft>
                <a:spcPts val="0"/>
              </a:spcAft>
            </a:pPr>
            <a:r>
              <a:rPr lang="fi-FI" sz="3600" b="1" dirty="0">
                <a:latin typeface="Times New Roman" panose="02020603050405020304" pitchFamily="18" charset="0"/>
                <a:ea typeface="Times New Roman" panose="02020603050405020304" pitchFamily="18" charset="0"/>
              </a:rPr>
              <a:t>Kaikilla edellä mainituilla ominaisuuksilla on keskenään vahva positiivinen korrelaatio eli mitä useamman ominaisuuden yksilö katsoo sopivan itseensä, sitä mielekkäämpänä hän oletetusti pitää elämäänsä.</a:t>
            </a:r>
            <a:endParaRPr lang="fi-FI" sz="3600" dirty="0" smtClean="0">
              <a:effectLst/>
              <a:latin typeface="Times New Roman" panose="02020603050405020304" pitchFamily="18" charset="0"/>
              <a:ea typeface="Times New Roman" panose="02020603050405020304" pitchFamily="18" charset="0"/>
            </a:endParaRPr>
          </a:p>
          <a:p>
            <a:pPr>
              <a:spcAft>
                <a:spcPts val="0"/>
              </a:spcAft>
            </a:pPr>
            <a:r>
              <a:rPr lang="fi-FI" sz="3600" b="1" dirty="0">
                <a:latin typeface="Times New Roman" panose="02020603050405020304" pitchFamily="18" charset="0"/>
                <a:ea typeface="Times New Roman" panose="02020603050405020304" pitchFamily="18" charset="0"/>
              </a:rPr>
              <a:t> </a:t>
            </a:r>
            <a:endParaRPr lang="fi-FI"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952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018903" y="561703"/>
            <a:ext cx="8125097" cy="5262979"/>
          </a:xfrm>
          <a:prstGeom prst="rect">
            <a:avLst/>
          </a:prstGeom>
        </p:spPr>
        <p:txBody>
          <a:bodyPr wrap="square">
            <a:spAutoFit/>
          </a:bodyPr>
          <a:lstStyle/>
          <a:p>
            <a:pPr>
              <a:spcAft>
                <a:spcPts val="0"/>
              </a:spcAft>
            </a:pPr>
            <a:r>
              <a:rPr lang="fi-FI" sz="4800" b="1" dirty="0">
                <a:solidFill>
                  <a:srgbClr val="000080"/>
                </a:solidFill>
                <a:latin typeface="Times New Roman" panose="02020603050405020304" pitchFamily="18" charset="0"/>
                <a:ea typeface="Times New Roman" panose="02020603050405020304" pitchFamily="18" charset="0"/>
              </a:rPr>
              <a:t>Myönteisyys ja kielteisyys</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suuntaudu myönteisyyteen</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pPr>
            <a:r>
              <a:rPr lang="fi-FI" sz="4800" b="1" dirty="0">
                <a:latin typeface="Times New Roman" panose="02020603050405020304" pitchFamily="18" charset="0"/>
                <a:ea typeface="Times New Roman" panose="02020603050405020304" pitchFamily="18" charset="0"/>
                <a:cs typeface="Times New Roman" panose="02020603050405020304" pitchFamily="18" charset="0"/>
              </a:rPr>
              <a:t>positiivinen ajattelu</a:t>
            </a:r>
            <a:endParaRPr lang="fi-FI" sz="4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fi-FI" sz="4800" b="1" dirty="0" err="1">
                <a:latin typeface="Times New Roman" panose="02020603050405020304" pitchFamily="18" charset="0"/>
                <a:ea typeface="Times New Roman" panose="02020603050405020304" pitchFamily="18" charset="0"/>
                <a:cs typeface="Times New Roman" panose="02020603050405020304" pitchFamily="18" charset="0"/>
              </a:rPr>
              <a:t>situational</a:t>
            </a:r>
            <a:r>
              <a:rPr lang="fi-FI" sz="4800" b="1" dirty="0">
                <a:latin typeface="Times New Roman" panose="02020603050405020304" pitchFamily="18" charset="0"/>
                <a:ea typeface="Times New Roman" panose="02020603050405020304" pitchFamily="18" charset="0"/>
                <a:cs typeface="Times New Roman" panose="02020603050405020304" pitchFamily="18" charset="0"/>
              </a:rPr>
              <a:t> vs. </a:t>
            </a:r>
            <a:r>
              <a:rPr lang="fi-FI" sz="4800" b="1" dirty="0" err="1">
                <a:latin typeface="Times New Roman" panose="02020603050405020304" pitchFamily="18" charset="0"/>
                <a:ea typeface="Times New Roman" panose="02020603050405020304" pitchFamily="18" charset="0"/>
                <a:cs typeface="Times New Roman" panose="02020603050405020304" pitchFamily="18" charset="0"/>
              </a:rPr>
              <a:t>permanent</a:t>
            </a:r>
            <a:r>
              <a:rPr lang="fi-FI" sz="4800" b="1" dirty="0">
                <a:latin typeface="Times New Roman" panose="02020603050405020304" pitchFamily="18" charset="0"/>
                <a:ea typeface="Times New Roman" panose="02020603050405020304" pitchFamily="18" charset="0"/>
                <a:cs typeface="Times New Roman" panose="02020603050405020304" pitchFamily="18" charset="0"/>
              </a:rPr>
              <a:t> </a:t>
            </a:r>
            <a:r>
              <a:rPr lang="fi-FI" sz="4800" b="1" dirty="0" err="1">
                <a:latin typeface="Times New Roman" panose="02020603050405020304" pitchFamily="18" charset="0"/>
                <a:ea typeface="Times New Roman" panose="02020603050405020304" pitchFamily="18" charset="0"/>
                <a:cs typeface="Times New Roman" panose="02020603050405020304" pitchFamily="18" charset="0"/>
              </a:rPr>
              <a:t>thinking</a:t>
            </a:r>
            <a:endParaRPr lang="fi-FI" sz="4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kohtaa kielteisyys</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pPr>
            <a:r>
              <a:rPr lang="fi-FI" sz="4800" b="1" dirty="0">
                <a:latin typeface="Times New Roman" panose="02020603050405020304" pitchFamily="18" charset="0"/>
                <a:ea typeface="Times New Roman" panose="02020603050405020304" pitchFamily="18" charset="0"/>
                <a:cs typeface="Times New Roman" panose="02020603050405020304" pitchFamily="18" charset="0"/>
              </a:rPr>
              <a:t>älä pakene</a:t>
            </a:r>
            <a:endParaRPr lang="fi-FI" sz="4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13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227909" y="1123405"/>
            <a:ext cx="8294914" cy="4524315"/>
          </a:xfrm>
          <a:prstGeom prst="rect">
            <a:avLst/>
          </a:prstGeom>
        </p:spPr>
        <p:txBody>
          <a:bodyPr wrap="square">
            <a:spAutoFit/>
          </a:bodyPr>
          <a:lstStyle/>
          <a:p>
            <a:pPr>
              <a:spcAft>
                <a:spcPts val="0"/>
              </a:spcAft>
            </a:pPr>
            <a:r>
              <a:rPr lang="fi-FI" sz="4800" b="1" dirty="0">
                <a:solidFill>
                  <a:srgbClr val="000080"/>
                </a:solidFill>
                <a:latin typeface="Times New Roman" panose="02020603050405020304" pitchFamily="18" charset="0"/>
                <a:ea typeface="Times New Roman" panose="02020603050405020304" pitchFamily="18" charset="0"/>
              </a:rPr>
              <a:t>Viisaus</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analyysi ja </a:t>
            </a:r>
            <a:r>
              <a:rPr lang="fi-FI" sz="4800" b="1" dirty="0" smtClean="0">
                <a:latin typeface="Times New Roman" panose="02020603050405020304" pitchFamily="18" charset="0"/>
                <a:ea typeface="Times New Roman" panose="02020603050405020304" pitchFamily="18" charset="0"/>
              </a:rPr>
              <a:t>johtopäätökset</a:t>
            </a:r>
            <a:endParaRPr lang="fi-FI" sz="4800" dirty="0" smtClean="0">
              <a:effectLst/>
              <a:latin typeface="Times New Roman" panose="02020603050405020304" pitchFamily="18" charset="0"/>
              <a:ea typeface="Times New Roman" panose="02020603050405020304" pitchFamily="18" charset="0"/>
            </a:endParaRPr>
          </a:p>
          <a:p>
            <a:pPr lvl="0">
              <a:spcAft>
                <a:spcPts val="0"/>
              </a:spcAft>
              <a:tabLst>
                <a:tab pos="457200" algn="l"/>
              </a:tabLst>
            </a:pPr>
            <a:r>
              <a:rPr lang="fi-FI" sz="4800" b="1" dirty="0" smtClean="0">
                <a:latin typeface="Times New Roman" panose="02020603050405020304" pitchFamily="18" charset="0"/>
                <a:ea typeface="Times New Roman" panose="02020603050405020304" pitchFamily="18" charset="0"/>
              </a:rPr>
              <a:t>&gt; älykäs </a:t>
            </a:r>
            <a:r>
              <a:rPr lang="fi-FI" sz="4800" b="1" dirty="0">
                <a:latin typeface="Times New Roman" panose="02020603050405020304" pitchFamily="18" charset="0"/>
                <a:ea typeface="Times New Roman" panose="02020603050405020304" pitchFamily="18" charset="0"/>
              </a:rPr>
              <a:t>elämä</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ongelmien ennakointi ja </a:t>
            </a:r>
            <a:r>
              <a:rPr lang="fi-FI" sz="4800" b="1" dirty="0" smtClean="0">
                <a:latin typeface="Times New Roman" panose="02020603050405020304" pitchFamily="18" charset="0"/>
                <a:ea typeface="Times New Roman" panose="02020603050405020304" pitchFamily="18" charset="0"/>
              </a:rPr>
              <a:t>ehkäisy</a:t>
            </a:r>
          </a:p>
          <a:p>
            <a:pPr marL="342900" lvl="0" indent="-342900">
              <a:spcAft>
                <a:spcPts val="0"/>
              </a:spcAft>
              <a:buFont typeface="Wingdings" panose="05000000000000000000" pitchFamily="2" charset="2"/>
              <a:buChar char=""/>
              <a:tabLst>
                <a:tab pos="457200" algn="l"/>
              </a:tabLst>
            </a:pPr>
            <a:r>
              <a:rPr lang="fi-FI" sz="4800" b="1" dirty="0" smtClean="0">
                <a:effectLst/>
                <a:latin typeface="Times New Roman" panose="02020603050405020304" pitchFamily="18" charset="0"/>
                <a:ea typeface="Times New Roman" panose="02020603050405020304" pitchFamily="18" charset="0"/>
              </a:rPr>
              <a:t>ongelmien ratkaisukyvyt</a:t>
            </a:r>
            <a:endParaRPr lang="fi-FI"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1894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979714" y="783771"/>
            <a:ext cx="8164286" cy="3046988"/>
          </a:xfrm>
          <a:prstGeom prst="rect">
            <a:avLst/>
          </a:prstGeom>
        </p:spPr>
        <p:txBody>
          <a:bodyPr wrap="square">
            <a:spAutoFit/>
          </a:bodyPr>
          <a:lstStyle/>
          <a:p>
            <a:pPr>
              <a:spcAft>
                <a:spcPts val="0"/>
              </a:spcAft>
            </a:pPr>
            <a:r>
              <a:rPr lang="fi-FI" sz="4800" b="1" dirty="0">
                <a:solidFill>
                  <a:srgbClr val="000080"/>
                </a:solidFill>
                <a:latin typeface="Times New Roman" panose="02020603050405020304" pitchFamily="18" charset="0"/>
                <a:ea typeface="Times New Roman" panose="02020603050405020304" pitchFamily="18" charset="0"/>
              </a:rPr>
              <a:t>Toiset ihmiset</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hyväksyntä ja hyväksytyksi tuleminen</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mahdollisuus vai uhka</a:t>
            </a:r>
            <a:endParaRPr lang="fi-FI"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3114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666206" y="731521"/>
            <a:ext cx="8739052" cy="6001643"/>
          </a:xfrm>
          <a:prstGeom prst="rect">
            <a:avLst/>
          </a:prstGeom>
        </p:spPr>
        <p:txBody>
          <a:bodyPr wrap="square">
            <a:spAutoFit/>
          </a:bodyPr>
          <a:lstStyle/>
          <a:p>
            <a:pPr>
              <a:spcAft>
                <a:spcPts val="0"/>
              </a:spcAft>
            </a:pPr>
            <a:r>
              <a:rPr lang="fi-FI" sz="4800" b="1" dirty="0">
                <a:solidFill>
                  <a:srgbClr val="000080"/>
                </a:solidFill>
                <a:latin typeface="Times New Roman" panose="02020603050405020304" pitchFamily="18" charset="0"/>
                <a:ea typeface="Times New Roman" panose="02020603050405020304" pitchFamily="18" charset="0"/>
              </a:rPr>
              <a:t>Tasapainoinen elämä</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tunteiden </a:t>
            </a:r>
            <a:r>
              <a:rPr lang="fi-FI" sz="4800" b="1" dirty="0" smtClean="0">
                <a:latin typeface="Times New Roman" panose="02020603050405020304" pitchFamily="18" charset="0"/>
                <a:ea typeface="Times New Roman" panose="02020603050405020304" pitchFamily="18" charset="0"/>
              </a:rPr>
              <a:t>säätelykyky</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a:latin typeface="Times New Roman" panose="02020603050405020304" pitchFamily="18" charset="0"/>
                <a:ea typeface="Times New Roman" panose="02020603050405020304" pitchFamily="18" charset="0"/>
              </a:rPr>
              <a:t>suvaitsevaisuus ja ymmärtäminen</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smtClean="0">
                <a:latin typeface="Times New Roman" panose="02020603050405020304" pitchFamily="18" charset="0"/>
                <a:ea typeface="Times New Roman" panose="02020603050405020304" pitchFamily="18" charset="0"/>
              </a:rPr>
              <a:t>luopuminen</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800" b="1" dirty="0" smtClean="0">
                <a:latin typeface="Times New Roman" panose="02020603050405020304" pitchFamily="18" charset="0"/>
                <a:ea typeface="Times New Roman" panose="02020603050405020304" pitchFamily="18" charset="0"/>
              </a:rPr>
              <a:t>kasvu</a:t>
            </a:r>
          </a:p>
          <a:p>
            <a:pPr marL="342900" indent="-342900">
              <a:buFont typeface="Wingdings" panose="05000000000000000000" pitchFamily="2" charset="2"/>
              <a:buChar char=""/>
              <a:tabLst>
                <a:tab pos="457200" algn="l"/>
              </a:tabLst>
            </a:pPr>
            <a:r>
              <a:rPr lang="fi-FI" sz="4800" b="1" dirty="0" smtClean="0">
                <a:latin typeface="Times New Roman" panose="02020603050405020304" pitchFamily="18" charset="0"/>
                <a:ea typeface="Times New Roman" panose="02020603050405020304" pitchFamily="18" charset="0"/>
              </a:rPr>
              <a:t>sitkeys</a:t>
            </a:r>
            <a:endParaRPr lang="fi-FI" sz="48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endParaRPr lang="fi-FI"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3554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404949" y="391887"/>
            <a:ext cx="11220994" cy="5693866"/>
          </a:xfrm>
          <a:prstGeom prst="rect">
            <a:avLst/>
          </a:prstGeom>
        </p:spPr>
        <p:txBody>
          <a:bodyPr wrap="square">
            <a:spAutoFit/>
          </a:bodyPr>
          <a:lstStyle/>
          <a:p>
            <a:pPr>
              <a:spcAft>
                <a:spcPts val="0"/>
              </a:spcAft>
            </a:pPr>
            <a:r>
              <a:rPr lang="fi-FI" sz="4000" b="1" dirty="0">
                <a:solidFill>
                  <a:srgbClr val="000080"/>
                </a:solidFill>
                <a:latin typeface="Times New Roman" panose="02020603050405020304" pitchFamily="18" charset="0"/>
                <a:ea typeface="Times New Roman" panose="02020603050405020304" pitchFamily="18" charset="0"/>
              </a:rPr>
              <a:t>Persoonallisuuden toimivuus ja itsesäätely</a:t>
            </a:r>
            <a:endParaRPr lang="fi-FI" sz="40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000" b="1" dirty="0" smtClean="0">
                <a:latin typeface="Times New Roman" panose="02020603050405020304" pitchFamily="18" charset="0"/>
                <a:ea typeface="Times New Roman" panose="02020603050405020304" pitchFamily="18" charset="0"/>
              </a:rPr>
              <a:t>itsereflektio, esim.</a:t>
            </a:r>
            <a:endParaRPr lang="fi-FI" sz="40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000" b="1" dirty="0" smtClean="0">
                <a:latin typeface="Times New Roman" panose="02020603050405020304" pitchFamily="18" charset="0"/>
                <a:ea typeface="Times New Roman" panose="02020603050405020304" pitchFamily="18" charset="0"/>
              </a:rPr>
              <a:t>stressinhallinta</a:t>
            </a:r>
            <a:endParaRPr lang="fi-FI" sz="40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000" b="1" dirty="0" smtClean="0">
                <a:latin typeface="Times New Roman" panose="02020603050405020304" pitchFamily="18" charset="0"/>
                <a:ea typeface="Times New Roman" panose="02020603050405020304" pitchFamily="18" charset="0"/>
              </a:rPr>
              <a:t>liiallisen defensiivisyyden tunnistaminen</a:t>
            </a:r>
            <a:endParaRPr lang="fi-FI" sz="40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000" b="1" dirty="0">
                <a:latin typeface="Times New Roman" panose="02020603050405020304" pitchFamily="18" charset="0"/>
                <a:ea typeface="Times New Roman" panose="02020603050405020304" pitchFamily="18" charset="0"/>
              </a:rPr>
              <a:t>rekonstruktio(rakentavuus, luovuus </a:t>
            </a:r>
            <a:r>
              <a:rPr lang="fi-FI" sz="4000" b="1" dirty="0" err="1">
                <a:latin typeface="Times New Roman" panose="02020603050405020304" pitchFamily="18" charset="0"/>
                <a:ea typeface="Times New Roman" panose="02020603050405020304" pitchFamily="18" charset="0"/>
              </a:rPr>
              <a:t>jne</a:t>
            </a:r>
            <a:r>
              <a:rPr lang="fi-FI" sz="4000" b="1" dirty="0" smtClean="0">
                <a:latin typeface="Times New Roman" panose="02020603050405020304" pitchFamily="18" charset="0"/>
                <a:ea typeface="Times New Roman" panose="02020603050405020304" pitchFamily="18" charset="0"/>
              </a:rPr>
              <a:t>), esim</a:t>
            </a:r>
            <a:r>
              <a:rPr lang="fi-FI" sz="4000" b="1" dirty="0">
                <a:latin typeface="Times New Roman" panose="02020603050405020304" pitchFamily="18" charset="0"/>
                <a:ea typeface="Times New Roman" panose="02020603050405020304" pitchFamily="18" charset="0"/>
              </a:rPr>
              <a:t>.</a:t>
            </a:r>
            <a:endParaRPr lang="fi-FI" sz="4000" dirty="0" smtClean="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fi-FI" sz="4000" b="1" dirty="0" smtClean="0">
                <a:latin typeface="Times New Roman" panose="02020603050405020304" pitchFamily="18" charset="0"/>
                <a:ea typeface="Times New Roman" panose="02020603050405020304" pitchFamily="18" charset="0"/>
                <a:cs typeface="Times New Roman" panose="02020603050405020304" pitchFamily="18" charset="0"/>
              </a:rPr>
              <a:t>epäonnistumisen </a:t>
            </a:r>
            <a:r>
              <a:rPr lang="fi-FI" sz="4000" b="1" dirty="0">
                <a:latin typeface="Times New Roman" panose="02020603050405020304" pitchFamily="18" charset="0"/>
                <a:ea typeface="Times New Roman" panose="02020603050405020304" pitchFamily="18" charset="0"/>
                <a:cs typeface="Times New Roman" panose="02020603050405020304" pitchFamily="18" charset="0"/>
              </a:rPr>
              <a:t>kääntäminen vahvuudeksi – pettymys energiaksi?</a:t>
            </a:r>
            <a:endParaRPr lang="fi-FI" sz="4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fi-FI" sz="4000" b="1" dirty="0" smtClean="0">
                <a:latin typeface="Times New Roman" panose="02020603050405020304" pitchFamily="18" charset="0"/>
                <a:ea typeface="Times New Roman" panose="02020603050405020304" pitchFamily="18" charset="0"/>
              </a:rPr>
              <a:t>&gt; onnistuminen kokemukset </a:t>
            </a:r>
            <a:r>
              <a:rPr lang="fi-FI" sz="4000" b="1" dirty="0">
                <a:latin typeface="Times New Roman" panose="02020603050405020304" pitchFamily="18" charset="0"/>
                <a:ea typeface="Times New Roman" panose="02020603050405020304" pitchFamily="18" charset="0"/>
              </a:rPr>
              <a:t>harrastuksissa siirretään opiskeluu</a:t>
            </a:r>
            <a:r>
              <a:rPr lang="fi-FI" sz="4400" b="1" dirty="0">
                <a:latin typeface="Times New Roman" panose="02020603050405020304" pitchFamily="18" charset="0"/>
                <a:ea typeface="Times New Roman" panose="02020603050405020304" pitchFamily="18" charset="0"/>
              </a:rPr>
              <a:t>n</a:t>
            </a:r>
            <a:endParaRPr lang="fi-FI" sz="4400" dirty="0"/>
          </a:p>
        </p:txBody>
      </p:sp>
    </p:spTree>
    <p:extLst>
      <p:ext uri="{BB962C8B-B14F-4D97-AF65-F5344CB8AC3E}">
        <p14:creationId xmlns:p14="http://schemas.microsoft.com/office/powerpoint/2010/main" val="198049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339635" y="966651"/>
            <a:ext cx="10881360" cy="5016758"/>
          </a:xfrm>
          <a:prstGeom prst="rect">
            <a:avLst/>
          </a:prstGeom>
        </p:spPr>
        <p:txBody>
          <a:bodyPr wrap="square">
            <a:spAutoFit/>
          </a:bodyPr>
          <a:lstStyle/>
          <a:p>
            <a:pPr>
              <a:spcAft>
                <a:spcPts val="0"/>
              </a:spcAft>
            </a:pPr>
            <a:r>
              <a:rPr lang="fi-FI" sz="3200" b="1" dirty="0">
                <a:latin typeface="Times New Roman" panose="02020603050405020304" pitchFamily="18" charset="0"/>
                <a:ea typeface="Times New Roman" panose="02020603050405020304" pitchFamily="18" charset="0"/>
              </a:rPr>
              <a:t>Amerikkalaiset tutkijat </a:t>
            </a:r>
            <a:r>
              <a:rPr lang="fi-FI" sz="3200" b="1" dirty="0" err="1">
                <a:latin typeface="Times New Roman" panose="02020603050405020304" pitchFamily="18" charset="0"/>
                <a:ea typeface="Times New Roman" panose="02020603050405020304" pitchFamily="18" charset="0"/>
              </a:rPr>
              <a:t>Seligman</a:t>
            </a:r>
            <a:r>
              <a:rPr lang="fi-FI" sz="3200" b="1" dirty="0">
                <a:latin typeface="Times New Roman" panose="02020603050405020304" pitchFamily="18" charset="0"/>
                <a:ea typeface="Times New Roman" panose="02020603050405020304" pitchFamily="18" charset="0"/>
              </a:rPr>
              <a:t> ja </a:t>
            </a:r>
            <a:r>
              <a:rPr lang="fi-FI" sz="3200" b="1" dirty="0" err="1">
                <a:latin typeface="Times New Roman" panose="02020603050405020304" pitchFamily="18" charset="0"/>
                <a:ea typeface="Times New Roman" panose="02020603050405020304" pitchFamily="18" charset="0"/>
              </a:rPr>
              <a:t>Csikszentmihalyi</a:t>
            </a:r>
            <a:r>
              <a:rPr lang="fi-FI" sz="3200" b="1" dirty="0">
                <a:latin typeface="Times New Roman" panose="02020603050405020304" pitchFamily="18" charset="0"/>
                <a:ea typeface="Times New Roman" panose="02020603050405020304" pitchFamily="18" charset="0"/>
              </a:rPr>
              <a:t> ovat 2000-luvun alussa pyrkineet luomaan luokittelujärjestelmää ihmisen vahvuuksista. Pääjakona voidaan ajatella olevan psykologiset ja eettiset tai moraaliset vahvuudet. Ongelmaksi tulee miten määritellä esimerkiksi yhteiskunnalliset tai uskonnolliset arvot ja hyveet suhteessa yleisiin psykologisiin vahvuuksiin. Seuraavassa luokittelussa viitataan pääsääntöisesti psykologisiin vahvuuksiin, jotka voivat esiintyä yksilöllisesti tai yhteisöllisesti. Nämä vahvuudet voidaan jakaa viiteen pääluokkaan</a:t>
            </a:r>
            <a:r>
              <a:rPr lang="fi-FI" b="1" dirty="0">
                <a:latin typeface="Times New Roman" panose="02020603050405020304" pitchFamily="18" charset="0"/>
                <a:ea typeface="Times New Roman" panose="02020603050405020304" pitchFamily="18" charset="0"/>
              </a:rPr>
              <a:t>. </a:t>
            </a:r>
            <a:endParaRPr lang="fi-FI"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7907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2057115617"/>
              </p:ext>
            </p:extLst>
          </p:nvPr>
        </p:nvGraphicFramePr>
        <p:xfrm>
          <a:off x="600891" y="933560"/>
          <a:ext cx="9797143" cy="4644280"/>
        </p:xfrm>
        <a:graphic>
          <a:graphicData uri="http://schemas.openxmlformats.org/drawingml/2006/table">
            <a:tbl>
              <a:tblPr firstRow="1" firstCol="1" lastRow="1" lastCol="1" bandRow="1" bandCol="1">
                <a:tableStyleId>{5C22544A-7EE6-4342-B048-85BDC9FD1C3A}</a:tableStyleId>
              </a:tblPr>
              <a:tblGrid>
                <a:gridCol w="1201783">
                  <a:extLst>
                    <a:ext uri="{9D8B030D-6E8A-4147-A177-3AD203B41FA5}">
                      <a16:colId xmlns:a16="http://schemas.microsoft.com/office/drawing/2014/main" val="2479508830"/>
                    </a:ext>
                  </a:extLst>
                </a:gridCol>
                <a:gridCol w="8595360">
                  <a:extLst>
                    <a:ext uri="{9D8B030D-6E8A-4147-A177-3AD203B41FA5}">
                      <a16:colId xmlns:a16="http://schemas.microsoft.com/office/drawing/2014/main" val="673243235"/>
                    </a:ext>
                  </a:extLst>
                </a:gridCol>
              </a:tblGrid>
              <a:tr h="727462">
                <a:tc>
                  <a:txBody>
                    <a:bodyPr/>
                    <a:lstStyle/>
                    <a:p>
                      <a:pPr>
                        <a:spcAft>
                          <a:spcPts val="0"/>
                        </a:spcAft>
                      </a:pPr>
                      <a:r>
                        <a:rPr lang="fi-FI" sz="1400">
                          <a:effectLst/>
                        </a:rPr>
                        <a:t>pääluokat</a:t>
                      </a:r>
                      <a:endParaRPr lang="fi-FI"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fi-FI" sz="1400">
                          <a:effectLst/>
                        </a:rPr>
                        <a:t>esimerkkejä</a:t>
                      </a:r>
                      <a:endParaRPr lang="fi-FI"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7747478"/>
                  </a:ext>
                </a:extLst>
              </a:tr>
              <a:tr h="3916818">
                <a:tc>
                  <a:txBody>
                    <a:bodyPr/>
                    <a:lstStyle/>
                    <a:p>
                      <a:pPr>
                        <a:spcAft>
                          <a:spcPts val="0"/>
                        </a:spcAft>
                      </a:pPr>
                      <a:r>
                        <a:rPr lang="fi-FI" sz="4000" dirty="0">
                          <a:effectLst/>
                        </a:rPr>
                        <a:t>emotionaalinen</a:t>
                      </a:r>
                    </a:p>
                    <a:p>
                      <a:pPr>
                        <a:spcAft>
                          <a:spcPts val="0"/>
                        </a:spcAft>
                      </a:pPr>
                      <a:r>
                        <a:rPr lang="fi-FI" sz="4000" dirty="0">
                          <a:effectLst/>
                        </a:rPr>
                        <a:t> </a:t>
                      </a:r>
                      <a:endParaRPr lang="fi-FI" sz="4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571500" indent="-571500">
                        <a:spcAft>
                          <a:spcPts val="0"/>
                        </a:spcAft>
                        <a:buFont typeface="Arial" panose="020B0604020202020204" pitchFamily="34" charset="0"/>
                        <a:buChar char="•"/>
                      </a:pPr>
                      <a:r>
                        <a:rPr lang="fi-FI" sz="4000" dirty="0">
                          <a:effectLst/>
                        </a:rPr>
                        <a:t>myönteisyys</a:t>
                      </a:r>
                    </a:p>
                    <a:p>
                      <a:pPr marL="571500" indent="-571500">
                        <a:spcAft>
                          <a:spcPts val="0"/>
                        </a:spcAft>
                        <a:buFont typeface="Arial" panose="020B0604020202020204" pitchFamily="34" charset="0"/>
                        <a:buChar char="•"/>
                      </a:pPr>
                      <a:r>
                        <a:rPr lang="fi-FI" sz="4000" dirty="0">
                          <a:effectLst/>
                        </a:rPr>
                        <a:t>selviytymisen tunne</a:t>
                      </a:r>
                    </a:p>
                    <a:p>
                      <a:pPr marL="571500" indent="-571500">
                        <a:spcAft>
                          <a:spcPts val="0"/>
                        </a:spcAft>
                        <a:buFont typeface="Arial" panose="020B0604020202020204" pitchFamily="34" charset="0"/>
                        <a:buChar char="•"/>
                      </a:pPr>
                      <a:r>
                        <a:rPr lang="fi-FI" sz="4000" dirty="0">
                          <a:effectLst/>
                        </a:rPr>
                        <a:t>onnellisuus</a:t>
                      </a:r>
                    </a:p>
                    <a:p>
                      <a:pPr marL="571500" indent="-571500">
                        <a:spcAft>
                          <a:spcPts val="0"/>
                        </a:spcAft>
                        <a:buFont typeface="Arial" panose="020B0604020202020204" pitchFamily="34" charset="0"/>
                        <a:buChar char="•"/>
                      </a:pPr>
                      <a:r>
                        <a:rPr lang="fi-FI" sz="4000" dirty="0">
                          <a:effectLst/>
                        </a:rPr>
                        <a:t>tyytyväisyys</a:t>
                      </a:r>
                    </a:p>
                    <a:p>
                      <a:pPr marL="571500" indent="-571500">
                        <a:spcAft>
                          <a:spcPts val="0"/>
                        </a:spcAft>
                        <a:buFont typeface="Arial" panose="020B0604020202020204" pitchFamily="34" charset="0"/>
                        <a:buChar char="•"/>
                      </a:pPr>
                      <a:r>
                        <a:rPr lang="fi-FI" sz="4000" dirty="0">
                          <a:effectLst/>
                        </a:rPr>
                        <a:t>hyvinvointi</a:t>
                      </a:r>
                      <a:endParaRPr lang="fi-FI" sz="4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7774660"/>
                  </a:ext>
                </a:extLst>
              </a:tr>
            </a:tbl>
          </a:graphicData>
        </a:graphic>
      </p:graphicFrame>
    </p:spTree>
    <p:extLst>
      <p:ext uri="{BB962C8B-B14F-4D97-AF65-F5344CB8AC3E}">
        <p14:creationId xmlns:p14="http://schemas.microsoft.com/office/powerpoint/2010/main" val="1469157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4023663732"/>
              </p:ext>
            </p:extLst>
          </p:nvPr>
        </p:nvGraphicFramePr>
        <p:xfrm>
          <a:off x="1998617" y="581003"/>
          <a:ext cx="7380514" cy="4461260"/>
        </p:xfrm>
        <a:graphic>
          <a:graphicData uri="http://schemas.openxmlformats.org/drawingml/2006/table">
            <a:tbl>
              <a:tblPr firstRow="1" firstCol="1" lastRow="1" lastCol="1" bandRow="1" bandCol="1">
                <a:tableStyleId>{5C22544A-7EE6-4342-B048-85BDC9FD1C3A}</a:tableStyleId>
              </a:tblPr>
              <a:tblGrid>
                <a:gridCol w="1092714">
                  <a:extLst>
                    <a:ext uri="{9D8B030D-6E8A-4147-A177-3AD203B41FA5}">
                      <a16:colId xmlns:a16="http://schemas.microsoft.com/office/drawing/2014/main" val="1111551294"/>
                    </a:ext>
                  </a:extLst>
                </a:gridCol>
                <a:gridCol w="6287800">
                  <a:extLst>
                    <a:ext uri="{9D8B030D-6E8A-4147-A177-3AD203B41FA5}">
                      <a16:colId xmlns:a16="http://schemas.microsoft.com/office/drawing/2014/main" val="812740880"/>
                    </a:ext>
                  </a:extLst>
                </a:gridCol>
              </a:tblGrid>
              <a:tr h="4461260">
                <a:tc>
                  <a:txBody>
                    <a:bodyPr/>
                    <a:lstStyle/>
                    <a:p>
                      <a:pPr>
                        <a:spcAft>
                          <a:spcPts val="0"/>
                        </a:spcAft>
                      </a:pPr>
                      <a:r>
                        <a:rPr lang="fi-FI" sz="4800" dirty="0" smtClean="0">
                          <a:effectLst/>
                        </a:rPr>
                        <a:t>motivaatio</a:t>
                      </a:r>
                      <a:endParaRPr lang="fi-FI" sz="4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571500" indent="-571500">
                        <a:spcAft>
                          <a:spcPts val="0"/>
                        </a:spcAft>
                        <a:buFont typeface="Arial" panose="020B0604020202020204" pitchFamily="34" charset="0"/>
                        <a:buChar char="•"/>
                      </a:pPr>
                      <a:r>
                        <a:rPr lang="fi-FI" sz="4000" dirty="0">
                          <a:effectLst/>
                        </a:rPr>
                        <a:t>selviytymisennuste</a:t>
                      </a:r>
                    </a:p>
                    <a:p>
                      <a:pPr marL="571500" indent="-571500">
                        <a:spcAft>
                          <a:spcPts val="0"/>
                        </a:spcAft>
                        <a:buFont typeface="Arial" panose="020B0604020202020204" pitchFamily="34" charset="0"/>
                        <a:buChar char="•"/>
                      </a:pPr>
                      <a:r>
                        <a:rPr lang="fi-FI" sz="4000" dirty="0">
                          <a:effectLst/>
                        </a:rPr>
                        <a:t>itseluottamus</a:t>
                      </a:r>
                    </a:p>
                    <a:p>
                      <a:pPr marL="571500" indent="-571500">
                        <a:spcAft>
                          <a:spcPts val="0"/>
                        </a:spcAft>
                        <a:buFont typeface="Arial" panose="020B0604020202020204" pitchFamily="34" charset="0"/>
                        <a:buChar char="•"/>
                      </a:pPr>
                      <a:r>
                        <a:rPr lang="fi-FI" sz="4000" dirty="0">
                          <a:effectLst/>
                        </a:rPr>
                        <a:t>sisäinen motivaatio</a:t>
                      </a:r>
                    </a:p>
                    <a:p>
                      <a:pPr marL="571500" indent="-571500">
                        <a:spcAft>
                          <a:spcPts val="0"/>
                        </a:spcAft>
                        <a:buFont typeface="Arial" panose="020B0604020202020204" pitchFamily="34" charset="0"/>
                        <a:buChar char="•"/>
                      </a:pPr>
                      <a:r>
                        <a:rPr lang="fi-FI" sz="4000" dirty="0">
                          <a:effectLst/>
                        </a:rPr>
                        <a:t>autonomia</a:t>
                      </a:r>
                    </a:p>
                    <a:p>
                      <a:pPr marL="571500" indent="-571500">
                        <a:spcAft>
                          <a:spcPts val="0"/>
                        </a:spcAft>
                        <a:buFont typeface="Arial" panose="020B0604020202020204" pitchFamily="34" charset="0"/>
                        <a:buChar char="•"/>
                      </a:pPr>
                      <a:r>
                        <a:rPr lang="fi-FI" sz="4000" dirty="0">
                          <a:effectLst/>
                        </a:rPr>
                        <a:t>itsensä toteuttaminen</a:t>
                      </a:r>
                      <a:endParaRPr lang="fi-FI" sz="4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34034033"/>
                  </a:ext>
                </a:extLst>
              </a:tr>
            </a:tbl>
          </a:graphicData>
        </a:graphic>
      </p:graphicFrame>
    </p:spTree>
    <p:extLst>
      <p:ext uri="{BB962C8B-B14F-4D97-AF65-F5344CB8AC3E}">
        <p14:creationId xmlns:p14="http://schemas.microsoft.com/office/powerpoint/2010/main" val="3360668260"/>
      </p:ext>
    </p:extLst>
  </p:cSld>
  <p:clrMapOvr>
    <a:masterClrMapping/>
  </p:clrMapOvr>
</p:sld>
</file>

<file path=ppt/theme/theme1.xml><?xml version="1.0" encoding="utf-8"?>
<a:theme xmlns:a="http://schemas.openxmlformats.org/drawingml/2006/main" name="Pinta">
  <a:themeElements>
    <a:clrScheme name="Pin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Pin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237</Words>
  <Application>Microsoft Office PowerPoint</Application>
  <PresentationFormat>Laajakuva</PresentationFormat>
  <Paragraphs>68</Paragraphs>
  <Slides>13</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13</vt:i4>
      </vt:variant>
    </vt:vector>
  </HeadingPairs>
  <TitlesOfParts>
    <vt:vector size="19" baseType="lpstr">
      <vt:lpstr>Arial</vt:lpstr>
      <vt:lpstr>Times New Roman</vt:lpstr>
      <vt:lpstr>Trebuchet MS</vt:lpstr>
      <vt:lpstr>Wingdings</vt:lpstr>
      <vt:lpstr>Wingdings 3</vt:lpstr>
      <vt:lpstr>Pinta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Kotkan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Seitola Tuomo</dc:creator>
  <cp:lastModifiedBy>Seitola Tuomo</cp:lastModifiedBy>
  <cp:revision>6</cp:revision>
  <dcterms:created xsi:type="dcterms:W3CDTF">2019-01-08T15:19:26Z</dcterms:created>
  <dcterms:modified xsi:type="dcterms:W3CDTF">2019-01-09T07:35:26Z</dcterms:modified>
</cp:coreProperties>
</file>