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23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35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578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40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00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9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340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14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878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08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865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2BEF4-D2FE-7144-B057-FF0B5957E757}" type="datetimeFigureOut">
              <a:rPr lang="fi-FI" smtClean="0"/>
              <a:pPr/>
              <a:t>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9E74-6EC3-684B-99FB-3D8E0AF0F13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7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046898"/>
            <a:ext cx="6400800" cy="1591901"/>
          </a:xfrm>
        </p:spPr>
        <p:txBody>
          <a:bodyPr/>
          <a:lstStyle/>
          <a:p>
            <a:r>
              <a:rPr lang="fi-FI" dirty="0" smtClean="0"/>
              <a:t>Ydinsisältö</a:t>
            </a:r>
            <a:endParaRPr lang="fi-FI" dirty="0"/>
          </a:p>
        </p:txBody>
      </p:sp>
      <p:sp>
        <p:nvSpPr>
          <p:cNvPr id="5" name="Otsikko 1"/>
          <p:cNvSpPr>
            <a:spLocks noGrp="1"/>
          </p:cNvSpPr>
          <p:nvPr>
            <p:ph type="ctrTitle"/>
          </p:nvPr>
        </p:nvSpPr>
        <p:spPr>
          <a:xfrm>
            <a:off x="685800" y="1983921"/>
            <a:ext cx="7772400" cy="1902279"/>
          </a:xfrm>
        </p:spPr>
        <p:txBody>
          <a:bodyPr>
            <a:noAutofit/>
          </a:bodyPr>
          <a:lstStyle/>
          <a:p>
            <a:r>
              <a:rPr lang="fi-FI" sz="4400" dirty="0" smtClean="0">
                <a:solidFill>
                  <a:srgbClr val="474091"/>
                </a:solidFill>
                <a:latin typeface="+mn-lt"/>
              </a:rPr>
              <a:t>11 Psyykkinen itsesäätely on puolustus- ja hallintakeinojen käyttöä</a:t>
            </a:r>
            <a:endParaRPr lang="fi-FI" sz="4400" dirty="0">
              <a:solidFill>
                <a:srgbClr val="47409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8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07224" y="274638"/>
            <a:ext cx="5479576" cy="1143000"/>
          </a:xfrm>
        </p:spPr>
        <p:txBody>
          <a:bodyPr/>
          <a:lstStyle/>
          <a:p>
            <a:r>
              <a:rPr lang="fi-FI" dirty="0" smtClean="0">
                <a:solidFill>
                  <a:srgbClr val="474091"/>
                </a:solidFill>
                <a:latin typeface="+mn-lt"/>
              </a:rPr>
              <a:t>Psyykkinen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474091"/>
                </a:solidFill>
                <a:latin typeface="+mn-lt"/>
              </a:rPr>
              <a:t>itsesäätely</a:t>
            </a:r>
            <a:endParaRPr lang="fi-FI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4923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Kun ihminen kokee stressiä tai kielteisiä tunteita, hänellä on pyrkimys tasapainon säilyttämiseen.</a:t>
            </a:r>
          </a:p>
          <a:p>
            <a:r>
              <a:rPr lang="fi-FI" dirty="0" smtClean="0"/>
              <a:t>Puolustuskeinot (eli </a:t>
            </a:r>
            <a:r>
              <a:rPr lang="fi-FI" dirty="0" err="1" smtClean="0"/>
              <a:t>defenssit</a:t>
            </a:r>
            <a:r>
              <a:rPr lang="fi-FI" dirty="0" smtClean="0"/>
              <a:t>)</a:t>
            </a:r>
          </a:p>
          <a:p>
            <a:pPr lvl="2"/>
            <a:r>
              <a:rPr lang="fi-FI" sz="2800" dirty="0" smtClean="0"/>
              <a:t>Esim. torjunta, regressio</a:t>
            </a:r>
          </a:p>
          <a:p>
            <a:pPr lvl="2"/>
            <a:r>
              <a:rPr lang="fi-FI" sz="2800" dirty="0" smtClean="0"/>
              <a:t>Usein tiedostamattomia</a:t>
            </a:r>
          </a:p>
          <a:p>
            <a:pPr lvl="2"/>
            <a:r>
              <a:rPr lang="fi-FI" sz="2800" dirty="0" smtClean="0"/>
              <a:t>Toistuvana tai pitkäkestoisena voi olla haitallista mielenterveydelle</a:t>
            </a:r>
          </a:p>
          <a:p>
            <a:r>
              <a:rPr lang="fi-FI" dirty="0" smtClean="0"/>
              <a:t>Hallintakeinot (eli </a:t>
            </a:r>
            <a:r>
              <a:rPr lang="fi-FI" dirty="0" err="1" smtClean="0"/>
              <a:t>coping-keinot</a:t>
            </a:r>
            <a:r>
              <a:rPr lang="fi-FI" dirty="0" smtClean="0"/>
              <a:t>)</a:t>
            </a:r>
          </a:p>
          <a:p>
            <a:pPr lvl="2"/>
            <a:r>
              <a:rPr lang="fi-FI" sz="2800" dirty="0" smtClean="0"/>
              <a:t>Esim. lenkkeily, jutteleminen</a:t>
            </a:r>
          </a:p>
          <a:p>
            <a:pPr lvl="2"/>
            <a:r>
              <a:rPr lang="fi-FI" sz="2800" dirty="0" smtClean="0"/>
              <a:t>Tietoisia, ongelman ratkaisuun pyrkiviä</a:t>
            </a:r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38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02506" y="274638"/>
            <a:ext cx="5684293" cy="1143000"/>
          </a:xfrm>
        </p:spPr>
        <p:txBody>
          <a:bodyPr>
            <a:noAutofit/>
          </a:bodyPr>
          <a:lstStyle/>
          <a:p>
            <a:r>
              <a:rPr lang="fi-FI" sz="4000" dirty="0" smtClean="0">
                <a:solidFill>
                  <a:srgbClr val="474091"/>
                </a:solidFill>
                <a:latin typeface="+mn-lt"/>
              </a:rPr>
              <a:t>Hallintakeinojen</a:t>
            </a:r>
            <a:r>
              <a:rPr lang="fi-FI" sz="4000" dirty="0" smtClean="0"/>
              <a:t> </a:t>
            </a:r>
            <a:r>
              <a:rPr lang="fi-FI" sz="4000" dirty="0" smtClean="0">
                <a:solidFill>
                  <a:srgbClr val="474091"/>
                </a:solidFill>
                <a:latin typeface="+mn-lt"/>
              </a:rPr>
              <a:t>jaottelua</a:t>
            </a:r>
            <a:endParaRPr lang="fi-FI" sz="4000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3304"/>
          </a:xfrm>
        </p:spPr>
        <p:txBody>
          <a:bodyPr>
            <a:normAutofit/>
          </a:bodyPr>
          <a:lstStyle/>
          <a:p>
            <a:r>
              <a:rPr lang="fi-FI" dirty="0" smtClean="0"/>
              <a:t>Sosiaaliset hallintakeinot</a:t>
            </a:r>
          </a:p>
          <a:p>
            <a:pPr lvl="2"/>
            <a:r>
              <a:rPr lang="fi-FI" dirty="0" smtClean="0"/>
              <a:t>Tukea haetaan toisilta</a:t>
            </a:r>
          </a:p>
          <a:p>
            <a:pPr lvl="2"/>
            <a:r>
              <a:rPr lang="fi-FI" dirty="0" smtClean="0"/>
              <a:t>Esim. ongelmien ottaminen puheeksi</a:t>
            </a:r>
          </a:p>
          <a:p>
            <a:r>
              <a:rPr lang="fi-FI" dirty="0" smtClean="0"/>
              <a:t>Fyysiset hallintakeinot</a:t>
            </a:r>
          </a:p>
          <a:p>
            <a:pPr lvl="2"/>
            <a:r>
              <a:rPr lang="fi-FI" dirty="0" smtClean="0"/>
              <a:t>Tunteita lievennetään fyysisellä toiminnalla</a:t>
            </a:r>
          </a:p>
          <a:p>
            <a:pPr lvl="2"/>
            <a:r>
              <a:rPr lang="fi-FI" dirty="0" smtClean="0"/>
              <a:t>Esim. tyynyn heittäminen seinään suuttuessa</a:t>
            </a:r>
          </a:p>
          <a:p>
            <a:r>
              <a:rPr lang="fi-FI" dirty="0" smtClean="0"/>
              <a:t>Kognitiiviset hallintakeinot</a:t>
            </a:r>
          </a:p>
          <a:p>
            <a:pPr lvl="2"/>
            <a:r>
              <a:rPr lang="fi-FI" dirty="0" smtClean="0"/>
              <a:t>Vaikeiden asioiden tietoinen pohtiminen</a:t>
            </a:r>
          </a:p>
          <a:p>
            <a:pPr lvl="2"/>
            <a:r>
              <a:rPr lang="fi-FI" dirty="0" smtClean="0"/>
              <a:t>Esim. pohtii miten voisi välttää vastaavat tilanteet jatkossa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111690" y="274638"/>
            <a:ext cx="557511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z="4000" dirty="0" smtClean="0">
                <a:solidFill>
                  <a:srgbClr val="474091"/>
                </a:solidFill>
                <a:latin typeface="+mn-lt"/>
              </a:rPr>
              <a:t>Opittu avuttomuus ja katastrofiajattelu</a:t>
            </a:r>
            <a:endParaRPr lang="fi-FI" sz="4000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01504"/>
            <a:ext cx="8229600" cy="4585648"/>
          </a:xfrm>
        </p:spPr>
        <p:txBody>
          <a:bodyPr/>
          <a:lstStyle/>
          <a:p>
            <a:r>
              <a:rPr lang="fi-FI" dirty="0" smtClean="0"/>
              <a:t>Opittu avuttomuus on uskomus, jonka mukaan ei kannata yrittää, koska kuitenkin epäonnistuu.</a:t>
            </a:r>
          </a:p>
          <a:p>
            <a:r>
              <a:rPr lang="fi-FI" dirty="0" smtClean="0"/>
              <a:t>Katastrofiajattelu on sitä, että tilanteessa pohditaan vain pahimpia vaihtoehtoja.</a:t>
            </a:r>
            <a:endParaRPr lang="fi-FI" dirty="0"/>
          </a:p>
          <a:p>
            <a:pPr lvl="0"/>
            <a:r>
              <a:rPr lang="fi-FI" dirty="0" smtClean="0">
                <a:solidFill>
                  <a:prstClr val="black"/>
                </a:solidFill>
              </a:rPr>
              <a:t>Opittuun avuttomuuteen ja katastrofi-ajatteluun toimii ajatusten tietoinen muokkaaminen.</a:t>
            </a:r>
            <a:endParaRPr lang="fi-FI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2091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531" y="1255595"/>
            <a:ext cx="8302263" cy="451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239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137</Words>
  <Application>Microsoft Office PowerPoint</Application>
  <PresentationFormat>Näytössä katseltava diaesitys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11 Psyykkinen itsesäätely on puolustus- ja hallintakeinojen käyttöä</vt:lpstr>
      <vt:lpstr>Psyykkinen itsesäätely</vt:lpstr>
      <vt:lpstr>Hallintakeinojen jaottelua</vt:lpstr>
      <vt:lpstr>Opittu avuttomuus ja katastrofiajattelu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3.11 Psyykkinen itsesäätely on puolustus- ja hallintakeinojen käyttöä</dc:title>
  <dc:creator>Sari Autio</dc:creator>
  <cp:lastModifiedBy>Tuomo Seitola</cp:lastModifiedBy>
  <cp:revision>5</cp:revision>
  <dcterms:created xsi:type="dcterms:W3CDTF">2014-03-31T14:50:53Z</dcterms:created>
  <dcterms:modified xsi:type="dcterms:W3CDTF">2021-04-02T14:01:20Z</dcterms:modified>
</cp:coreProperties>
</file>