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1" r:id="rId2"/>
    <p:sldMasterId id="2147483697" r:id="rId3"/>
    <p:sldMasterId id="2147483737" r:id="rId4"/>
    <p:sldMasterId id="2147483706" r:id="rId5"/>
    <p:sldMasterId id="2147483743" r:id="rId6"/>
    <p:sldMasterId id="2147483715" r:id="rId7"/>
    <p:sldMasterId id="2147483749" r:id="rId8"/>
  </p:sldMasterIdLst>
  <p:notesMasterIdLst>
    <p:notesMasterId r:id="rId21"/>
  </p:notesMasterIdLst>
  <p:handoutMasterIdLst>
    <p:handoutMasterId r:id="rId22"/>
  </p:handoutMasterIdLst>
  <p:sldIdLst>
    <p:sldId id="257" r:id="rId9"/>
    <p:sldId id="265" r:id="rId10"/>
    <p:sldId id="267" r:id="rId11"/>
    <p:sldId id="269" r:id="rId12"/>
    <p:sldId id="270" r:id="rId13"/>
    <p:sldId id="271" r:id="rId14"/>
    <p:sldId id="263" r:id="rId15"/>
    <p:sldId id="260" r:id="rId16"/>
    <p:sldId id="264" r:id="rId17"/>
    <p:sldId id="274" r:id="rId18"/>
    <p:sldId id="262" r:id="rId19"/>
    <p:sldId id="273" r:id="rId20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jo Somari" initials="MS" lastIdx="36" clrIdx="0"/>
  <p:cmAuthor id="1" name="Tuomas Hautamäki" initials="TH" lastIdx="0" clrIdx="1"/>
  <p:cmAuthor id="2" name="Sini Räsänen" initials="SR" lastIdx="2" clrIdx="2"/>
  <p:cmAuthor id="3" name="Sini Räsänen" initials="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2447"/>
    <a:srgbClr val="A9CB72"/>
    <a:srgbClr val="74CAE5"/>
    <a:srgbClr val="78C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234" autoAdjust="0"/>
    <p:restoredTop sz="94695" autoAdjust="0"/>
  </p:normalViewPr>
  <p:slideViewPr>
    <p:cSldViewPr snapToObjects="1">
      <p:cViewPr varScale="1">
        <p:scale>
          <a:sx n="125" d="100"/>
          <a:sy n="125" d="100"/>
        </p:scale>
        <p:origin x="19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60934-4E23-0C43-A340-BD070E5E8204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13231-2EAB-7641-A4F0-98D25997D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31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306BA-3D33-EE47-8691-9099BFAEDE68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719BE-3DE7-174B-B31E-A12F971BF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72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127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DA4B404-7736-1843-B7A1-BD857FBCCD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06603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69441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700808"/>
            <a:ext cx="7772400" cy="7731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>
                <a:solidFill>
                  <a:schemeClr val="tx2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69441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700808"/>
            <a:ext cx="4038600" cy="39624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/>
                <a:cs typeface="Verdana"/>
              </a:defRPr>
            </a:lvl1pPr>
            <a:lvl2pPr>
              <a:defRPr sz="2000">
                <a:latin typeface="Verdana"/>
                <a:cs typeface="Verdana"/>
              </a:defRPr>
            </a:lvl2pPr>
            <a:lvl3pPr>
              <a:defRPr sz="18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39624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/>
                <a:cs typeface="Verdana"/>
              </a:defRPr>
            </a:lvl1pPr>
            <a:lvl2pPr>
              <a:defRPr sz="1800">
                <a:latin typeface="Verdana"/>
                <a:cs typeface="Verdana"/>
              </a:defRPr>
            </a:lvl2pPr>
            <a:lvl3pPr>
              <a:defRPr sz="18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6944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700808"/>
            <a:ext cx="7772400" cy="77311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6944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700808"/>
            <a:ext cx="40386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39624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9143999" cy="687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233487"/>
            <a:ext cx="7772400" cy="77311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050" y="6165304"/>
            <a:ext cx="481648" cy="585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233487"/>
            <a:ext cx="7772400" cy="77311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7" name="Picture 6" descr="CIMO_ppt-pohjat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8050" y="6164756"/>
            <a:ext cx="481648" cy="585294"/>
          </a:xfrm>
          <a:prstGeom prst="rect">
            <a:avLst/>
          </a:prstGeom>
          <a:effectLst>
            <a:outerShdw blurRad="180975" dir="2700000" sx="104000" sy="104000" algn="tl" rotWithShape="0">
              <a:srgbClr val="000000">
                <a:alpha val="87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69441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700808"/>
            <a:ext cx="7772400" cy="77311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233487"/>
            <a:ext cx="7772400" cy="77311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7" name="Picture 6" descr="CIMO_ppt-pohjat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8050" y="6164756"/>
            <a:ext cx="481648" cy="585294"/>
          </a:xfrm>
          <a:prstGeom prst="rect">
            <a:avLst/>
          </a:prstGeom>
          <a:effectLst>
            <a:outerShdw blurRad="180975" dir="2700000" sx="104000" sy="104000" algn="tl" rotWithShape="0">
              <a:srgbClr val="000000">
                <a:alpha val="87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233487"/>
            <a:ext cx="7772400" cy="77311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7" name="Picture 6" descr="CIMO_ppt-pohjat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8050" y="6164756"/>
            <a:ext cx="481648" cy="585294"/>
          </a:xfrm>
          <a:prstGeom prst="rect">
            <a:avLst/>
          </a:prstGeom>
          <a:effectLst>
            <a:outerShdw blurRad="180975" dir="2700000" sx="104000" sy="104000" algn="tl" rotWithShape="0">
              <a:srgbClr val="000000">
                <a:alpha val="87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06603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69441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700808"/>
            <a:ext cx="7772400" cy="7731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>
                <a:solidFill>
                  <a:schemeClr val="tx2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69441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700808"/>
            <a:ext cx="4038600" cy="39624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/>
                <a:cs typeface="Verdana"/>
              </a:defRPr>
            </a:lvl1pPr>
            <a:lvl2pPr>
              <a:defRPr sz="2000">
                <a:latin typeface="Verdana"/>
                <a:cs typeface="Verdana"/>
              </a:defRPr>
            </a:lvl2pPr>
            <a:lvl3pPr>
              <a:defRPr sz="18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39624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/>
                <a:cs typeface="Verdana"/>
              </a:defRPr>
            </a:lvl1pPr>
            <a:lvl2pPr>
              <a:defRPr sz="1800">
                <a:latin typeface="Verdana"/>
                <a:cs typeface="Verdana"/>
              </a:defRPr>
            </a:lvl2pPr>
            <a:lvl3pPr>
              <a:defRPr sz="18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69441"/>
          </a:xfrm>
          <a:prstGeom prst="rect">
            <a:avLst/>
          </a:prstGeom>
          <a:solidFill>
            <a:srgbClr val="8D2447"/>
          </a:solidFill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700808"/>
            <a:ext cx="7772400" cy="77311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rgbClr val="8D24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69441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700808"/>
            <a:ext cx="40386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39624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69441"/>
          </a:xfrm>
          <a:prstGeom prst="rect">
            <a:avLst/>
          </a:prstGeom>
          <a:solidFill>
            <a:srgbClr val="8D2447"/>
          </a:solidFill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700808"/>
            <a:ext cx="40386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39624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034"/>
            <a:ext cx="9143998" cy="687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233487"/>
            <a:ext cx="7772400" cy="77311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050" y="6164756"/>
            <a:ext cx="481648" cy="585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233487"/>
            <a:ext cx="7772400" cy="77311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7" name="Picture 6" descr="CIMO_ppt-pohjat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8050" y="6164756"/>
            <a:ext cx="481648" cy="585294"/>
          </a:xfrm>
          <a:prstGeom prst="rect">
            <a:avLst/>
          </a:prstGeom>
          <a:effectLst>
            <a:outerShdw blurRad="180975" dir="2700000" sx="104000" sy="104000" algn="tl" rotWithShape="0">
              <a:srgbClr val="000000">
                <a:alpha val="87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233487"/>
            <a:ext cx="7772400" cy="77311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7" name="Picture 6" descr="CIMO_ppt-pohjat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8050" y="6164756"/>
            <a:ext cx="481648" cy="585294"/>
          </a:xfrm>
          <a:prstGeom prst="rect">
            <a:avLst/>
          </a:prstGeom>
          <a:effectLst>
            <a:outerShdw blurRad="180975" dir="2700000" sx="104000" sy="104000" algn="tl" rotWithShape="0">
              <a:srgbClr val="000000">
                <a:alpha val="87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233487"/>
            <a:ext cx="7772400" cy="77311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7" name="Picture 6" descr="CIMO_ppt-pohjat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8050" y="6164756"/>
            <a:ext cx="481648" cy="585294"/>
          </a:xfrm>
          <a:prstGeom prst="rect">
            <a:avLst/>
          </a:prstGeom>
          <a:effectLst>
            <a:outerShdw blurRad="180975" dir="2700000" sx="104000" sy="104000" algn="tl" rotWithShape="0">
              <a:srgbClr val="000000">
                <a:alpha val="87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066033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69441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700808"/>
            <a:ext cx="7772400" cy="7731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>
                <a:solidFill>
                  <a:schemeClr val="tx2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69441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700808"/>
            <a:ext cx="4038600" cy="39624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/>
                <a:cs typeface="Verdana"/>
              </a:defRPr>
            </a:lvl1pPr>
            <a:lvl2pPr>
              <a:defRPr sz="2000">
                <a:latin typeface="Verdana"/>
                <a:cs typeface="Verdana"/>
              </a:defRPr>
            </a:lvl2pPr>
            <a:lvl3pPr>
              <a:defRPr sz="18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39624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/>
                <a:cs typeface="Verdana"/>
              </a:defRPr>
            </a:lvl1pPr>
            <a:lvl2pPr>
              <a:defRPr sz="1800">
                <a:latin typeface="Verdana"/>
                <a:cs typeface="Verdana"/>
              </a:defRPr>
            </a:lvl2pPr>
            <a:lvl3pPr>
              <a:defRPr sz="18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6944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700808"/>
            <a:ext cx="7772400" cy="77311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700808"/>
            <a:ext cx="40386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39624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69441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06"/>
            <a:ext cx="9143998" cy="687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233487"/>
            <a:ext cx="7772400" cy="77311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050" y="6164756"/>
            <a:ext cx="481648" cy="585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233487"/>
            <a:ext cx="7772400" cy="77311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4" name="Picture 13" descr="CIMO_ppt-pohjat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8050" y="6164756"/>
            <a:ext cx="481648" cy="585294"/>
          </a:xfrm>
          <a:prstGeom prst="rect">
            <a:avLst/>
          </a:prstGeom>
          <a:effectLst>
            <a:outerShdw blurRad="180975" dir="2700000" sx="104000" sy="104000" algn="tl" rotWithShape="0">
              <a:srgbClr val="000000">
                <a:alpha val="87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233487"/>
            <a:ext cx="7772400" cy="77311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5" name="Picture 14" descr="CIMO_ppt-pohjat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8050" y="6164756"/>
            <a:ext cx="481648" cy="585294"/>
          </a:xfrm>
          <a:prstGeom prst="rect">
            <a:avLst/>
          </a:prstGeom>
          <a:effectLst>
            <a:outerShdw blurRad="180975" dir="2700000" sx="104000" sy="104000" algn="tl" rotWithShape="0">
              <a:srgbClr val="000000">
                <a:alpha val="87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233487"/>
            <a:ext cx="7772400" cy="77311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14" name="Picture 13" descr="CIMO_ppt-pohjat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8050" y="6164756"/>
            <a:ext cx="481648" cy="585294"/>
          </a:xfrm>
          <a:prstGeom prst="rect">
            <a:avLst/>
          </a:prstGeom>
          <a:effectLst>
            <a:outerShdw blurRad="180975" dir="2700000" sx="104000" sy="104000" algn="tl" rotWithShape="0">
              <a:srgbClr val="000000">
                <a:alpha val="87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127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CDA4B404-7736-1843-B7A1-BD857FBCCD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683"/>
            <a:ext cx="9144000" cy="6870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233487"/>
            <a:ext cx="7772400" cy="77311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050" y="6164756"/>
            <a:ext cx="481648" cy="585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0660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0788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700808"/>
            <a:ext cx="7772400" cy="7731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1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0788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700808"/>
            <a:ext cx="4038600" cy="3962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3962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233487"/>
            <a:ext cx="7772400" cy="77311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5" name="Picture 4" descr="CIMO_ppt-pohjat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8050" y="6164756"/>
            <a:ext cx="481648" cy="585294"/>
          </a:xfrm>
          <a:prstGeom prst="rect">
            <a:avLst/>
          </a:prstGeom>
          <a:effectLst>
            <a:outerShdw blurRad="180975" dir="2700000" sx="104000" sy="104000" algn="tl" rotWithShape="0">
              <a:srgbClr val="000000">
                <a:alpha val="87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233487"/>
            <a:ext cx="7772400" cy="77311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7" name="Picture 6" descr="CIMO_ppt-pohjat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8050" y="6164756"/>
            <a:ext cx="481648" cy="585294"/>
          </a:xfrm>
          <a:prstGeom prst="rect">
            <a:avLst/>
          </a:prstGeom>
          <a:effectLst>
            <a:outerShdw blurRad="180975" dir="2700000" sx="104000" sy="104000" algn="tl" rotWithShape="0">
              <a:srgbClr val="000000">
                <a:alpha val="87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233487"/>
            <a:ext cx="7772400" cy="773113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pic>
        <p:nvPicPr>
          <p:cNvPr id="7" name="Picture 6" descr="CIMO_ppt-pohjat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8050" y="6164756"/>
            <a:ext cx="481648" cy="585294"/>
          </a:xfrm>
          <a:prstGeom prst="rect">
            <a:avLst/>
          </a:prstGeom>
          <a:effectLst>
            <a:outerShdw blurRad="180975" dir="2700000" sx="104000" sy="104000" algn="tl" rotWithShape="0">
              <a:srgbClr val="000000">
                <a:alpha val="87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0788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34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47232"/>
            <a:ext cx="9144000" cy="8107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IMO_ppt-pohjat_logo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528050" y="6164756"/>
            <a:ext cx="481648" cy="5852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723" r:id="rId5"/>
    <p:sldLayoutId id="2147483727" r:id="rId6"/>
    <p:sldLayoutId id="2147483755" r:id="rId7"/>
    <p:sldLayoutId id="2147483759" r:id="rId8"/>
    <p:sldLayoutId id="2147483655" r:id="rId9"/>
    <p:sldLayoutId id="2147483659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0788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9" name="Picture 8" descr="CIMO_ppt-pohjat_logo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28050" y="6164756"/>
            <a:ext cx="481648" cy="58529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6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8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6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4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0788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066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047232"/>
            <a:ext cx="9144000" cy="810768"/>
          </a:xfrm>
          <a:prstGeom prst="rect">
            <a:avLst/>
          </a:prstGeom>
          <a:solidFill>
            <a:srgbClr val="008F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IMO_ppt-pohjat_logo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528050" y="6164756"/>
            <a:ext cx="481648" cy="58529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540000" y="5559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25" r:id="rId4"/>
    <p:sldLayoutId id="2147483728" r:id="rId5"/>
    <p:sldLayoutId id="2147483756" r:id="rId6"/>
    <p:sldLayoutId id="2147483760" r:id="rId7"/>
    <p:sldLayoutId id="2147483703" r:id="rId8"/>
    <p:sldLayoutId id="2147483704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4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0788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8" name="Picture 7" descr="CIMO_ppt-pohjat_logo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28050" y="6164756"/>
            <a:ext cx="481648" cy="58529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2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8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6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4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0788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066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047232"/>
            <a:ext cx="9144000" cy="8107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IMO_ppt-pohjat_logo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528050" y="6164756"/>
            <a:ext cx="481648" cy="5852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26" r:id="rId4"/>
    <p:sldLayoutId id="2147483729" r:id="rId5"/>
    <p:sldLayoutId id="2147483757" r:id="rId6"/>
    <p:sldLayoutId id="214748376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4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0788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8" name="Picture 7" descr="CIMO_ppt-pohjat_logo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28050" y="6164756"/>
            <a:ext cx="481648" cy="58529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8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2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8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6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4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07886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066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047232"/>
            <a:ext cx="9144000" cy="81076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IMO_ppt-pohjat_logo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528050" y="6164756"/>
            <a:ext cx="481648" cy="5852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24" r:id="rId4"/>
    <p:sldLayoutId id="2147483730" r:id="rId5"/>
    <p:sldLayoutId id="2147483758" r:id="rId6"/>
    <p:sldLayoutId id="2147483762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000000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14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0788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8" name="Picture 7" descr="CIMO_ppt-pohjat_logo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28050" y="6164756"/>
            <a:ext cx="481648" cy="58529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4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8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6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14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facebook.com/maailmalle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maatieto.net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ilmalle.net/ajankohtaista" TargetMode="External"/><Relationship Id="rId2" Type="http://schemas.openxmlformats.org/officeDocument/2006/relationships/hyperlink" Target="http://www.maailmalle.net/neuvont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aailmalle.net/neuvonta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kela.fi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ailmalle.net/muistilista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h.fi/tutkintojentunnustaminen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84775"/>
          </a:xfrm>
        </p:spPr>
        <p:txBody>
          <a:bodyPr/>
          <a:lstStyle/>
          <a:p>
            <a:r>
              <a:rPr lang="en-US" sz="3200" dirty="0" err="1" smtClean="0"/>
              <a:t>Tutkinto-opiskelu</a:t>
            </a:r>
            <a:r>
              <a:rPr lang="en-US" sz="3200" dirty="0" smtClean="0"/>
              <a:t> </a:t>
            </a:r>
            <a:r>
              <a:rPr lang="en-US" sz="3200" dirty="0" err="1" smtClean="0"/>
              <a:t>ulkomailla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07886"/>
          </a:xfrm>
        </p:spPr>
        <p:txBody>
          <a:bodyPr/>
          <a:lstStyle/>
          <a:p>
            <a:r>
              <a:rPr lang="fi-FI" altLang="fi-FI" dirty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Maailmalle.net-palvelu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412776"/>
            <a:ext cx="6119167" cy="3888432"/>
          </a:xfrm>
        </p:spPr>
        <p:txBody>
          <a:bodyPr>
            <a:normAutofit/>
          </a:bodyPr>
          <a:lstStyle/>
          <a:p>
            <a:pPr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/>
              <a:buChar char="•"/>
            </a:pPr>
            <a:r>
              <a:rPr lang="fi-FI" altLang="fi-FI" sz="1800" b="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Tietoa ulkomailla opiskelusta ja harjoittelusta sekä </a:t>
            </a:r>
            <a:r>
              <a:rPr lang="fi-FI" altLang="fi-FI" sz="1800" b="0" dirty="0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t>muista vaihtoehdoista maailmalla</a:t>
            </a:r>
            <a:endParaRPr lang="fi-FI" altLang="fi-FI" sz="1800" b="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/>
              <a:buChar char="•"/>
            </a:pPr>
            <a:r>
              <a:rPr lang="fi-FI" altLang="fi-FI" sz="1800" b="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Nuorten kokemuksia </a:t>
            </a:r>
            <a:r>
              <a:rPr lang="fi-FI" altLang="fi-FI" sz="1800" b="0" dirty="0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t>maailmalta</a:t>
            </a:r>
            <a:endParaRPr lang="fi-FI" altLang="fi-FI" sz="1800" b="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/>
              <a:buChar char="•"/>
            </a:pPr>
            <a:r>
              <a:rPr lang="fi-FI" altLang="fi-FI" sz="1800" b="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Ajankohtaisia hakuaikoja ja tapahtumia </a:t>
            </a:r>
          </a:p>
          <a:p>
            <a:pPr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/>
              <a:buChar char="•"/>
            </a:pPr>
            <a:r>
              <a:rPr lang="fi-FI" altLang="fi-FI" sz="1800" b="0" dirty="0" err="1">
                <a:solidFill>
                  <a:prstClr val="black"/>
                </a:solidFill>
                <a:ea typeface="ＭＳ Ｐゴシック" panose="020B0600070205080204" pitchFamily="34" charset="-128"/>
              </a:rPr>
              <a:t>CIMOn</a:t>
            </a:r>
            <a:r>
              <a:rPr lang="fi-FI" altLang="fi-FI" sz="1800" b="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neuvontapalveluista usein kysyttyjä kysymyksiä. Voit kysyä myös itse!</a:t>
            </a:r>
          </a:p>
          <a:p>
            <a:pPr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/>
              <a:buChar char="•"/>
            </a:pPr>
            <a:r>
              <a:rPr lang="fi-FI" altLang="fi-FI" sz="1800" b="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Maailmalle.net Facebookissa </a:t>
            </a:r>
            <a:r>
              <a:rPr lang="fi-FI" altLang="fi-FI" sz="1800" b="0" u="sng" dirty="0">
                <a:solidFill>
                  <a:prstClr val="black"/>
                </a:solidFill>
                <a:ea typeface="ＭＳ Ｐゴシック" panose="020B0600070205080204" pitchFamily="34" charset="-128"/>
                <a:hlinkClick r:id="rId2"/>
              </a:rPr>
              <a:t>http://www.facebook.com/maailmallenet</a:t>
            </a:r>
            <a:endParaRPr lang="fi-FI" altLang="fi-FI" sz="1800" b="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endParaRPr lang="fi-FI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67" y="1412776"/>
            <a:ext cx="2295525" cy="147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67" y="3212976"/>
            <a:ext cx="24384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7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Maakohtaista tietoa opiskelusta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46424"/>
          </a:xfrm>
        </p:spPr>
        <p:txBody>
          <a:bodyPr/>
          <a:lstStyle/>
          <a:p>
            <a:pPr lvl="0" indent="-163513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1800" dirty="0">
                <a:solidFill>
                  <a:prstClr val="black"/>
                </a:solidFill>
                <a:ea typeface="ＭＳ Ｐゴシック" pitchFamily="34" charset="-128"/>
              </a:rPr>
              <a:t>Maakohtaista tietoa </a:t>
            </a:r>
            <a:r>
              <a:rPr lang="fi-FI" sz="1800" dirty="0" err="1">
                <a:solidFill>
                  <a:prstClr val="black"/>
                </a:solidFill>
                <a:ea typeface="ＭＳ Ｐゴシック" pitchFamily="34" charset="-128"/>
              </a:rPr>
              <a:t>CIMOn</a:t>
            </a:r>
            <a:r>
              <a:rPr lang="fi-FI" sz="18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fi-FI" sz="1800" dirty="0">
                <a:solidFill>
                  <a:prstClr val="black"/>
                </a:solidFill>
                <a:ea typeface="ＭＳ Ｐゴシック" pitchFamily="34" charset="-128"/>
                <a:hlinkClick r:id="rId2"/>
              </a:rPr>
              <a:t>Maatieto.net</a:t>
            </a:r>
            <a:r>
              <a:rPr lang="fi-FI" sz="18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fi-FI" sz="1800" dirty="0" smtClean="0">
                <a:solidFill>
                  <a:prstClr val="black"/>
                </a:solidFill>
                <a:ea typeface="ＭＳ Ｐゴシック" pitchFamily="34" charset="-128"/>
              </a:rPr>
              <a:t>–palvelussa </a:t>
            </a:r>
            <a:endParaRPr lang="fi-FI" sz="18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lvl="0" indent="-163513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1800" dirty="0" err="1">
                <a:solidFill>
                  <a:prstClr val="black"/>
                </a:solidFill>
                <a:ea typeface="ＭＳ Ｐゴシック" pitchFamily="34" charset="-128"/>
              </a:rPr>
              <a:t>Maatieto.netin</a:t>
            </a:r>
            <a:r>
              <a:rPr lang="fi-FI" sz="18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fi-FI" sz="1800" b="1" dirty="0" smtClean="0">
                <a:solidFill>
                  <a:prstClr val="black"/>
                </a:solidFill>
                <a:ea typeface="ＭＳ Ｐゴシック" pitchFamily="34" charset="-128"/>
              </a:rPr>
              <a:t>maaoppaissa</a:t>
            </a:r>
            <a:r>
              <a:rPr lang="fi-FI" sz="1800" dirty="0" smtClean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fi-FI" sz="1800" dirty="0">
                <a:solidFill>
                  <a:prstClr val="black"/>
                </a:solidFill>
                <a:ea typeface="ＭＳ Ｐゴシック" pitchFamily="34" charset="-128"/>
              </a:rPr>
              <a:t>tietoa mm. </a:t>
            </a: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 charset="0"/>
              <a:buChar char="•"/>
              <a:defRPr/>
            </a:pPr>
            <a:r>
              <a:rPr lang="fi-FI" sz="1800" dirty="0">
                <a:solidFill>
                  <a:prstClr val="black"/>
                </a:solidFill>
                <a:ea typeface="ＭＳ Ｐゴシック" charset="-128"/>
                <a:cs typeface="+mn-cs"/>
              </a:rPr>
              <a:t>hausta korkeakouluihin</a:t>
            </a: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 charset="0"/>
              <a:buChar char="•"/>
              <a:defRPr/>
            </a:pPr>
            <a:r>
              <a:rPr lang="fi-FI" sz="1800" dirty="0">
                <a:solidFill>
                  <a:prstClr val="black"/>
                </a:solidFill>
                <a:ea typeface="ＭＳ Ｐゴシック" charset="-128"/>
                <a:cs typeface="+mn-cs"/>
              </a:rPr>
              <a:t>koulutusjärjestelmistä ja</a:t>
            </a: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 charset="0"/>
              <a:buChar char="•"/>
              <a:defRPr/>
            </a:pPr>
            <a:r>
              <a:rPr lang="fi-FI" sz="1800" dirty="0">
                <a:solidFill>
                  <a:prstClr val="black"/>
                </a:solidFill>
                <a:ea typeface="ＭＳ Ｐゴシック" charset="-128"/>
                <a:cs typeface="+mn-cs"/>
              </a:rPr>
              <a:t>käytännön </a:t>
            </a:r>
            <a:r>
              <a:rPr lang="fi-FI" sz="1800" dirty="0" smtClean="0">
                <a:solidFill>
                  <a:prstClr val="black"/>
                </a:solidFill>
                <a:ea typeface="ＭＳ Ｐゴシック" charset="-128"/>
                <a:cs typeface="+mn-cs"/>
              </a:rPr>
              <a:t>järjestelyistä</a:t>
            </a: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 charset="0"/>
              <a:buChar char="•"/>
              <a:defRPr/>
            </a:pPr>
            <a:endParaRPr lang="fi-FI" sz="1600" dirty="0">
              <a:solidFill>
                <a:prstClr val="black"/>
              </a:solidFill>
              <a:ea typeface="ＭＳ Ｐゴシック" charset="-128"/>
              <a:cs typeface="+mn-cs"/>
            </a:endParaRP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 charset="0"/>
              <a:buChar char="•"/>
              <a:defRPr/>
            </a:pPr>
            <a:endParaRPr lang="fi-FI" sz="1600" dirty="0">
              <a:solidFill>
                <a:prstClr val="black"/>
              </a:solidFill>
              <a:ea typeface="ＭＳ Ｐゴシック" charset="-128"/>
              <a:cs typeface="+mn-cs"/>
            </a:endParaRPr>
          </a:p>
          <a:p>
            <a:pPr algn="r"/>
            <a:endParaRPr lang="fi-FI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89040"/>
            <a:ext cx="24384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99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07886"/>
          </a:xfrm>
        </p:spPr>
        <p:txBody>
          <a:bodyPr/>
          <a:lstStyle/>
          <a:p>
            <a:r>
              <a:rPr lang="fi-FI" altLang="fi-FI" dirty="0" err="1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CIMOn</a:t>
            </a:r>
            <a:r>
              <a:rPr lang="fi-FI" altLang="fi-FI" dirty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 neuvontapalvelut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393836"/>
            <a:ext cx="4042792" cy="4195404"/>
          </a:xfrm>
        </p:spPr>
        <p:txBody>
          <a:bodyPr>
            <a:normAutofit/>
          </a:bodyPr>
          <a:lstStyle/>
          <a:p>
            <a:pPr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1600" b="0" dirty="0">
                <a:solidFill>
                  <a:prstClr val="black"/>
                </a:solidFill>
                <a:ea typeface="ＭＳ Ｐゴシック" pitchFamily="34" charset="-128"/>
              </a:rPr>
              <a:t>Sähköinen neuvonta</a:t>
            </a:r>
          </a:p>
          <a:p>
            <a:pPr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1600" b="0" dirty="0">
                <a:solidFill>
                  <a:prstClr val="black"/>
                </a:solidFill>
                <a:ea typeface="ＭＳ Ｐゴシック" pitchFamily="34" charset="-128"/>
              </a:rPr>
              <a:t>Puhelinneuvonta</a:t>
            </a:r>
          </a:p>
          <a:p>
            <a:pPr marL="742950" lvl="1" indent="-28575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 charset="0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0295 338 651 (pvm/</a:t>
            </a:r>
            <a:r>
              <a:rPr lang="fi-FI" sz="1600" dirty="0" err="1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mpm</a:t>
            </a:r>
            <a:r>
              <a:rPr lang="fi-FI" sz="1600" dirty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)</a:t>
            </a:r>
          </a:p>
          <a:p>
            <a:pPr marL="742950" lvl="1" indent="-28575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 charset="0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ti-to klo 13-16</a:t>
            </a:r>
          </a:p>
          <a:p>
            <a:pPr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/>
              <a:buChar char="•"/>
              <a:defRPr/>
            </a:pPr>
            <a:r>
              <a:rPr lang="fi-FI" altLang="fi-FI" sz="1600" b="0" dirty="0">
                <a:solidFill>
                  <a:prstClr val="black"/>
                </a:solidFill>
                <a:ea typeface="ＭＳ Ｐゴシック" pitchFamily="34" charset="-128"/>
              </a:rPr>
              <a:t>Maakohtaiset infotilaisuudet, voi katsoa myös verkossa</a:t>
            </a:r>
          </a:p>
          <a:p>
            <a:pPr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/>
              <a:buChar char="•"/>
              <a:defRPr/>
            </a:pPr>
            <a:r>
              <a:rPr lang="fi-FI" altLang="fi-FI" sz="1600" b="0" dirty="0">
                <a:solidFill>
                  <a:prstClr val="black"/>
                </a:solidFill>
                <a:ea typeface="ＭＳ Ｐゴシック" pitchFamily="34" charset="-128"/>
              </a:rPr>
              <a:t>Avoimet ovet 2 kertaa vuodessa</a:t>
            </a:r>
          </a:p>
          <a:p>
            <a:pPr marL="0" lvl="1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ea typeface="ＭＳ Ｐゴシック" pitchFamily="34" charset="-128"/>
                <a:cs typeface="+mn-cs"/>
                <a:hlinkClick r:id="rId2"/>
              </a:rPr>
              <a:t>www.maailmalle.net/neuvonta</a:t>
            </a:r>
            <a:endParaRPr lang="fi-FI" sz="1600" dirty="0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  <a:p>
            <a:pPr marL="0" lvl="1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ea typeface="ＭＳ Ｐゴシック" pitchFamily="34" charset="-128"/>
                <a:cs typeface="+mn-cs"/>
                <a:hlinkClick r:id="rId3"/>
              </a:rPr>
              <a:t>www.maailmalle.net/ajankohtaista</a:t>
            </a:r>
            <a:endParaRPr lang="fi-FI" sz="1600" dirty="0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  <a:p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89210"/>
            <a:ext cx="45720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2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23439"/>
          </a:xfrm>
        </p:spPr>
        <p:txBody>
          <a:bodyPr/>
          <a:lstStyle/>
          <a:p>
            <a:r>
              <a:rPr lang="fi-FI" altLang="fi-FI" dirty="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Tutkinnon </a:t>
            </a:r>
            <a:r>
              <a:rPr lang="fi-FI" altLang="fi-FI" dirty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suorittaminen ulkomailla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916832"/>
            <a:ext cx="81472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dirty="0">
                <a:solidFill>
                  <a:prstClr val="black"/>
                </a:solidFill>
                <a:latin typeface="Verdana"/>
                <a:ea typeface="ＭＳ Ｐゴシック" charset="-128"/>
              </a:rPr>
              <a:t>Tutkintoon johtavaa opiskelua, jonka kesto riippuu suoritettavasta tutkinnosta:</a:t>
            </a: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 charset="0"/>
              <a:buChar char="•"/>
              <a:defRPr/>
            </a:pPr>
            <a:endParaRPr lang="fi-FI" b="1" dirty="0" smtClean="0">
              <a:solidFill>
                <a:prstClr val="black"/>
              </a:solidFill>
              <a:latin typeface="Verdana"/>
              <a:ea typeface="ＭＳ Ｐゴシック" charset="-128"/>
            </a:endParaRP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 charset="0"/>
              <a:buChar char="•"/>
              <a:defRPr/>
            </a:pPr>
            <a:r>
              <a:rPr lang="fi-FI" b="1" dirty="0" smtClean="0">
                <a:solidFill>
                  <a:prstClr val="black"/>
                </a:solidFill>
                <a:latin typeface="Verdana"/>
                <a:ea typeface="ＭＳ Ｐゴシック" charset="-128"/>
              </a:rPr>
              <a:t>2</a:t>
            </a:r>
            <a:r>
              <a:rPr lang="fi-FI" b="1" dirty="0">
                <a:solidFill>
                  <a:prstClr val="black"/>
                </a:solidFill>
                <a:latin typeface="Verdana"/>
                <a:ea typeface="ＭＳ Ｐゴシック" charset="-128"/>
              </a:rPr>
              <a:t>. asteen ammatilliset opinnot </a:t>
            </a:r>
            <a:r>
              <a:rPr lang="fi-FI" dirty="0">
                <a:solidFill>
                  <a:prstClr val="black"/>
                </a:solidFill>
                <a:latin typeface="Verdana"/>
                <a:ea typeface="ＭＳ Ｐゴシック" charset="-128"/>
              </a:rPr>
              <a:t>1-5 vuotta</a:t>
            </a: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 charset="0"/>
              <a:buChar char="•"/>
              <a:defRPr/>
            </a:pPr>
            <a:r>
              <a:rPr lang="fi-FI" b="1" dirty="0" smtClean="0">
                <a:solidFill>
                  <a:prstClr val="black"/>
                </a:solidFill>
                <a:latin typeface="Verdana"/>
                <a:ea typeface="ＭＳ Ｐゴシック" charset="-128"/>
              </a:rPr>
              <a:t>alempi </a:t>
            </a:r>
            <a:r>
              <a:rPr lang="fi-FI" b="1" dirty="0">
                <a:solidFill>
                  <a:prstClr val="black"/>
                </a:solidFill>
                <a:latin typeface="Verdana"/>
                <a:ea typeface="ＭＳ Ｐゴシック" charset="-128"/>
              </a:rPr>
              <a:t>korkeakoulututkinto </a:t>
            </a:r>
            <a:r>
              <a:rPr lang="fi-FI" dirty="0">
                <a:solidFill>
                  <a:prstClr val="black"/>
                </a:solidFill>
                <a:latin typeface="Verdana"/>
                <a:ea typeface="ＭＳ Ｐゴシック" charset="-128"/>
              </a:rPr>
              <a:t>3-4 vuotta </a:t>
            </a:r>
            <a:r>
              <a:rPr lang="fi-FI" dirty="0" smtClean="0">
                <a:solidFill>
                  <a:prstClr val="black"/>
                </a:solidFill>
                <a:latin typeface="Verdana"/>
                <a:ea typeface="ＭＳ Ｐゴシック" charset="-128"/>
              </a:rPr>
              <a:t>(bachelor/</a:t>
            </a:r>
            <a:r>
              <a:rPr lang="fi-FI" dirty="0" err="1" smtClean="0">
                <a:solidFill>
                  <a:prstClr val="black"/>
                </a:solidFill>
                <a:latin typeface="Verdana"/>
                <a:ea typeface="ＭＳ Ｐゴシック" charset="-128"/>
              </a:rPr>
              <a:t>undergraduate</a:t>
            </a:r>
            <a:r>
              <a:rPr lang="fi-FI" dirty="0" smtClean="0">
                <a:solidFill>
                  <a:prstClr val="black"/>
                </a:solidFill>
                <a:latin typeface="Verdana"/>
                <a:ea typeface="ＭＳ Ｐゴシック" charset="-128"/>
              </a:rPr>
              <a:t>)</a:t>
            </a:r>
            <a:endParaRPr lang="fi-FI" dirty="0">
              <a:solidFill>
                <a:prstClr val="black"/>
              </a:solidFill>
              <a:latin typeface="Verdana"/>
              <a:ea typeface="ＭＳ Ｐゴシック" charset="-128"/>
            </a:endParaRP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 charset="0"/>
              <a:buChar char="•"/>
              <a:defRPr/>
            </a:pPr>
            <a:r>
              <a:rPr lang="fi-FI" b="1" dirty="0" smtClean="0">
                <a:solidFill>
                  <a:prstClr val="black"/>
                </a:solidFill>
                <a:latin typeface="Verdana"/>
                <a:ea typeface="ＭＳ Ｐゴシック" charset="-128"/>
              </a:rPr>
              <a:t>ylempi </a:t>
            </a:r>
            <a:r>
              <a:rPr lang="fi-FI" b="1" dirty="0">
                <a:solidFill>
                  <a:prstClr val="black"/>
                </a:solidFill>
                <a:latin typeface="Verdana"/>
                <a:ea typeface="ＭＳ Ｐゴシック" charset="-128"/>
              </a:rPr>
              <a:t>korkeakoulututkinto </a:t>
            </a:r>
            <a:r>
              <a:rPr lang="fi-FI" dirty="0">
                <a:solidFill>
                  <a:prstClr val="black"/>
                </a:solidFill>
                <a:latin typeface="Verdana"/>
                <a:ea typeface="ＭＳ Ｐゴシック" charset="-128"/>
              </a:rPr>
              <a:t>1-2 vuotta (</a:t>
            </a:r>
            <a:r>
              <a:rPr lang="fi-FI" dirty="0" err="1" smtClean="0">
                <a:solidFill>
                  <a:prstClr val="black"/>
                </a:solidFill>
                <a:latin typeface="Verdana"/>
                <a:ea typeface="ＭＳ Ｐゴシック" charset="-128"/>
              </a:rPr>
              <a:t>master</a:t>
            </a:r>
            <a:r>
              <a:rPr lang="fi-FI" dirty="0" smtClean="0">
                <a:solidFill>
                  <a:prstClr val="black"/>
                </a:solidFill>
                <a:latin typeface="Verdana"/>
                <a:ea typeface="ＭＳ Ｐゴシック" charset="-128"/>
              </a:rPr>
              <a:t>)</a:t>
            </a:r>
            <a:endParaRPr lang="fi-FI" dirty="0">
              <a:solidFill>
                <a:prstClr val="black"/>
              </a:solidFill>
              <a:latin typeface="Verdana"/>
              <a:ea typeface="ＭＳ Ｐゴシック" charset="-128"/>
            </a:endParaRP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 charset="0"/>
              <a:buChar char="•"/>
              <a:defRPr/>
            </a:pPr>
            <a:r>
              <a:rPr lang="fi-FI" b="1" dirty="0">
                <a:solidFill>
                  <a:prstClr val="black"/>
                </a:solidFill>
                <a:latin typeface="Verdana"/>
                <a:ea typeface="ＭＳ Ｐゴシック" charset="-128"/>
              </a:rPr>
              <a:t>j</a:t>
            </a:r>
            <a:r>
              <a:rPr lang="fi-FI" b="1" dirty="0" smtClean="0">
                <a:solidFill>
                  <a:prstClr val="black"/>
                </a:solidFill>
                <a:latin typeface="Verdana"/>
                <a:ea typeface="ＭＳ Ｐゴシック" charset="-128"/>
              </a:rPr>
              <a:t>atko-opinnot</a:t>
            </a:r>
            <a:r>
              <a:rPr lang="fi-FI" dirty="0" smtClean="0">
                <a:solidFill>
                  <a:prstClr val="black"/>
                </a:solidFill>
                <a:latin typeface="Verdana"/>
                <a:ea typeface="ＭＳ Ｐゴシック" charset="-128"/>
              </a:rPr>
              <a:t> </a:t>
            </a:r>
            <a:r>
              <a:rPr lang="fi-FI" dirty="0">
                <a:solidFill>
                  <a:prstClr val="black"/>
                </a:solidFill>
                <a:latin typeface="Verdana"/>
                <a:ea typeface="ＭＳ Ｐゴシック" charset="-128"/>
              </a:rPr>
              <a:t>2-4 vuotta (lisensiaatti/tohtori)</a:t>
            </a:r>
          </a:p>
          <a:p>
            <a:pPr marL="274638" lvl="1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defRPr/>
            </a:pPr>
            <a:endParaRPr lang="fi-FI" dirty="0" smtClean="0">
              <a:solidFill>
                <a:prstClr val="black"/>
              </a:solidFill>
              <a:latin typeface="Verdana"/>
              <a:ea typeface="ＭＳ Ｐゴシック" charset="-128"/>
            </a:endParaRPr>
          </a:p>
          <a:p>
            <a:pPr marL="88900" lvl="1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8EBC35"/>
              </a:buClr>
              <a:buSzPct val="100000"/>
              <a:defRPr/>
            </a:pPr>
            <a:r>
              <a:rPr lang="fi-FI" dirty="0">
                <a:solidFill>
                  <a:prstClr val="black"/>
                </a:solidFill>
                <a:latin typeface="Verdana"/>
                <a:ea typeface="ＭＳ Ｐゴシック" charset="-128"/>
              </a:rPr>
              <a:t>Koulutusjärjestelmät ovat erilaisia!</a:t>
            </a:r>
          </a:p>
          <a:p>
            <a:pPr lvl="0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91634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23439"/>
          </a:xfrm>
        </p:spPr>
        <p:txBody>
          <a:bodyPr/>
          <a:lstStyle/>
          <a:p>
            <a:r>
              <a:rPr lang="fi-FI" altLang="fi-FI" dirty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Mitä tutkinto-opiskelijaksi pyrkiminen vaatii?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65" y="1484784"/>
            <a:ext cx="8229600" cy="43464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fi-FI" sz="2000" dirty="0" smtClean="0"/>
          </a:p>
          <a:p>
            <a:pPr marL="0"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2900" dirty="0">
                <a:solidFill>
                  <a:prstClr val="black"/>
                </a:solidFill>
                <a:ea typeface="ＭＳ Ｐゴシック" charset="-128"/>
              </a:rPr>
              <a:t>Päävastuu järjestelyistä on opiskelijalla itsellään</a:t>
            </a: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 charset="0"/>
              <a:buChar char="•"/>
              <a:defRPr/>
            </a:pPr>
            <a:r>
              <a:rPr lang="fi-FI" sz="2900" dirty="0">
                <a:solidFill>
                  <a:prstClr val="black"/>
                </a:solidFill>
                <a:ea typeface="ＭＳ Ｐゴシック" charset="-128"/>
                <a:cs typeface="+mn-cs"/>
              </a:rPr>
              <a:t>Apua tiedonhakuun opolta / </a:t>
            </a:r>
            <a:r>
              <a:rPr lang="fi-FI" sz="2900" dirty="0" err="1">
                <a:solidFill>
                  <a:prstClr val="black"/>
                </a:solidFill>
                <a:ea typeface="ＭＳ Ｐゴシック" charset="-128"/>
                <a:cs typeface="+mn-cs"/>
                <a:hlinkClick r:id="rId2"/>
              </a:rPr>
              <a:t>CIMOn</a:t>
            </a:r>
            <a:r>
              <a:rPr lang="fi-FI" sz="2900" dirty="0">
                <a:solidFill>
                  <a:prstClr val="black"/>
                </a:solidFill>
                <a:ea typeface="ＭＳ Ｐゴシック" charset="-128"/>
                <a:cs typeface="+mn-cs"/>
                <a:hlinkClick r:id="rId2"/>
              </a:rPr>
              <a:t> neuvontapalveluista</a:t>
            </a:r>
            <a:endParaRPr lang="fi-FI" sz="2900" dirty="0">
              <a:solidFill>
                <a:prstClr val="black"/>
              </a:solidFill>
              <a:ea typeface="ＭＳ Ｐゴシック" charset="-128"/>
              <a:cs typeface="+mn-cs"/>
            </a:endParaRP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 charset="0"/>
              <a:buChar char="•"/>
              <a:defRPr/>
            </a:pPr>
            <a:r>
              <a:rPr lang="fi-FI" sz="2900" dirty="0">
                <a:solidFill>
                  <a:prstClr val="black"/>
                </a:solidFill>
                <a:ea typeface="ＭＳ Ｐゴシック" charset="-128"/>
                <a:cs typeface="+mn-cs"/>
              </a:rPr>
              <a:t>Opiskelija ottaa sen jälkeen </a:t>
            </a:r>
            <a:r>
              <a:rPr lang="fi-FI" sz="2900" b="1" dirty="0">
                <a:solidFill>
                  <a:prstClr val="black"/>
                </a:solidFill>
                <a:ea typeface="ＭＳ Ｐゴシック" charset="-128"/>
                <a:cs typeface="+mn-cs"/>
              </a:rPr>
              <a:t>itse selvää	</a:t>
            </a:r>
            <a:r>
              <a:rPr lang="fi-FI" sz="2900" dirty="0">
                <a:solidFill>
                  <a:prstClr val="black"/>
                </a:solidFill>
                <a:ea typeface="ＭＳ Ｐゴシック" charset="-128"/>
                <a:cs typeface="+mn-cs"/>
              </a:rPr>
              <a:t> </a:t>
            </a:r>
          </a:p>
          <a:p>
            <a:pPr marL="0"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2900" dirty="0">
                <a:solidFill>
                  <a:prstClr val="black"/>
                </a:solidFill>
                <a:ea typeface="ＭＳ Ｐゴシック" charset="-128"/>
              </a:rPr>
              <a:t>Selvitä omat </a:t>
            </a:r>
            <a:r>
              <a:rPr lang="fi-FI" sz="2900" b="1" dirty="0">
                <a:solidFill>
                  <a:prstClr val="black"/>
                </a:solidFill>
                <a:ea typeface="ＭＳ Ｐゴシック" charset="-128"/>
              </a:rPr>
              <a:t>motiivisi</a:t>
            </a:r>
            <a:r>
              <a:rPr lang="fi-FI" sz="2900" dirty="0">
                <a:solidFill>
                  <a:prstClr val="black"/>
                </a:solidFill>
                <a:ea typeface="ＭＳ Ｐゴシック" charset="-128"/>
              </a:rPr>
              <a:t> maailmalle lähtöön</a:t>
            </a:r>
          </a:p>
          <a:p>
            <a:pPr marL="0"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2900" dirty="0">
                <a:solidFill>
                  <a:prstClr val="black"/>
                </a:solidFill>
                <a:ea typeface="ＭＳ Ｐゴシック" charset="-128"/>
              </a:rPr>
              <a:t>Mikä on itsellesi sopivin vaihtoehto?</a:t>
            </a:r>
          </a:p>
          <a:p>
            <a:pPr marL="0"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2900" dirty="0">
                <a:solidFill>
                  <a:prstClr val="black"/>
                </a:solidFill>
                <a:ea typeface="ＭＳ Ｐゴシック" charset="-128"/>
              </a:rPr>
              <a:t>Järjestelyt vaativat omatoimisuutta, aikaa ja vaivaa</a:t>
            </a:r>
          </a:p>
          <a:p>
            <a:pPr marL="0"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2900" dirty="0">
                <a:solidFill>
                  <a:prstClr val="black"/>
                </a:solidFill>
                <a:ea typeface="ＭＳ Ｐゴシック" charset="-128"/>
              </a:rPr>
              <a:t>Varaa </a:t>
            </a:r>
            <a:r>
              <a:rPr lang="fi-FI" sz="2900" b="1" dirty="0">
                <a:solidFill>
                  <a:prstClr val="black"/>
                </a:solidFill>
                <a:ea typeface="ＭＳ Ｐゴシック" charset="-128"/>
              </a:rPr>
              <a:t>vähintään vuosi</a:t>
            </a:r>
            <a:r>
              <a:rPr lang="fi-FI" sz="2900" dirty="0">
                <a:solidFill>
                  <a:prstClr val="black"/>
                </a:solidFill>
                <a:ea typeface="ＭＳ Ｐゴシック" charset="-128"/>
              </a:rPr>
              <a:t> selvittelyyn ja hakuprosessiin</a:t>
            </a: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 charset="0"/>
              <a:buChar char="•"/>
              <a:defRPr/>
            </a:pPr>
            <a:r>
              <a:rPr lang="fi-FI" sz="2900" dirty="0">
                <a:solidFill>
                  <a:prstClr val="black"/>
                </a:solidFill>
                <a:ea typeface="ＭＳ Ｐゴシック" charset="-128"/>
                <a:cs typeface="+mn-cs"/>
              </a:rPr>
              <a:t>Vertaile oppilaitoksia ja niiden tarjontaa</a:t>
            </a: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 charset="0"/>
              <a:buChar char="•"/>
              <a:defRPr/>
            </a:pPr>
            <a:r>
              <a:rPr lang="fi-FI" sz="2900" dirty="0">
                <a:solidFill>
                  <a:prstClr val="black"/>
                </a:solidFill>
                <a:ea typeface="ＭＳ Ｐゴシック" charset="-128"/>
                <a:cs typeface="+mn-cs"/>
              </a:rPr>
              <a:t>Millaiseen työhön tutkinto antaa valmiuksia? </a:t>
            </a: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 charset="0"/>
              <a:buChar char="•"/>
              <a:defRPr/>
            </a:pPr>
            <a:r>
              <a:rPr lang="fi-FI" sz="2900" dirty="0">
                <a:solidFill>
                  <a:prstClr val="black"/>
                </a:solidFill>
                <a:ea typeface="ＭＳ Ｐゴシック" charset="-128"/>
                <a:cs typeface="+mn-cs"/>
              </a:rPr>
              <a:t>Arvioi kielitaitosi / tee kielikoe</a:t>
            </a: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 charset="0"/>
              <a:buChar char="•"/>
              <a:defRPr/>
            </a:pPr>
            <a:r>
              <a:rPr lang="fi-FI" sz="2900" dirty="0">
                <a:solidFill>
                  <a:prstClr val="black"/>
                </a:solidFill>
                <a:ea typeface="ＭＳ Ｐゴシック" charset="-128"/>
                <a:cs typeface="+mn-cs"/>
              </a:rPr>
              <a:t>Selvitä kustannukset sekä opiskelun rahoitus</a:t>
            </a:r>
            <a:endParaRPr lang="fi-FI" sz="29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8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07886"/>
          </a:xfrm>
        </p:spPr>
        <p:txBody>
          <a:bodyPr/>
          <a:lstStyle/>
          <a:p>
            <a:r>
              <a:rPr lang="fi-FI" altLang="fi-FI" dirty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Tutkinto-opiskelijaksi hakeminen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5338936" cy="4606180"/>
          </a:xfrm>
        </p:spPr>
        <p:txBody>
          <a:bodyPr>
            <a:normAutofit fontScale="32500" lnSpcReduction="20000"/>
          </a:bodyPr>
          <a:lstStyle/>
          <a:p>
            <a:pPr marL="0"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4900" dirty="0">
                <a:solidFill>
                  <a:prstClr val="black"/>
                </a:solidFill>
                <a:ea typeface="ＭＳ Ｐゴシック" charset="-128"/>
              </a:rPr>
              <a:t>Hakukäytännöt </a:t>
            </a:r>
            <a:r>
              <a:rPr lang="fi-FI" sz="4900" dirty="0" smtClean="0">
                <a:solidFill>
                  <a:prstClr val="black"/>
                </a:solidFill>
                <a:ea typeface="ＭＳ Ｐゴシック" charset="-128"/>
              </a:rPr>
              <a:t>vaihtelevat maittain, oppilaitoksittain ja jopa koulutusohjelmittain!</a:t>
            </a:r>
            <a:endParaRPr lang="fi-FI" sz="4900" dirty="0">
              <a:solidFill>
                <a:prstClr val="black"/>
              </a:solidFill>
              <a:ea typeface="ＭＳ Ｐゴシック" charset="-128"/>
            </a:endParaRPr>
          </a:p>
          <a:p>
            <a:pPr marL="0"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4900" b="1" dirty="0">
                <a:solidFill>
                  <a:prstClr val="black"/>
                </a:solidFill>
                <a:ea typeface="ＭＳ Ｐゴシック" charset="-128"/>
              </a:rPr>
              <a:t>Yhteishaku</a:t>
            </a:r>
            <a:r>
              <a:rPr lang="fi-FI" sz="4900" dirty="0">
                <a:solidFill>
                  <a:prstClr val="black"/>
                </a:solidFill>
                <a:ea typeface="ＭＳ Ｐゴシック" charset="-128"/>
              </a:rPr>
              <a:t> vai suoraan oppilaitokseen lähetettävä hakemus?</a:t>
            </a:r>
          </a:p>
          <a:p>
            <a:pPr marL="0"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4900" b="1" dirty="0">
                <a:solidFill>
                  <a:prstClr val="black"/>
                </a:solidFill>
                <a:ea typeface="ＭＳ Ｐゴシック" charset="-128"/>
              </a:rPr>
              <a:t>Hakuajat</a:t>
            </a:r>
            <a:r>
              <a:rPr lang="fi-FI" sz="4900" dirty="0">
                <a:solidFill>
                  <a:prstClr val="black"/>
                </a:solidFill>
                <a:ea typeface="ＭＳ Ｐゴシック" charset="-128"/>
              </a:rPr>
              <a:t> vaihtelevat, tarkista ajoissa</a:t>
            </a:r>
          </a:p>
          <a:p>
            <a:pPr marL="0"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4900" dirty="0">
                <a:solidFill>
                  <a:prstClr val="black"/>
                </a:solidFill>
                <a:ea typeface="ＭＳ Ｐゴシック" charset="-128"/>
              </a:rPr>
              <a:t>Milloin mahdolliset </a:t>
            </a:r>
            <a:r>
              <a:rPr lang="fi-FI" sz="4900" b="1" dirty="0">
                <a:solidFill>
                  <a:prstClr val="black"/>
                </a:solidFill>
                <a:ea typeface="ＭＳ Ｐゴシック" charset="-128"/>
              </a:rPr>
              <a:t>kokeet</a:t>
            </a:r>
            <a:r>
              <a:rPr lang="fi-FI" sz="4900" dirty="0">
                <a:solidFill>
                  <a:prstClr val="black"/>
                </a:solidFill>
                <a:ea typeface="ＭＳ Ｐゴシック" charset="-128"/>
              </a:rPr>
              <a:t> järjestetään?</a:t>
            </a:r>
          </a:p>
          <a:p>
            <a:pPr marL="0"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4900" dirty="0">
                <a:solidFill>
                  <a:prstClr val="black"/>
                </a:solidFill>
                <a:ea typeface="ＭＳ Ｐゴシック" charset="-128"/>
              </a:rPr>
              <a:t>Mitä </a:t>
            </a:r>
            <a:r>
              <a:rPr lang="fi-FI" sz="4900" b="1" dirty="0">
                <a:solidFill>
                  <a:prstClr val="black"/>
                </a:solidFill>
                <a:ea typeface="ＭＳ Ｐゴシック" charset="-128"/>
              </a:rPr>
              <a:t>todistuksia</a:t>
            </a:r>
            <a:r>
              <a:rPr lang="fi-FI" sz="4900" dirty="0">
                <a:solidFill>
                  <a:prstClr val="black"/>
                </a:solidFill>
                <a:ea typeface="ＭＳ Ｐゴシック" charset="-128"/>
              </a:rPr>
              <a:t> tarvitset ja tarvitseeko niitä käännättää?</a:t>
            </a:r>
          </a:p>
          <a:p>
            <a:pPr marL="0"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4900" dirty="0">
                <a:solidFill>
                  <a:prstClr val="black"/>
                </a:solidFill>
                <a:ea typeface="ＭＳ Ｐゴシック" charset="-128"/>
              </a:rPr>
              <a:t>Mitä muita vaatimuksia on?</a:t>
            </a:r>
          </a:p>
          <a:p>
            <a:pPr marL="0" lvl="0" indent="0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None/>
              <a:defRPr/>
            </a:pPr>
            <a:endParaRPr lang="fi-FI" sz="4900" dirty="0">
              <a:solidFill>
                <a:prstClr val="black"/>
              </a:solidFill>
              <a:ea typeface="ＭＳ Ｐゴシック" charset="-128"/>
            </a:endParaRPr>
          </a:p>
          <a:p>
            <a:pPr marL="146050" lvl="1" indent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8EBC35"/>
              </a:buClr>
              <a:buSzPct val="100000"/>
              <a:buNone/>
              <a:defRPr/>
            </a:pPr>
            <a:r>
              <a:rPr lang="fi-FI" sz="4900" dirty="0">
                <a:solidFill>
                  <a:prstClr val="black"/>
                </a:solidFill>
                <a:ea typeface="ＭＳ Ｐゴシック" charset="-128"/>
                <a:cs typeface="+mn-cs"/>
              </a:rPr>
              <a:t>Varmista suoraan oppilaitoksesta!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40768"/>
            <a:ext cx="3254682" cy="460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0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07886"/>
          </a:xfrm>
        </p:spPr>
        <p:txBody>
          <a:bodyPr/>
          <a:lstStyle/>
          <a:p>
            <a:r>
              <a:rPr lang="fi-FI" altLang="fi-FI" dirty="0" smtClean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Pääsyvaatimukset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4350026" cy="4608512"/>
          </a:xfrm>
        </p:spPr>
        <p:txBody>
          <a:bodyPr>
            <a:noAutofit/>
          </a:bodyPr>
          <a:lstStyle/>
          <a:p>
            <a:pPr marL="0"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ea typeface="ＭＳ Ｐゴシック" charset="-128"/>
              </a:rPr>
              <a:t>Oppilaitosten pääsyvaatimukset vaihtelevat aloittain</a:t>
            </a:r>
          </a:p>
          <a:p>
            <a:pPr marL="0"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ea typeface="ＭＳ Ｐゴシック" charset="-128"/>
              </a:rPr>
              <a:t>Yleensä vähintään </a:t>
            </a:r>
            <a:r>
              <a:rPr lang="fi-FI" sz="1600" b="1" dirty="0">
                <a:solidFill>
                  <a:prstClr val="black"/>
                </a:solidFill>
                <a:ea typeface="ＭＳ Ｐゴシック" charset="-128"/>
              </a:rPr>
              <a:t>ylioppilastodistus ja lukion päättötodistus</a:t>
            </a:r>
          </a:p>
          <a:p>
            <a:pPr marL="0"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ea typeface="ＭＳ Ｐゴシック" charset="-128"/>
              </a:rPr>
              <a:t>Suoritetut </a:t>
            </a:r>
            <a:r>
              <a:rPr lang="fi-FI" sz="1600" b="1" dirty="0">
                <a:solidFill>
                  <a:prstClr val="black"/>
                </a:solidFill>
                <a:ea typeface="ＭＳ Ｐゴシック" charset="-128"/>
              </a:rPr>
              <a:t>kurssit</a:t>
            </a:r>
            <a:r>
              <a:rPr lang="fi-FI" sz="1600" dirty="0">
                <a:solidFill>
                  <a:prstClr val="black"/>
                </a:solidFill>
                <a:ea typeface="ＭＳ Ｐゴシック" charset="-128"/>
              </a:rPr>
              <a:t>, niiden määrä </a:t>
            </a:r>
            <a:r>
              <a:rPr lang="fi-FI" sz="1600" b="1" dirty="0">
                <a:solidFill>
                  <a:prstClr val="black"/>
                </a:solidFill>
                <a:ea typeface="ＭＳ Ｐゴシック" charset="-128"/>
              </a:rPr>
              <a:t>ja </a:t>
            </a:r>
            <a:r>
              <a:rPr lang="fi-FI" sz="1600" b="1" dirty="0" smtClean="0">
                <a:solidFill>
                  <a:prstClr val="black"/>
                </a:solidFill>
                <a:ea typeface="ＭＳ Ｐゴシック" charset="-128"/>
              </a:rPr>
              <a:t>arvosanat</a:t>
            </a:r>
            <a:endParaRPr lang="fi-FI" sz="1600" dirty="0">
              <a:solidFill>
                <a:prstClr val="black"/>
              </a:solidFill>
              <a:ea typeface="ＭＳ Ｐゴシック" charset="-128"/>
            </a:endParaRPr>
          </a:p>
          <a:p>
            <a:pPr marL="0"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1600" b="1" dirty="0">
                <a:solidFill>
                  <a:prstClr val="black"/>
                </a:solidFill>
                <a:ea typeface="ＭＳ Ｐゴシック" charset="-128"/>
              </a:rPr>
              <a:t>Kielitaitoon</a:t>
            </a:r>
            <a:r>
              <a:rPr lang="fi-FI" sz="1600" dirty="0">
                <a:solidFill>
                  <a:prstClr val="black"/>
                </a:solidFill>
                <a:ea typeface="ＭＳ Ｐゴシック" charset="-128"/>
              </a:rPr>
              <a:t> liittyvät </a:t>
            </a:r>
            <a:r>
              <a:rPr lang="fi-FI" sz="1600" dirty="0" smtClean="0">
                <a:solidFill>
                  <a:prstClr val="black"/>
                </a:solidFill>
                <a:ea typeface="ＭＳ Ｐゴシック" charset="-128"/>
              </a:rPr>
              <a:t>vaatimukset</a:t>
            </a:r>
            <a:endParaRPr lang="fi-FI" sz="1600" dirty="0">
              <a:solidFill>
                <a:prstClr val="black"/>
              </a:solidFill>
              <a:ea typeface="ＭＳ Ｐゴシック" charset="-128"/>
            </a:endParaRPr>
          </a:p>
          <a:p>
            <a:pPr marL="0"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1600" b="1" dirty="0">
                <a:solidFill>
                  <a:prstClr val="black"/>
                </a:solidFill>
                <a:ea typeface="ＭＳ Ｐゴシック" charset="-128"/>
              </a:rPr>
              <a:t>Pääsykokeet,</a:t>
            </a:r>
            <a:r>
              <a:rPr lang="fi-FI" sz="1600" dirty="0">
                <a:solidFill>
                  <a:prstClr val="black"/>
                </a:solidFill>
                <a:ea typeface="ＭＳ Ｐゴシック" charset="-128"/>
              </a:rPr>
              <a:t> </a:t>
            </a:r>
            <a:r>
              <a:rPr lang="fi-FI" sz="1600" dirty="0" smtClean="0">
                <a:solidFill>
                  <a:prstClr val="black"/>
                </a:solidFill>
                <a:ea typeface="ＭＳ Ｐゴシック" charset="-128"/>
              </a:rPr>
              <a:t>ennakkotehtävät, tasokokeet </a:t>
            </a:r>
          </a:p>
          <a:p>
            <a:pPr marL="0"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1600" dirty="0" smtClean="0">
                <a:solidFill>
                  <a:prstClr val="black"/>
                </a:solidFill>
                <a:ea typeface="ＭＳ Ｐゴシック" charset="-128"/>
              </a:rPr>
              <a:t>Suositukset</a:t>
            </a:r>
            <a:r>
              <a:rPr lang="fi-FI" sz="1600" dirty="0">
                <a:solidFill>
                  <a:prstClr val="black"/>
                </a:solidFill>
                <a:ea typeface="ＭＳ Ｐゴシック" charset="-128"/>
              </a:rPr>
              <a:t>, motivaatiokirjeet, työkokemus </a:t>
            </a:r>
            <a:r>
              <a:rPr lang="fi-FI" sz="1600" dirty="0" smtClean="0">
                <a:solidFill>
                  <a:prstClr val="black"/>
                </a:solidFill>
                <a:ea typeface="ＭＳ Ｐゴシック" charset="-128"/>
              </a:rPr>
              <a:t>ym.</a:t>
            </a:r>
            <a:endParaRPr lang="fi-FI" sz="1600" dirty="0">
              <a:solidFill>
                <a:prstClr val="black"/>
              </a:solidFill>
              <a:ea typeface="ＭＳ Ｐゴシック" charset="-128"/>
              <a:cs typeface="+mn-cs"/>
            </a:endParaRPr>
          </a:p>
          <a:p>
            <a:pPr marL="0" lvl="0" indent="0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None/>
              <a:defRPr/>
            </a:pPr>
            <a:r>
              <a:rPr lang="fi-FI" sz="1600" dirty="0" smtClean="0">
                <a:solidFill>
                  <a:prstClr val="black"/>
                </a:solidFill>
                <a:ea typeface="ＭＳ Ｐゴシック" charset="-128"/>
                <a:cs typeface="+mn-cs"/>
              </a:rPr>
              <a:t>Varmista </a:t>
            </a:r>
            <a:r>
              <a:rPr lang="fi-FI" sz="1600" dirty="0">
                <a:solidFill>
                  <a:prstClr val="black"/>
                </a:solidFill>
                <a:ea typeface="ＭＳ Ｐゴシック" charset="-128"/>
                <a:cs typeface="+mn-cs"/>
              </a:rPr>
              <a:t>suoraan oppilaitoksesta</a:t>
            </a:r>
            <a:r>
              <a:rPr lang="fi-FI" sz="1600" dirty="0" smtClean="0">
                <a:solidFill>
                  <a:prstClr val="black"/>
                </a:solidFill>
                <a:ea typeface="ＭＳ Ｐゴシック" charset="-128"/>
                <a:cs typeface="+mn-cs"/>
              </a:rPr>
              <a:t>!</a:t>
            </a:r>
            <a:endParaRPr lang="fi-FI" sz="1600" dirty="0">
              <a:solidFill>
                <a:prstClr val="black"/>
              </a:solidFill>
              <a:ea typeface="ＭＳ Ｐゴシック" charset="-128"/>
              <a:cs typeface="+mn-cs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40768"/>
            <a:ext cx="434289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2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Kustannukset ja rahoitus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340768"/>
            <a:ext cx="80752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/>
              <a:buChar char="•"/>
            </a:pPr>
            <a:r>
              <a:rPr lang="fi-FI" altLang="fi-FI" sz="1600" b="1" dirty="0">
                <a:solidFill>
                  <a:prstClr val="black"/>
                </a:solidFill>
                <a:latin typeface="Verdana"/>
                <a:ea typeface="ＭＳ Ｐゴシック" panose="020B0600070205080204" pitchFamily="34" charset="-128"/>
              </a:rPr>
              <a:t>Lukukausimaksut</a:t>
            </a:r>
            <a:r>
              <a:rPr lang="fi-FI" altLang="fi-FI" sz="1600" dirty="0">
                <a:solidFill>
                  <a:prstClr val="black"/>
                </a:solidFill>
                <a:latin typeface="Verdana"/>
                <a:ea typeface="ＭＳ Ｐゴシック" panose="020B0600070205080204" pitchFamily="34" charset="-128"/>
              </a:rPr>
              <a:t> </a:t>
            </a: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/>
              <a:buChar char="•"/>
            </a:pPr>
            <a:r>
              <a:rPr lang="fi-FI" altLang="fi-FI" sz="1600" dirty="0">
                <a:solidFill>
                  <a:prstClr val="black"/>
                </a:solidFill>
                <a:latin typeface="Verdana"/>
                <a:ea typeface="ＭＳ Ｐゴシック" panose="020B0600070205080204" pitchFamily="34" charset="-128"/>
              </a:rPr>
              <a:t>Vaihtelevat maasta, oppilaitoksesta, alasta ja opetuskielestä riippuen</a:t>
            </a:r>
          </a:p>
          <a:p>
            <a:pPr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/>
              <a:buChar char="•"/>
            </a:pPr>
            <a:r>
              <a:rPr lang="fi-FI" altLang="fi-FI" sz="1600" dirty="0">
                <a:solidFill>
                  <a:prstClr val="black"/>
                </a:solidFill>
                <a:latin typeface="Verdana"/>
                <a:ea typeface="ＭＳ Ｐゴシック" panose="020B0600070205080204" pitchFamily="34" charset="-128"/>
              </a:rPr>
              <a:t>Opiskeluun liittyvät muut kustannukset (esim. kirjat)</a:t>
            </a:r>
          </a:p>
          <a:p>
            <a:pPr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/>
              <a:buChar char="•"/>
            </a:pPr>
            <a:r>
              <a:rPr lang="fi-FI" altLang="fi-FI" sz="1600" b="1" dirty="0">
                <a:solidFill>
                  <a:prstClr val="black"/>
                </a:solidFill>
                <a:latin typeface="Verdana"/>
                <a:ea typeface="ＭＳ Ｐゴシック" panose="020B0600070205080204" pitchFamily="34" charset="-128"/>
              </a:rPr>
              <a:t>Elinkustannukset</a:t>
            </a:r>
            <a:endParaRPr lang="fi-FI" altLang="fi-FI" sz="1600" dirty="0">
              <a:solidFill>
                <a:prstClr val="black"/>
              </a:solidFill>
              <a:latin typeface="Verdana"/>
              <a:ea typeface="ＭＳ Ｐゴシック" panose="020B0600070205080204" pitchFamily="34" charset="-128"/>
            </a:endParaRP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/>
              <a:buChar char="•"/>
            </a:pPr>
            <a:r>
              <a:rPr lang="fi-FI" altLang="fi-FI" sz="1600" dirty="0">
                <a:solidFill>
                  <a:prstClr val="black"/>
                </a:solidFill>
                <a:latin typeface="Verdana"/>
                <a:ea typeface="ＭＳ Ｐゴシック" panose="020B0600070205080204" pitchFamily="34" charset="-128"/>
              </a:rPr>
              <a:t>Asuminen ja ruoka</a:t>
            </a: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/>
              <a:buChar char="•"/>
            </a:pPr>
            <a:r>
              <a:rPr lang="fi-FI" altLang="fi-FI" sz="1600" dirty="0">
                <a:solidFill>
                  <a:prstClr val="black"/>
                </a:solidFill>
                <a:latin typeface="Verdana"/>
                <a:ea typeface="ＭＳ Ｐゴシック" panose="020B0600070205080204" pitchFamily="34" charset="-128"/>
              </a:rPr>
              <a:t>Terveydenhuolto</a:t>
            </a: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/>
              <a:buChar char="•"/>
            </a:pPr>
            <a:r>
              <a:rPr lang="fi-FI" altLang="fi-FI" sz="1600" dirty="0">
                <a:solidFill>
                  <a:prstClr val="black"/>
                </a:solidFill>
                <a:latin typeface="Verdana"/>
                <a:ea typeface="ＭＳ Ｐゴシック" panose="020B0600070205080204" pitchFamily="34" charset="-128"/>
              </a:rPr>
              <a:t>Vakuutukset</a:t>
            </a: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/>
              <a:buChar char="•"/>
            </a:pPr>
            <a:r>
              <a:rPr lang="fi-FI" altLang="fi-FI" sz="1600" dirty="0">
                <a:solidFill>
                  <a:prstClr val="black"/>
                </a:solidFill>
                <a:latin typeface="Verdana"/>
                <a:ea typeface="ＭＳ Ｐゴシック" panose="020B0600070205080204" pitchFamily="34" charset="-128"/>
              </a:rPr>
              <a:t>Matkat</a:t>
            </a:r>
          </a:p>
          <a:p>
            <a:pPr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/>
              <a:buChar char="•"/>
            </a:pPr>
            <a:r>
              <a:rPr lang="fi-FI" altLang="fi-FI" sz="1600" dirty="0">
                <a:solidFill>
                  <a:prstClr val="black"/>
                </a:solidFill>
                <a:latin typeface="Verdana"/>
                <a:ea typeface="ＭＳ Ｐゴシック" panose="020B0600070205080204" pitchFamily="34" charset="-128"/>
              </a:rPr>
              <a:t>Kelan </a:t>
            </a:r>
            <a:r>
              <a:rPr lang="fi-FI" altLang="fi-FI" sz="1600" b="1" dirty="0">
                <a:solidFill>
                  <a:prstClr val="black"/>
                </a:solidFill>
                <a:latin typeface="Verdana"/>
                <a:ea typeface="ＭＳ Ｐゴシック" panose="020B0600070205080204" pitchFamily="34" charset="-128"/>
              </a:rPr>
              <a:t>opintotuki</a:t>
            </a:r>
            <a:r>
              <a:rPr lang="fi-FI" altLang="fi-FI" sz="1600" dirty="0">
                <a:solidFill>
                  <a:prstClr val="black"/>
                </a:solidFill>
                <a:latin typeface="Verdana"/>
                <a:ea typeface="ＭＳ Ｐゴシック" panose="020B0600070205080204" pitchFamily="34" charset="-128"/>
              </a:rPr>
              <a:t> pääasiallinen rahoitusmuoto</a:t>
            </a:r>
          </a:p>
          <a:p>
            <a:pPr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/>
              <a:buChar char="•"/>
            </a:pPr>
            <a:r>
              <a:rPr lang="fi-FI" altLang="fi-FI" sz="1600" b="1" dirty="0">
                <a:solidFill>
                  <a:prstClr val="black"/>
                </a:solidFill>
                <a:latin typeface="Verdana"/>
                <a:ea typeface="ＭＳ Ｐゴシック" panose="020B0600070205080204" pitchFamily="34" charset="-128"/>
              </a:rPr>
              <a:t>Apurahoja</a:t>
            </a:r>
            <a:r>
              <a:rPr lang="fi-FI" altLang="fi-FI" sz="1600" dirty="0">
                <a:solidFill>
                  <a:prstClr val="black"/>
                </a:solidFill>
                <a:latin typeface="Verdana"/>
                <a:ea typeface="ＭＳ Ｐゴシック" panose="020B0600070205080204" pitchFamily="34" charset="-128"/>
              </a:rPr>
              <a:t> on hyvin vähän perustutkinto-opiskelijoille</a:t>
            </a:r>
            <a:endParaRPr lang="fi-FI" sz="2000" dirty="0" smtClean="0"/>
          </a:p>
        </p:txBody>
      </p:sp>
    </p:spTree>
    <p:extLst>
      <p:ext uri="{BB962C8B-B14F-4D97-AF65-F5344CB8AC3E}">
        <p14:creationId xmlns:p14="http://schemas.microsoft.com/office/powerpoint/2010/main" val="257760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Kelan opintotuki ulkomaille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97" y="1124744"/>
            <a:ext cx="5340716" cy="4752528"/>
          </a:xfrm>
        </p:spPr>
        <p:txBody>
          <a:bodyPr/>
          <a:lstStyle/>
          <a:p>
            <a:pPr marL="0"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ea typeface="ＭＳ Ｐゴシック" charset="-128"/>
              </a:rPr>
              <a:t>Opintotuki koostuu </a:t>
            </a:r>
            <a:r>
              <a:rPr lang="fi-FI" sz="1600" b="1" dirty="0">
                <a:solidFill>
                  <a:prstClr val="black"/>
                </a:solidFill>
                <a:ea typeface="ＭＳ Ｐゴシック" charset="-128"/>
              </a:rPr>
              <a:t>opintorahasta, asumislisästä</a:t>
            </a:r>
            <a:r>
              <a:rPr lang="fi-FI" sz="1600" dirty="0">
                <a:solidFill>
                  <a:prstClr val="black"/>
                </a:solidFill>
                <a:ea typeface="ＭＳ Ｐゴシック" charset="-128"/>
              </a:rPr>
              <a:t> ja </a:t>
            </a:r>
            <a:r>
              <a:rPr lang="fi-FI" sz="1600" b="1" dirty="0">
                <a:solidFill>
                  <a:prstClr val="black"/>
                </a:solidFill>
                <a:ea typeface="ＭＳ Ｐゴシック" charset="-128"/>
              </a:rPr>
              <a:t>opintolainan valtiontakauksesta</a:t>
            </a:r>
          </a:p>
          <a:p>
            <a:pPr marL="0"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ea typeface="ＭＳ Ｐゴシック" charset="-128"/>
              </a:rPr>
              <a:t>Ulkomaisen oppilaitoksen tulee olla </a:t>
            </a:r>
            <a:r>
              <a:rPr lang="fi-FI" sz="1600" b="1" dirty="0">
                <a:solidFill>
                  <a:prstClr val="black"/>
                </a:solidFill>
                <a:ea typeface="ＭＳ Ｐゴシック" charset="-128"/>
              </a:rPr>
              <a:t>julkisen valvonnan alainen</a:t>
            </a:r>
          </a:p>
          <a:p>
            <a:pPr marL="0"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ea typeface="ＭＳ Ｐゴシック" charset="-128"/>
              </a:rPr>
              <a:t>Opintojen tulee olla </a:t>
            </a:r>
            <a:r>
              <a:rPr lang="fi-FI" sz="1600" b="1" dirty="0">
                <a:solidFill>
                  <a:prstClr val="black"/>
                </a:solidFill>
                <a:ea typeface="ＭＳ Ｐゴシック" charset="-128"/>
              </a:rPr>
              <a:t>päätoimisia</a:t>
            </a:r>
            <a:r>
              <a:rPr lang="fi-FI" sz="1600" dirty="0">
                <a:solidFill>
                  <a:prstClr val="black"/>
                </a:solidFill>
                <a:ea typeface="ＭＳ Ｐゴシック" charset="-128"/>
              </a:rPr>
              <a:t> ja niiden tulee vastata Suomessa tuettavia opintoja</a:t>
            </a:r>
          </a:p>
          <a:p>
            <a:pPr marL="0"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ea typeface="ＭＳ Ｐゴシック" charset="-128"/>
              </a:rPr>
              <a:t>Opinnot tähtäävät </a:t>
            </a:r>
            <a:r>
              <a:rPr lang="fi-FI" sz="1600" b="1" dirty="0">
                <a:solidFill>
                  <a:prstClr val="black"/>
                </a:solidFill>
                <a:ea typeface="ＭＳ Ｐゴシック" charset="-128"/>
              </a:rPr>
              <a:t>koko tutkinnon </a:t>
            </a:r>
            <a:r>
              <a:rPr lang="fi-FI" sz="1600" dirty="0" smtClean="0">
                <a:solidFill>
                  <a:prstClr val="black"/>
                </a:solidFill>
                <a:ea typeface="ＭＳ Ｐゴシック" charset="-128"/>
              </a:rPr>
              <a:t>suorittamiseen</a:t>
            </a:r>
          </a:p>
          <a:p>
            <a:pPr marL="0" lvl="0" indent="0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None/>
              <a:defRPr/>
            </a:pPr>
            <a:r>
              <a:rPr lang="fi-FI" sz="1600" dirty="0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Lisätietoja </a:t>
            </a:r>
            <a:r>
              <a:rPr lang="fi-FI" sz="1600" dirty="0">
                <a:solidFill>
                  <a:prstClr val="black"/>
                </a:solidFill>
                <a:ea typeface="ＭＳ Ｐゴシック" pitchFamily="34" charset="-128"/>
                <a:cs typeface="+mn-cs"/>
                <a:hlinkClick r:id="rId2"/>
              </a:rPr>
              <a:t>Kelasta</a:t>
            </a:r>
            <a:r>
              <a:rPr lang="fi-FI" sz="1600" dirty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 </a:t>
            </a:r>
            <a:r>
              <a:rPr lang="fi-FI" sz="1600" dirty="0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- </a:t>
            </a:r>
            <a:r>
              <a:rPr lang="fi-FI" sz="1600" dirty="0" err="1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www.kela.fi</a:t>
            </a:r>
            <a:endParaRPr lang="fi-FI" sz="1600" dirty="0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16" y="1124744"/>
            <a:ext cx="334608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Käytännön järjestelyt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268760"/>
            <a:ext cx="778720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388" fontAlgn="base">
              <a:lnSpc>
                <a:spcPts val="2400"/>
              </a:lnSpc>
              <a:spcBef>
                <a:spcPts val="1200"/>
              </a:spcBef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latin typeface="Verdana"/>
                <a:ea typeface="ＭＳ Ｐゴシック" pitchFamily="34" charset="-128"/>
              </a:rPr>
              <a:t>Oleskelulupa, viisumi ym. </a:t>
            </a:r>
            <a:r>
              <a:rPr lang="fi-FI" sz="1600" dirty="0" smtClean="0">
                <a:solidFill>
                  <a:prstClr val="black"/>
                </a:solidFill>
                <a:latin typeface="Verdana"/>
                <a:ea typeface="ＭＳ Ｐゴシック" pitchFamily="34" charset="-128"/>
              </a:rPr>
              <a:t>luvat </a:t>
            </a:r>
            <a:endParaRPr lang="fi-FI" sz="1600" dirty="0">
              <a:solidFill>
                <a:prstClr val="black"/>
              </a:solidFill>
              <a:latin typeface="Verdana"/>
              <a:ea typeface="ＭＳ Ｐゴシック" pitchFamily="34" charset="-128"/>
            </a:endParaRPr>
          </a:p>
          <a:p>
            <a:pPr lvl="0" indent="179388" fontAlgn="base">
              <a:lnSpc>
                <a:spcPts val="2400"/>
              </a:lnSpc>
              <a:spcBef>
                <a:spcPts val="1200"/>
              </a:spcBef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latin typeface="Verdana"/>
                <a:ea typeface="ＭＳ Ｐゴシック" pitchFamily="34" charset="-128"/>
              </a:rPr>
              <a:t>Sosiaaliturva ja terveydenhuolto</a:t>
            </a:r>
          </a:p>
          <a:p>
            <a:pPr lvl="0" indent="179388" fontAlgn="base">
              <a:lnSpc>
                <a:spcPts val="2400"/>
              </a:lnSpc>
              <a:spcBef>
                <a:spcPts val="1200"/>
              </a:spcBef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latin typeface="Verdana"/>
                <a:ea typeface="ＭＳ Ｐゴシック" pitchFamily="34" charset="-128"/>
              </a:rPr>
              <a:t>Pankki- ja muut raha-asiat sekä vakuutukset</a:t>
            </a:r>
          </a:p>
          <a:p>
            <a:pPr lvl="0" indent="179388" fontAlgn="base">
              <a:lnSpc>
                <a:spcPts val="2400"/>
              </a:lnSpc>
              <a:spcBef>
                <a:spcPts val="1200"/>
              </a:spcBef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latin typeface="Verdana"/>
                <a:ea typeface="ＭＳ Ｐゴシック" pitchFamily="34" charset="-128"/>
              </a:rPr>
              <a:t>Viralliset paperit ja niiden käännökset</a:t>
            </a:r>
          </a:p>
          <a:p>
            <a:pPr lvl="0" indent="179388" fontAlgn="base">
              <a:lnSpc>
                <a:spcPts val="2400"/>
              </a:lnSpc>
              <a:spcBef>
                <a:spcPts val="1200"/>
              </a:spcBef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latin typeface="Verdana"/>
                <a:ea typeface="ＭＳ Ｐゴシック" pitchFamily="34" charset="-128"/>
              </a:rPr>
              <a:t>Verotus ja mahdollisen työskentelyn tai apurahojen vaikutus opintotukeen</a:t>
            </a:r>
          </a:p>
          <a:p>
            <a:pPr lvl="0" indent="179388" fontAlgn="base">
              <a:lnSpc>
                <a:spcPts val="2400"/>
              </a:lnSpc>
              <a:spcBef>
                <a:spcPts val="1200"/>
              </a:spcBef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latin typeface="Verdana"/>
                <a:ea typeface="ＭＳ Ｐゴシック" pitchFamily="34" charset="-128"/>
              </a:rPr>
              <a:t>Asunnon etsintä ja muuttojärjestelyt</a:t>
            </a:r>
          </a:p>
          <a:p>
            <a:pPr lvl="0" indent="179388" fontAlgn="base">
              <a:lnSpc>
                <a:spcPts val="2400"/>
              </a:lnSpc>
              <a:spcBef>
                <a:spcPts val="1200"/>
              </a:spcBef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latin typeface="Verdana"/>
                <a:ea typeface="ＭＳ Ｐゴシック" pitchFamily="34" charset="-128"/>
              </a:rPr>
              <a:t>Muuttoilmoitus maistraattiin ja Kelaan ennen </a:t>
            </a:r>
            <a:r>
              <a:rPr lang="fi-FI" sz="1600" dirty="0" smtClean="0">
                <a:solidFill>
                  <a:prstClr val="black"/>
                </a:solidFill>
                <a:latin typeface="Verdana"/>
                <a:ea typeface="ＭＳ Ｐゴシック" pitchFamily="34" charset="-128"/>
              </a:rPr>
              <a:t>lähtöä</a:t>
            </a:r>
          </a:p>
          <a:p>
            <a:pPr lvl="0" fontAlgn="base">
              <a:lnSpc>
                <a:spcPts val="2400"/>
              </a:lnSpc>
              <a:spcBef>
                <a:spcPts val="1200"/>
              </a:spcBef>
              <a:buClr>
                <a:srgbClr val="FE6701"/>
              </a:buClr>
              <a:buSzPct val="100000"/>
              <a:defRPr/>
            </a:pPr>
            <a:r>
              <a:rPr lang="fi-FI" sz="1600" dirty="0" smtClean="0">
                <a:solidFill>
                  <a:prstClr val="black"/>
                </a:solidFill>
                <a:latin typeface="Verdana"/>
                <a:ea typeface="ＭＳ Ｐゴシック" pitchFamily="34" charset="-128"/>
              </a:rPr>
              <a:t>Katso </a:t>
            </a:r>
            <a:r>
              <a:rPr lang="fi-FI" sz="1600" dirty="0">
                <a:solidFill>
                  <a:prstClr val="black"/>
                </a:solidFill>
                <a:latin typeface="Verdana"/>
                <a:ea typeface="ＭＳ Ｐゴシック" pitchFamily="34" charset="-128"/>
                <a:hlinkClick r:id="rId2"/>
              </a:rPr>
              <a:t>Maailmalle lähtijän muistilista</a:t>
            </a:r>
            <a:endParaRPr lang="fi-FI" sz="1600" dirty="0">
              <a:solidFill>
                <a:prstClr val="black"/>
              </a:solidFill>
              <a:latin typeface="Verdana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451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23439"/>
          </a:xfrm>
        </p:spPr>
        <p:txBody>
          <a:bodyPr/>
          <a:lstStyle/>
          <a:p>
            <a:r>
              <a:rPr lang="fi-FI" altLang="fi-FI" dirty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Tutkintojen vastaavuus ja tunnustaminen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1" y="1700809"/>
            <a:ext cx="7641219" cy="4320480"/>
          </a:xfrm>
        </p:spPr>
        <p:txBody>
          <a:bodyPr>
            <a:noAutofit/>
          </a:bodyPr>
          <a:lstStyle/>
          <a:p>
            <a:pPr marL="0"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1600" b="1" dirty="0">
                <a:solidFill>
                  <a:prstClr val="black"/>
                </a:solidFill>
                <a:ea typeface="ＭＳ Ｐゴシック" charset="-128"/>
              </a:rPr>
              <a:t>Akateeminen tunnustaminen</a:t>
            </a: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 charset="0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ea typeface="ＭＳ Ｐゴシック" charset="-128"/>
                <a:cs typeface="+mn-cs"/>
              </a:rPr>
              <a:t>tarkoittaa jatko-opinto-oikeuden saamista ulkomaisen tutkinnon perusteella tai opintojen </a:t>
            </a:r>
            <a:r>
              <a:rPr lang="fi-FI" sz="1600" dirty="0" err="1">
                <a:solidFill>
                  <a:prstClr val="black"/>
                </a:solidFill>
                <a:ea typeface="ＭＳ Ｐゴシック" charset="-128"/>
                <a:cs typeface="+mn-cs"/>
              </a:rPr>
              <a:t>hyväksilukemista</a:t>
            </a:r>
            <a:endParaRPr lang="fi-FI" sz="1600" dirty="0">
              <a:solidFill>
                <a:prstClr val="black"/>
              </a:solidFill>
              <a:ea typeface="ＭＳ Ｐゴシック" charset="-128"/>
              <a:cs typeface="+mn-cs"/>
            </a:endParaRP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 charset="0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ea typeface="ＭＳ Ｐゴシック" charset="-128"/>
                <a:cs typeface="+mn-cs"/>
              </a:rPr>
              <a:t>tunnustamisesta vastaa oppilaitos, johon haet opiskelijaksi</a:t>
            </a:r>
          </a:p>
          <a:p>
            <a:pPr marL="0" lvl="0" indent="179388" fontAlgn="base">
              <a:lnSpc>
                <a:spcPts val="2400"/>
              </a:lnSpc>
              <a:spcBef>
                <a:spcPts val="1200"/>
              </a:spcBef>
              <a:spcAft>
                <a:spcPct val="0"/>
              </a:spcAft>
              <a:buClr>
                <a:srgbClr val="FE6701"/>
              </a:buClr>
              <a:buSzPct val="100000"/>
              <a:buFont typeface="Lucida Grande" charset="0"/>
              <a:buChar char="•"/>
              <a:defRPr/>
            </a:pPr>
            <a:r>
              <a:rPr lang="fi-FI" sz="1600" b="1" dirty="0">
                <a:solidFill>
                  <a:prstClr val="black"/>
                </a:solidFill>
                <a:ea typeface="ＭＳ Ｐゴシック" charset="-128"/>
              </a:rPr>
              <a:t>Ammatillinen tunnustaminen</a:t>
            </a: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 charset="0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ea typeface="ＭＳ Ｐゴシック" charset="-128"/>
                <a:cs typeface="+mn-cs"/>
              </a:rPr>
              <a:t>päätös ulkomaisen tutkinnon tuottamasta kelpoisuudesta ammattiin tai tehtävään</a:t>
            </a:r>
          </a:p>
          <a:p>
            <a:pPr marL="547200" lvl="2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8EBC35"/>
              </a:buClr>
              <a:buSzPct val="100000"/>
              <a:buFont typeface="Lucida Grande" charset="0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ea typeface="ＭＳ Ｐゴシック" charset="-128"/>
                <a:cs typeface="+mn-cs"/>
              </a:rPr>
              <a:t>säännellyt ammatit kuten esim. lääkäri, luokanopettaja ja sosiaalityöntekijä</a:t>
            </a:r>
          </a:p>
          <a:p>
            <a:pPr marL="274638" lvl="1" indent="179388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Font typeface="Lucida Grande" charset="0"/>
              <a:buChar char="•"/>
              <a:defRPr/>
            </a:pPr>
            <a:r>
              <a:rPr lang="fi-FI" sz="1600" dirty="0">
                <a:solidFill>
                  <a:prstClr val="black"/>
                </a:solidFill>
                <a:ea typeface="ＭＳ Ｐゴシック" charset="-128"/>
                <a:cs typeface="+mn-cs"/>
              </a:rPr>
              <a:t>tunnustamisesta Suomessa vastaa Opetushallitus tai muu viranomainen alasta </a:t>
            </a:r>
            <a:r>
              <a:rPr lang="fi-FI" sz="1600" dirty="0" smtClean="0">
                <a:solidFill>
                  <a:prstClr val="black"/>
                </a:solidFill>
                <a:ea typeface="ＭＳ Ｐゴシック" charset="-128"/>
                <a:cs typeface="+mn-cs"/>
              </a:rPr>
              <a:t>riippuen</a:t>
            </a:r>
            <a:endParaRPr lang="fi-FI" sz="1600" dirty="0">
              <a:solidFill>
                <a:prstClr val="black"/>
              </a:solidFill>
              <a:ea typeface="ＭＳ Ｐゴシック" charset="-128"/>
              <a:cs typeface="+mn-cs"/>
            </a:endParaRPr>
          </a:p>
          <a:p>
            <a:pPr marL="274638" lvl="1" indent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65D8D"/>
              </a:buClr>
              <a:buSzPct val="100000"/>
              <a:buNone/>
              <a:defRPr/>
            </a:pPr>
            <a:r>
              <a:rPr lang="fi-FI" sz="1600" dirty="0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Lisätietoja </a:t>
            </a:r>
            <a:r>
              <a:rPr lang="fi-FI" sz="1600" dirty="0" smtClean="0">
                <a:solidFill>
                  <a:prstClr val="black"/>
                </a:solidFill>
                <a:ea typeface="ＭＳ Ｐゴシック" pitchFamily="34" charset="-128"/>
                <a:cs typeface="+mn-cs"/>
                <a:hlinkClick r:id="rId2"/>
              </a:rPr>
              <a:t>Opetushallituksesta</a:t>
            </a:r>
            <a:r>
              <a:rPr lang="fi-FI" sz="1600" dirty="0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 - </a:t>
            </a:r>
            <a:r>
              <a:rPr lang="fi-FI" sz="1600" dirty="0" err="1" smtClean="0">
                <a:solidFill>
                  <a:prstClr val="black"/>
                </a:solidFill>
                <a:ea typeface="ＭＳ Ｐゴシック" pitchFamily="34" charset="-128"/>
                <a:cs typeface="+mn-cs"/>
              </a:rPr>
              <a:t>www.oph.fi/tutkintojentunnustaminen</a:t>
            </a:r>
            <a:endParaRPr lang="fi-FI" sz="1600" dirty="0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  <a:p>
            <a:pPr marL="0" indent="0">
              <a:buNone/>
            </a:pP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100459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MO 1">
      <a:dk1>
        <a:srgbClr val="000000"/>
      </a:dk1>
      <a:lt1>
        <a:sysClr val="window" lastClr="FFFFFF"/>
      </a:lt1>
      <a:dk2>
        <a:srgbClr val="DF5E1F"/>
      </a:dk2>
      <a:lt2>
        <a:srgbClr val="FFFFFF"/>
      </a:lt2>
      <a:accent1>
        <a:srgbClr val="008FCA"/>
      </a:accent1>
      <a:accent2>
        <a:srgbClr val="8D2447"/>
      </a:accent2>
      <a:accent3>
        <a:srgbClr val="69A93A"/>
      </a:accent3>
      <a:accent4>
        <a:srgbClr val="DF5E1F"/>
      </a:accent4>
      <a:accent5>
        <a:srgbClr val="F89C53"/>
      </a:accent5>
      <a:accent6>
        <a:srgbClr val="9BCF7E"/>
      </a:accent6>
      <a:hlink>
        <a:srgbClr val="0000FF"/>
      </a:hlink>
      <a:folHlink>
        <a:srgbClr val="60CB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CIMO 1">
      <a:dk1>
        <a:srgbClr val="000000"/>
      </a:dk1>
      <a:lt1>
        <a:sysClr val="window" lastClr="FFFFFF"/>
      </a:lt1>
      <a:dk2>
        <a:srgbClr val="DF5E1F"/>
      </a:dk2>
      <a:lt2>
        <a:srgbClr val="FFFFFF"/>
      </a:lt2>
      <a:accent1>
        <a:srgbClr val="008FCA"/>
      </a:accent1>
      <a:accent2>
        <a:srgbClr val="8D2447"/>
      </a:accent2>
      <a:accent3>
        <a:srgbClr val="69A93A"/>
      </a:accent3>
      <a:accent4>
        <a:srgbClr val="DF5E1F"/>
      </a:accent4>
      <a:accent5>
        <a:srgbClr val="F89C53"/>
      </a:accent5>
      <a:accent6>
        <a:srgbClr val="9BCF7E"/>
      </a:accent6>
      <a:hlink>
        <a:srgbClr val="0000FF"/>
      </a:hlink>
      <a:folHlink>
        <a:srgbClr val="60CB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CIMO 1">
      <a:dk1>
        <a:srgbClr val="000000"/>
      </a:dk1>
      <a:lt1>
        <a:sysClr val="window" lastClr="FFFFFF"/>
      </a:lt1>
      <a:dk2>
        <a:srgbClr val="DF5E1F"/>
      </a:dk2>
      <a:lt2>
        <a:srgbClr val="FFFFFF"/>
      </a:lt2>
      <a:accent1>
        <a:srgbClr val="008FCA"/>
      </a:accent1>
      <a:accent2>
        <a:srgbClr val="8D2447"/>
      </a:accent2>
      <a:accent3>
        <a:srgbClr val="69A93A"/>
      </a:accent3>
      <a:accent4>
        <a:srgbClr val="DF5E1F"/>
      </a:accent4>
      <a:accent5>
        <a:srgbClr val="F89C53"/>
      </a:accent5>
      <a:accent6>
        <a:srgbClr val="9BCF7E"/>
      </a:accent6>
      <a:hlink>
        <a:srgbClr val="0000FF"/>
      </a:hlink>
      <a:folHlink>
        <a:srgbClr val="60CB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CIMO 1">
      <a:dk1>
        <a:srgbClr val="000000"/>
      </a:dk1>
      <a:lt1>
        <a:sysClr val="window" lastClr="FFFFFF"/>
      </a:lt1>
      <a:dk2>
        <a:srgbClr val="DF5E1F"/>
      </a:dk2>
      <a:lt2>
        <a:srgbClr val="FFFFFF"/>
      </a:lt2>
      <a:accent1>
        <a:srgbClr val="008FCA"/>
      </a:accent1>
      <a:accent2>
        <a:srgbClr val="8D2447"/>
      </a:accent2>
      <a:accent3>
        <a:srgbClr val="69A93A"/>
      </a:accent3>
      <a:accent4>
        <a:srgbClr val="DF5E1F"/>
      </a:accent4>
      <a:accent5>
        <a:srgbClr val="F89C53"/>
      </a:accent5>
      <a:accent6>
        <a:srgbClr val="9BCF7E"/>
      </a:accent6>
      <a:hlink>
        <a:srgbClr val="0000FF"/>
      </a:hlink>
      <a:folHlink>
        <a:srgbClr val="60CB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CIMO 1">
      <a:dk1>
        <a:srgbClr val="000000"/>
      </a:dk1>
      <a:lt1>
        <a:sysClr val="window" lastClr="FFFFFF"/>
      </a:lt1>
      <a:dk2>
        <a:srgbClr val="DF5E1F"/>
      </a:dk2>
      <a:lt2>
        <a:srgbClr val="FFFFFF"/>
      </a:lt2>
      <a:accent1>
        <a:srgbClr val="008FCA"/>
      </a:accent1>
      <a:accent2>
        <a:srgbClr val="8D2447"/>
      </a:accent2>
      <a:accent3>
        <a:srgbClr val="69A93A"/>
      </a:accent3>
      <a:accent4>
        <a:srgbClr val="DF5E1F"/>
      </a:accent4>
      <a:accent5>
        <a:srgbClr val="F89C53"/>
      </a:accent5>
      <a:accent6>
        <a:srgbClr val="9BCF7E"/>
      </a:accent6>
      <a:hlink>
        <a:srgbClr val="0000FF"/>
      </a:hlink>
      <a:folHlink>
        <a:srgbClr val="60CB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CIMO 1">
      <a:dk1>
        <a:srgbClr val="000000"/>
      </a:dk1>
      <a:lt1>
        <a:sysClr val="window" lastClr="FFFFFF"/>
      </a:lt1>
      <a:dk2>
        <a:srgbClr val="DF5E1F"/>
      </a:dk2>
      <a:lt2>
        <a:srgbClr val="FFFFFF"/>
      </a:lt2>
      <a:accent1>
        <a:srgbClr val="008FCA"/>
      </a:accent1>
      <a:accent2>
        <a:srgbClr val="8D2447"/>
      </a:accent2>
      <a:accent3>
        <a:srgbClr val="69A93A"/>
      </a:accent3>
      <a:accent4>
        <a:srgbClr val="DF5E1F"/>
      </a:accent4>
      <a:accent5>
        <a:srgbClr val="F89C53"/>
      </a:accent5>
      <a:accent6>
        <a:srgbClr val="9BCF7E"/>
      </a:accent6>
      <a:hlink>
        <a:srgbClr val="0000FF"/>
      </a:hlink>
      <a:folHlink>
        <a:srgbClr val="60CB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Office Theme">
  <a:themeElements>
    <a:clrScheme name="CIMO 1">
      <a:dk1>
        <a:srgbClr val="000000"/>
      </a:dk1>
      <a:lt1>
        <a:sysClr val="window" lastClr="FFFFFF"/>
      </a:lt1>
      <a:dk2>
        <a:srgbClr val="DF5E1F"/>
      </a:dk2>
      <a:lt2>
        <a:srgbClr val="FFFFFF"/>
      </a:lt2>
      <a:accent1>
        <a:srgbClr val="008FCA"/>
      </a:accent1>
      <a:accent2>
        <a:srgbClr val="8D2447"/>
      </a:accent2>
      <a:accent3>
        <a:srgbClr val="69A93A"/>
      </a:accent3>
      <a:accent4>
        <a:srgbClr val="DF5E1F"/>
      </a:accent4>
      <a:accent5>
        <a:srgbClr val="F89C53"/>
      </a:accent5>
      <a:accent6>
        <a:srgbClr val="9BCF7E"/>
      </a:accent6>
      <a:hlink>
        <a:srgbClr val="0000FF"/>
      </a:hlink>
      <a:folHlink>
        <a:srgbClr val="60CB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CIMO 1">
      <a:dk1>
        <a:srgbClr val="000000"/>
      </a:dk1>
      <a:lt1>
        <a:sysClr val="window" lastClr="FFFFFF"/>
      </a:lt1>
      <a:dk2>
        <a:srgbClr val="DF5E1F"/>
      </a:dk2>
      <a:lt2>
        <a:srgbClr val="FFFFFF"/>
      </a:lt2>
      <a:accent1>
        <a:srgbClr val="008FCA"/>
      </a:accent1>
      <a:accent2>
        <a:srgbClr val="8D2447"/>
      </a:accent2>
      <a:accent3>
        <a:srgbClr val="69A93A"/>
      </a:accent3>
      <a:accent4>
        <a:srgbClr val="DF5E1F"/>
      </a:accent4>
      <a:accent5>
        <a:srgbClr val="F89C53"/>
      </a:accent5>
      <a:accent6>
        <a:srgbClr val="9BCF7E"/>
      </a:accent6>
      <a:hlink>
        <a:srgbClr val="0000FF"/>
      </a:hlink>
      <a:folHlink>
        <a:srgbClr val="60CB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15977</TotalTime>
  <Words>406</Words>
  <Application>Microsoft Office PowerPoint</Application>
  <PresentationFormat>Näytössä katseltava diaesitys (4:3)</PresentationFormat>
  <Paragraphs>97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12</vt:i4>
      </vt:variant>
    </vt:vector>
  </HeadingPairs>
  <TitlesOfParts>
    <vt:vector size="25" baseType="lpstr">
      <vt:lpstr>ＭＳ Ｐゴシック</vt:lpstr>
      <vt:lpstr>Arial</vt:lpstr>
      <vt:lpstr>Calibri</vt:lpstr>
      <vt:lpstr>Lucida Grande</vt:lpstr>
      <vt:lpstr>Verdana</vt:lpstr>
      <vt:lpstr>Office Theme</vt:lpstr>
      <vt:lpstr>4_Office Theme</vt:lpstr>
      <vt:lpstr>1_Office Theme</vt:lpstr>
      <vt:lpstr>5_Office Theme</vt:lpstr>
      <vt:lpstr>2_Office Theme</vt:lpstr>
      <vt:lpstr>6_Office Theme</vt:lpstr>
      <vt:lpstr>3_Office Theme</vt:lpstr>
      <vt:lpstr>7_Office Theme</vt:lpstr>
      <vt:lpstr>Tutkinto-opiskelu ulkomailla</vt:lpstr>
      <vt:lpstr>Tutkinnon suorittaminen ulkomailla</vt:lpstr>
      <vt:lpstr>Mitä tutkinto-opiskelijaksi pyrkiminen vaatii?</vt:lpstr>
      <vt:lpstr>Tutkinto-opiskelijaksi hakeminen</vt:lpstr>
      <vt:lpstr>Pääsyvaatimukset</vt:lpstr>
      <vt:lpstr>Kustannukset ja rahoitus</vt:lpstr>
      <vt:lpstr>Kelan opintotuki ulkomaille</vt:lpstr>
      <vt:lpstr>Käytännön järjestelyt</vt:lpstr>
      <vt:lpstr>Tutkintojen vastaavuus ja tunnustaminen</vt:lpstr>
      <vt:lpstr>Maailmalle.net-palvelu</vt:lpstr>
      <vt:lpstr>Maakohtaista tietoa opiskelusta</vt:lpstr>
      <vt:lpstr>CIMOn neuvontapalvelut</vt:lpstr>
    </vt:vector>
  </TitlesOfParts>
  <Company>CON Helsinki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CIMO</dc:title>
  <dc:creator>Tuomas Hautamäki</dc:creator>
  <cp:lastModifiedBy>Nevalainen Ville</cp:lastModifiedBy>
  <cp:revision>210</cp:revision>
  <cp:lastPrinted>2014-06-12T08:47:40Z</cp:lastPrinted>
  <dcterms:created xsi:type="dcterms:W3CDTF">2014-05-20T07:49:18Z</dcterms:created>
  <dcterms:modified xsi:type="dcterms:W3CDTF">2016-04-22T10:38:14Z</dcterms:modified>
</cp:coreProperties>
</file>