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sldIdLst>
    <p:sldId id="256" r:id="rId2"/>
    <p:sldId id="280" r:id="rId3"/>
    <p:sldId id="281" r:id="rId4"/>
    <p:sldId id="258" r:id="rId5"/>
    <p:sldId id="283" r:id="rId6"/>
    <p:sldId id="259" r:id="rId7"/>
    <p:sldId id="267" r:id="rId8"/>
    <p:sldId id="260" r:id="rId9"/>
    <p:sldId id="261" r:id="rId10"/>
    <p:sldId id="268" r:id="rId11"/>
    <p:sldId id="269" r:id="rId12"/>
    <p:sldId id="270" r:id="rId13"/>
    <p:sldId id="262" r:id="rId14"/>
    <p:sldId id="264" r:id="rId15"/>
    <p:sldId id="263" r:id="rId16"/>
    <p:sldId id="278" r:id="rId17"/>
  </p:sldIdLst>
  <p:sldSz cx="9144000" cy="6858000" type="screen4x3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i Anttila" initials="P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0"/>
  </p:normalViewPr>
  <p:slideViewPr>
    <p:cSldViewPr>
      <p:cViewPr varScale="1">
        <p:scale>
          <a:sx n="62" d="100"/>
          <a:sy n="62" d="100"/>
        </p:scale>
        <p:origin x="58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06T07:19:22.690" idx="1">
    <p:pos x="5605" y="1117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1EA3AD-2357-2CB2-6BAA-DDA626AC6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D252011-5E8C-4A9C-AC26-FD235EB3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AE20ACE-BFEB-F206-E165-1FC416FDA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BAD26-9729-B842-85CB-B1E1F14444C6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8471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BB9374-078E-34F4-D29F-44400C8C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BFD3E9-A6FE-C4D0-F9E7-14E02645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15626F1-F851-6F17-9F9D-B35B6DFE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82A21-7D12-3848-9548-B8207AC51BE6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92890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10432E5-573D-7C5A-8065-E1C178DF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82DF318-D4DA-FBBE-9F45-DD8DF983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B0BB5B-D809-F1FC-AFC1-B3C3F92B1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E6623-1BE4-E94B-8ACD-41EE7F99152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632805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087EB6E-D9D7-BD75-606D-4866F600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BA638060-B03D-568E-80EB-FDD67B1D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03A224B4-B1DC-D274-0411-89C2E5C2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6EFD2-E31E-7149-BCFE-37D2CCD1DD6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23013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762CF89-1E69-D314-CB90-0D384384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4CE5EDE-69E2-C62A-D332-214A82D2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7D21EB-D345-EFE2-E727-F3292000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4DBA3-F3FB-0D42-B939-5B64035EE0B8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3733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F188FE-B96F-66F5-B9FA-EA8D306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783D57D-FD80-8CC6-E65D-6E230FC3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07C7A1-98E3-029E-C05E-3E31E895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9888D-9A4E-4F4D-A345-8ED62A7768CB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9648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4FF0694A-1DDD-7776-883F-D940695E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B45F2824-D44C-2476-2891-49367599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ABEA8DA-A15A-89A1-E11F-AC9A97C3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F98F2-146E-584D-ADDA-E2558D96C2BA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29183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6892BFB1-60B8-E970-0DFC-3FA92000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7B9A9AE0-F382-BEC3-203A-A1966BBC9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8CC9A970-F018-3659-6565-5D1D9B1F4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F1375-2CE5-4E47-B58D-51D1912C822C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1547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A101F8F3-6D12-72B9-02DF-796B7815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AD54A774-B82D-C521-15B0-32BC9257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18C041D5-643B-9D49-9E99-706BB1238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55563-FAF0-D64A-8083-076A768BA6A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0235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B1B1205C-5563-728D-BB16-8E6663526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E9E4946A-C973-675A-C6E2-D817DA6D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EE77CE11-4252-80FE-E28A-8DDDC044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CCE0B-DBCC-5D45-B6FC-B0B83FAA218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4078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4F1E89C-F6D0-0D78-AF0E-BE2A8394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BCE3DA2-6158-05EF-212D-0930F8F9B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FDCBF62-042E-1E93-AFB1-BFBD8431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19BF4-F336-8945-B999-FD1FE9B59986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3246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AB0947BD-0CCB-1C3B-384D-D1E2D875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67BC3405-901C-017A-B38E-5D59F901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95D5975E-B9FE-47CC-D067-2DD2C9CF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28B15-822F-DE43-A07E-33FB006DF200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38069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D184E0A2-2784-50D9-46E2-02BCDF67BA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B666EBD-9660-4E9E-9F55-A189E2F59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0707B2-9C9F-C586-9A24-5DC17E778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66E870-9BE8-D4E3-68BE-564C1FCDB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F15107-3FDE-06F3-84FC-CB6AC1CFF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C2F62F87-40B6-AD4C-8A7D-DDC964DA97ED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upload.wikimedia.org/wikipedia/commons/8/8f/Friedrich_Karl_HK_02.jpg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/3-10067840" TargetMode="External"/><Relationship Id="rId2" Type="http://schemas.openxmlformats.org/officeDocument/2006/relationships/hyperlink" Target="https://www.is.fi/suomi100/art-2000005471339.html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youtu.be/-59JarXdpfc?feature=shared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.wikimedia.org/wikipedia/commons/f/fb/Suojeluskunta.jpg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upload.wikimedia.org/wikipedia/commons/7/7e/FinnishCivilWarMapBegin.svg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2055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Right Triangle 205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0" name="Rectangle 2059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9F615436-7D01-9F15-C90E-C06ACDFB3D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63930" y="1008993"/>
            <a:ext cx="6923558" cy="3542045"/>
          </a:xfrm>
        </p:spPr>
        <p:txBody>
          <a:bodyPr rtlCol="0" anchor="b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i-FI" altLang="fi-FI" sz="7000"/>
              <a:t>Suomen itsenäistyminen ja sisällissota 1918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773F0A9-57B0-676E-1186-AF9D69B5538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63930" y="4582814"/>
            <a:ext cx="5349252" cy="1312657"/>
          </a:xfrm>
        </p:spPr>
        <p:txBody>
          <a:bodyPr numCol="1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buFont typeface="Wingdings 3" pitchFamily="2" charset="2"/>
              <a:buNone/>
            </a:pPr>
            <a:endParaRPr lang="fi-FI" altLang="fi-F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tsikko 1">
            <a:extLst>
              <a:ext uri="{FF2B5EF4-FFF2-40B4-BE49-F238E27FC236}">
                <a16:creationId xmlns:a16="http://schemas.microsoft.com/office/drawing/2014/main" id="{3C46BE63-F37A-973D-4392-5A90A8B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2400"/>
              <a:t>Punaisten surmaamia vankeja Viipurissa: uhreina teloituksissa mm. kartanonomistajia, teollisuusjohtajia ja talollisia, surmattuja kaiken kaikkiaan n. 1400-1650 </a:t>
            </a:r>
          </a:p>
        </p:txBody>
      </p:sp>
      <p:sp>
        <p:nvSpPr>
          <p:cNvPr id="12291" name="Tekstin paikkamerkki 2">
            <a:extLst>
              <a:ext uri="{FF2B5EF4-FFF2-40B4-BE49-F238E27FC236}">
                <a16:creationId xmlns:a16="http://schemas.microsoft.com/office/drawing/2014/main" id="{47185BB1-0194-FBA3-58C9-37F628E947B7}"/>
              </a:ext>
            </a:extLst>
          </p:cNvPr>
          <p:cNvSpPr>
            <a:spLocks noGrp="1"/>
          </p:cNvSpPr>
          <p:nvPr>
            <p:ph type="body" sz="half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12292" name="Sisällön paikkamerkki 4">
            <a:extLst>
              <a:ext uri="{FF2B5EF4-FFF2-40B4-BE49-F238E27FC236}">
                <a16:creationId xmlns:a16="http://schemas.microsoft.com/office/drawing/2014/main" id="{125982CF-9E70-57EE-5E1C-076D751657FF}"/>
              </a:ext>
            </a:extLst>
          </p:cNvPr>
          <p:cNvSpPr>
            <a:spLocks noGrp="1" noChangeAspect="1"/>
          </p:cNvSpPr>
          <p:nvPr>
            <p:ph sz="half" idx="2"/>
          </p:nvPr>
        </p:nvSpPr>
        <p:spPr bwMode="auto">
          <a:xfrm>
            <a:off x="1058863" y="1600200"/>
            <a:ext cx="6873875" cy="48958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2293" name="Kuva 1">
            <a:extLst>
              <a:ext uri="{FF2B5EF4-FFF2-40B4-BE49-F238E27FC236}">
                <a16:creationId xmlns:a16="http://schemas.microsoft.com/office/drawing/2014/main" id="{ED1F607E-DF2E-EB30-B864-D0EDC2083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7627937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tsikko 1">
            <a:extLst>
              <a:ext uri="{FF2B5EF4-FFF2-40B4-BE49-F238E27FC236}">
                <a16:creationId xmlns:a16="http://schemas.microsoft.com/office/drawing/2014/main" id="{4672D321-CCB7-AD77-054C-F5122203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Jälkiseurauksia</a:t>
            </a:r>
          </a:p>
        </p:txBody>
      </p:sp>
      <p:sp>
        <p:nvSpPr>
          <p:cNvPr id="13315" name="Tekstin paikkamerkki 2">
            <a:extLst>
              <a:ext uri="{FF2B5EF4-FFF2-40B4-BE49-F238E27FC236}">
                <a16:creationId xmlns:a16="http://schemas.microsoft.com/office/drawing/2014/main" id="{6CF4A729-0D6E-0811-1768-0A18817BB6B8}"/>
              </a:ext>
            </a:extLst>
          </p:cNvPr>
          <p:cNvSpPr>
            <a:spLocks noGrp="1"/>
          </p:cNvSpPr>
          <p:nvPr>
            <p:ph type="body" sz="half" idx="1"/>
          </p:nvPr>
        </p:nvSpPr>
        <p:spPr bwMode="auto">
          <a:xfrm>
            <a:off x="176213" y="1417638"/>
            <a:ext cx="4319588" cy="525145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i-FI" altLang="fi-FI" sz="2400" dirty="0"/>
              <a:t>N. </a:t>
            </a:r>
            <a:r>
              <a:rPr lang="fi-FI" altLang="fi-FI" sz="2400" i="1" dirty="0"/>
              <a:t>10 000 punaista </a:t>
            </a:r>
            <a:r>
              <a:rPr lang="fi-FI" altLang="fi-FI" sz="2400" dirty="0"/>
              <a:t>pakeni </a:t>
            </a:r>
            <a:r>
              <a:rPr lang="fi-FI" altLang="fi-FI" sz="2400" i="1" dirty="0"/>
              <a:t>Neuvosto-Venäjälle</a:t>
            </a:r>
          </a:p>
          <a:p>
            <a:r>
              <a:rPr lang="fi-FI" altLang="fi-FI" sz="2400" dirty="0"/>
              <a:t>Sodan päätyttyä </a:t>
            </a:r>
            <a:r>
              <a:rPr lang="fi-FI" altLang="fi-FI" sz="2400" i="1" dirty="0"/>
              <a:t>80 000 punaista vankileireillä </a:t>
            </a:r>
            <a:r>
              <a:rPr lang="fi-FI" altLang="fi-FI" sz="2400" dirty="0"/>
              <a:t>(Suomenlinna, Lahti, Hämeenlinna, Viipuri, Tammisaari, Riihimäki, Tampere)</a:t>
            </a:r>
          </a:p>
          <a:p>
            <a:r>
              <a:rPr lang="fi-FI" altLang="fi-FI" sz="2400" dirty="0"/>
              <a:t>Nälkään, tauteihin ja teloituksiin leireillä kuoli n. 13000</a:t>
            </a:r>
          </a:p>
          <a:p>
            <a:r>
              <a:rPr lang="fi-FI" altLang="fi-FI" sz="2400" dirty="0"/>
              <a:t>Pitkään jatkunut </a:t>
            </a:r>
            <a:r>
              <a:rPr lang="fi-FI" altLang="fi-FI" sz="2400" i="1" dirty="0"/>
              <a:t>katkeruus ja eripura</a:t>
            </a:r>
            <a:r>
              <a:rPr lang="fi-FI" altLang="fi-FI" sz="2400" dirty="0"/>
              <a:t> työläisten ja porvarien välillä</a:t>
            </a:r>
          </a:p>
        </p:txBody>
      </p:sp>
      <p:sp>
        <p:nvSpPr>
          <p:cNvPr id="13316" name="Sisällön paikkamerkki 4">
            <a:extLst>
              <a:ext uri="{FF2B5EF4-FFF2-40B4-BE49-F238E27FC236}">
                <a16:creationId xmlns:a16="http://schemas.microsoft.com/office/drawing/2014/main" id="{9394E0A9-45EF-B255-7508-5384639331A9}"/>
              </a:ext>
            </a:extLst>
          </p:cNvPr>
          <p:cNvSpPr>
            <a:spLocks noGrp="1" noChangeAspect="1"/>
          </p:cNvSpPr>
          <p:nvPr>
            <p:ph sz="half" idx="2"/>
          </p:nvPr>
        </p:nvSpPr>
        <p:spPr bwMode="auto">
          <a:xfrm>
            <a:off x="4929188" y="2060575"/>
            <a:ext cx="4038600" cy="31178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317" name="Tekstiruutu 5">
            <a:extLst>
              <a:ext uri="{FF2B5EF4-FFF2-40B4-BE49-F238E27FC236}">
                <a16:creationId xmlns:a16="http://schemas.microsoft.com/office/drawing/2014/main" id="{DA08E745-2DBA-3FBF-DF33-2F133DCAB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5428833"/>
            <a:ext cx="4176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i-FI" altLang="fi-FI" i="1" dirty="0">
                <a:latin typeface="Century Gothic" panose="020B0502020202020204" pitchFamily="34" charset="0"/>
              </a:rPr>
              <a:t>Suomenlinnan vankileiri</a:t>
            </a:r>
          </a:p>
        </p:txBody>
      </p:sp>
      <p:pic>
        <p:nvPicPr>
          <p:cNvPr id="13318" name="Kuva 1">
            <a:extLst>
              <a:ext uri="{FF2B5EF4-FFF2-40B4-BE49-F238E27FC236}">
                <a16:creationId xmlns:a16="http://schemas.microsoft.com/office/drawing/2014/main" id="{37C4C635-8520-D741-60F9-D9E39EE37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71" y="2060575"/>
            <a:ext cx="4826259" cy="324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tsikko 1">
            <a:extLst>
              <a:ext uri="{FF2B5EF4-FFF2-40B4-BE49-F238E27FC236}">
                <a16:creationId xmlns:a16="http://schemas.microsoft.com/office/drawing/2014/main" id="{5F081561-9DF3-5A5E-7732-C3F32D3F6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Sodan uhrit</a:t>
            </a:r>
          </a:p>
        </p:txBody>
      </p:sp>
      <p:sp>
        <p:nvSpPr>
          <p:cNvPr id="14339" name="Tekstin paikkamerkki 2">
            <a:extLst>
              <a:ext uri="{FF2B5EF4-FFF2-40B4-BE49-F238E27FC236}">
                <a16:creationId xmlns:a16="http://schemas.microsoft.com/office/drawing/2014/main" id="{AB10CA94-3927-96F3-2AF6-2AD4E40190E8}"/>
              </a:ext>
            </a:extLst>
          </p:cNvPr>
          <p:cNvSpPr>
            <a:spLocks noGrp="1"/>
          </p:cNvSpPr>
          <p:nvPr>
            <p:ph type="body" sz="half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14340" name="Sisällön paikkamerkki 3">
            <a:extLst>
              <a:ext uri="{FF2B5EF4-FFF2-40B4-BE49-F238E27FC236}">
                <a16:creationId xmlns:a16="http://schemas.microsoft.com/office/drawing/2014/main" id="{5D9863A9-8232-9AFF-083E-80F1506605E7}"/>
              </a:ext>
            </a:extLst>
          </p:cNvPr>
          <p:cNvSpPr>
            <a:spLocks noGrp="1"/>
          </p:cNvSpPr>
          <p:nvPr>
            <p:ph sz="half" idx="2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14341" name="Kuva 5">
            <a:extLst>
              <a:ext uri="{FF2B5EF4-FFF2-40B4-BE49-F238E27FC236}">
                <a16:creationId xmlns:a16="http://schemas.microsoft.com/office/drawing/2014/main" id="{617583EC-A3A6-0416-9F9B-AF7624812B43}"/>
              </a:ext>
            </a:extLst>
          </p:cNvPr>
          <p:cNvSpPr>
            <a:spLocks noChangeAspect="1"/>
          </p:cNvSpPr>
          <p:nvPr/>
        </p:nvSpPr>
        <p:spPr bwMode="auto">
          <a:xfrm>
            <a:off x="827088" y="1700213"/>
            <a:ext cx="77628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pic>
        <p:nvPicPr>
          <p:cNvPr id="14342" name="Kuva 1">
            <a:extLst>
              <a:ext uri="{FF2B5EF4-FFF2-40B4-BE49-F238E27FC236}">
                <a16:creationId xmlns:a16="http://schemas.microsoft.com/office/drawing/2014/main" id="{61B5B315-F0A2-7815-03B1-B10C348D5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" y="1281906"/>
            <a:ext cx="8035926" cy="516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>
            <a:extLst>
              <a:ext uri="{FF2B5EF4-FFF2-40B4-BE49-F238E27FC236}">
                <a16:creationId xmlns:a16="http://schemas.microsoft.com/office/drawing/2014/main" id="{97715DE7-73EB-E876-17A1-F94691BA9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0538" y="150813"/>
            <a:ext cx="8229600" cy="1139825"/>
          </a:xfrm>
        </p:spPr>
        <p:txBody>
          <a:bodyPr/>
          <a:lstStyle/>
          <a:p>
            <a:r>
              <a:rPr lang="fi-FI" altLang="fi-FI" dirty="0"/>
              <a:t>Kpl 7. Hallitusmuotokiista</a:t>
            </a:r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id="{756BB2B8-A629-A458-2CA6-29285D0AF9A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7638" y="908720"/>
            <a:ext cx="5000426" cy="5798467"/>
          </a:xfrm>
        </p:spPr>
        <p:txBody>
          <a:bodyPr>
            <a:no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Sisällissodan jälkeen </a:t>
            </a: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porvaristo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vaati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vahvaa hallitsijaa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kuningasta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Monarkistit</a:t>
            </a:r>
            <a:r>
              <a:rPr lang="fi-FI" altLang="fi-F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halusivat pitää yhteiskunnan </a:t>
            </a:r>
            <a:r>
              <a:rPr lang="fi-FI" alt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yläluokan valvonnassa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Tasavaltalaiset 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kannattivat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eduskuntaa ja presidenttiä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1918 ”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tynkäeduskunta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 valitsi kuninkaaksi prinssi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Friedrich Karlin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Saksan hävittyä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fi-FI" altLang="fi-FI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MS</a:t>
            </a:r>
            <a:r>
              <a:rPr lang="fi-FI" altLang="fi-F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:n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prinssi </a:t>
            </a: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luopui kuninkuudesta, 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uusissa eduskuntavaaleissa tasavaltalaiset voitolle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1919 säädettiin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tasavaltainen hallitusmuoto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mutta </a:t>
            </a: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presidentin asema 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säilyi poikkeuksellisen vahvana aina vuoteen 2000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Ensimmäiseksi presidentiksi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Kaarlo Juho Ståhlberg</a:t>
            </a:r>
          </a:p>
        </p:txBody>
      </p:sp>
      <p:sp>
        <p:nvSpPr>
          <p:cNvPr id="16388" name="Rectangle 10">
            <a:extLst>
              <a:ext uri="{FF2B5EF4-FFF2-40B4-BE49-F238E27FC236}">
                <a16:creationId xmlns:a16="http://schemas.microsoft.com/office/drawing/2014/main" id="{020F3675-62C8-C17A-A85B-621BD996160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fi-FI" altLang="fi-FI" sz="1600"/>
          </a:p>
        </p:txBody>
      </p:sp>
      <p:sp>
        <p:nvSpPr>
          <p:cNvPr id="16389" name="Picture 12" descr="Tiedosto:Friedrich Karl HK 02.jpg">
            <a:hlinkClick r:id="rId2"/>
            <a:extLst>
              <a:ext uri="{FF2B5EF4-FFF2-40B4-BE49-F238E27FC236}">
                <a16:creationId xmlns:a16="http://schemas.microsoft.com/office/drawing/2014/main" id="{9ADD7D5F-9F23-B35C-488D-927DE52C74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1613" y="604838"/>
            <a:ext cx="3781425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390" name="Tekstiruutu 1">
            <a:extLst>
              <a:ext uri="{FF2B5EF4-FFF2-40B4-BE49-F238E27FC236}">
                <a16:creationId xmlns:a16="http://schemas.microsoft.com/office/drawing/2014/main" id="{1A7C0690-4A66-FD3F-19E2-1ABDF4284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6132513"/>
            <a:ext cx="352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i-FI" altLang="fi-FI" i="1">
                <a:latin typeface="Century Gothic" panose="020B0502020202020204" pitchFamily="34" charset="0"/>
              </a:rPr>
              <a:t>Friedrich Karl</a:t>
            </a:r>
            <a:r>
              <a:rPr lang="fi-FI" altLang="fi-FI">
                <a:latin typeface="Century Gothic" panose="020B0502020202020204" pitchFamily="34" charset="0"/>
              </a:rPr>
              <a:t>, Hessenin prinssi</a:t>
            </a:r>
          </a:p>
        </p:txBody>
      </p:sp>
      <p:pic>
        <p:nvPicPr>
          <p:cNvPr id="16391" name="Kuva 1">
            <a:extLst>
              <a:ext uri="{FF2B5EF4-FFF2-40B4-BE49-F238E27FC236}">
                <a16:creationId xmlns:a16="http://schemas.microsoft.com/office/drawing/2014/main" id="{9C7648D5-F2BE-352B-47EC-3C1109351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615950"/>
            <a:ext cx="3781425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tsikko 1">
            <a:extLst>
              <a:ext uri="{FF2B5EF4-FFF2-40B4-BE49-F238E27FC236}">
                <a16:creationId xmlns:a16="http://schemas.microsoft.com/office/drawing/2014/main" id="{CEA00A1B-D55C-D61B-0658-DA84078BB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/>
              <a:t>Tynkäeduskunta 1918-1919, SDP:llä 1 edustaja</a:t>
            </a:r>
          </a:p>
        </p:txBody>
      </p:sp>
      <p:sp>
        <p:nvSpPr>
          <p:cNvPr id="17411" name="Tekstin paikkamerkki 2">
            <a:extLst>
              <a:ext uri="{FF2B5EF4-FFF2-40B4-BE49-F238E27FC236}">
                <a16:creationId xmlns:a16="http://schemas.microsoft.com/office/drawing/2014/main" id="{DE7F5341-427F-C91F-DCF4-A28ED72F072C}"/>
              </a:ext>
            </a:extLst>
          </p:cNvPr>
          <p:cNvSpPr>
            <a:spLocks noGrp="1"/>
          </p:cNvSpPr>
          <p:nvPr>
            <p:ph type="body" sz="half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17412" name="Sisällön paikkamerkki 3">
            <a:extLst>
              <a:ext uri="{FF2B5EF4-FFF2-40B4-BE49-F238E27FC236}">
                <a16:creationId xmlns:a16="http://schemas.microsoft.com/office/drawing/2014/main" id="{7C4F2EA0-9B00-4CE2-92D6-EB8F8144AC22}"/>
              </a:ext>
            </a:extLst>
          </p:cNvPr>
          <p:cNvSpPr>
            <a:spLocks noGrp="1"/>
          </p:cNvSpPr>
          <p:nvPr>
            <p:ph sz="half" idx="2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17413" name="Kuva 4">
            <a:extLst>
              <a:ext uri="{FF2B5EF4-FFF2-40B4-BE49-F238E27FC236}">
                <a16:creationId xmlns:a16="http://schemas.microsoft.com/office/drawing/2014/main" id="{B548E968-47CF-41B3-09B1-E8D507EB22A6}"/>
              </a:ext>
            </a:extLst>
          </p:cNvPr>
          <p:cNvSpPr>
            <a:spLocks noChangeAspect="1"/>
          </p:cNvSpPr>
          <p:nvPr/>
        </p:nvSpPr>
        <p:spPr bwMode="auto">
          <a:xfrm>
            <a:off x="684213" y="1600200"/>
            <a:ext cx="79343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pic>
        <p:nvPicPr>
          <p:cNvPr id="17414" name="Kuva 1">
            <a:extLst>
              <a:ext uri="{FF2B5EF4-FFF2-40B4-BE49-F238E27FC236}">
                <a16:creationId xmlns:a16="http://schemas.microsoft.com/office/drawing/2014/main" id="{336EBF85-C8F5-E464-EB9F-6B78E23BD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585913"/>
            <a:ext cx="7559675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20276D-BA46-8738-2420-49786B35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Suomen kuninkaan kruunusta tehty näköiskappale </a:t>
            </a: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https://www.is.fi/suomi100/art-2000005471339.html</a:t>
            </a:r>
            <a:b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i-FI" sz="1800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</a:t>
            </a: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://</a:t>
            </a:r>
            <a:r>
              <a:rPr lang="fi-FI" sz="1800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yle.fi</a:t>
            </a: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/a/3-10067840</a:t>
            </a:r>
            <a:endParaRPr lang="fi-FI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435" name="Kuva 2">
            <a:extLst>
              <a:ext uri="{FF2B5EF4-FFF2-40B4-BE49-F238E27FC236}">
                <a16:creationId xmlns:a16="http://schemas.microsoft.com/office/drawing/2014/main" id="{4BE9148F-4DC6-7BA2-F56B-E716EB647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12888"/>
            <a:ext cx="7051675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kstin paikkamerkki 2">
            <a:extLst>
              <a:ext uri="{FF2B5EF4-FFF2-40B4-BE49-F238E27FC236}">
                <a16:creationId xmlns:a16="http://schemas.microsoft.com/office/drawing/2014/main" id="{718C8E3E-A496-0456-248D-4AF4FFE3DEA5}"/>
              </a:ext>
            </a:extLst>
          </p:cNvPr>
          <p:cNvSpPr>
            <a:spLocks noGrp="1"/>
          </p:cNvSpPr>
          <p:nvPr>
            <p:ph type="body" sz="half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18437" name="Sisällön paikkamerkki 3">
            <a:extLst>
              <a:ext uri="{FF2B5EF4-FFF2-40B4-BE49-F238E27FC236}">
                <a16:creationId xmlns:a16="http://schemas.microsoft.com/office/drawing/2014/main" id="{8272721E-5947-20EA-BA39-D84AC6E6D29A}"/>
              </a:ext>
            </a:extLst>
          </p:cNvPr>
          <p:cNvSpPr>
            <a:spLocks noGrp="1"/>
          </p:cNvSpPr>
          <p:nvPr>
            <p:ph sz="half" idx="2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 dirty="0"/>
          </a:p>
        </p:txBody>
      </p:sp>
      <p:sp>
        <p:nvSpPr>
          <p:cNvPr id="18438" name="Kuva 4">
            <a:extLst>
              <a:ext uri="{FF2B5EF4-FFF2-40B4-BE49-F238E27FC236}">
                <a16:creationId xmlns:a16="http://schemas.microsoft.com/office/drawing/2014/main" id="{3386C93B-CF8E-DB02-FC73-2D2B73FAA3E5}"/>
              </a:ext>
            </a:extLst>
          </p:cNvPr>
          <p:cNvSpPr>
            <a:spLocks noChangeAspect="1"/>
          </p:cNvSpPr>
          <p:nvPr/>
        </p:nvSpPr>
        <p:spPr bwMode="auto">
          <a:xfrm>
            <a:off x="3851275" y="3683000"/>
            <a:ext cx="489585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AF068C0-578C-4A3B-C9D1-3CE32507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300" dirty="0" err="1"/>
              <a:t>Presidentti</a:t>
            </a:r>
            <a:r>
              <a:rPr lang="en-US" sz="4300" dirty="0"/>
              <a:t> </a:t>
            </a:r>
            <a:r>
              <a:rPr lang="en-US" sz="4300" dirty="0" err="1"/>
              <a:t>Kaarlo</a:t>
            </a:r>
            <a:r>
              <a:rPr lang="en-US" sz="4300" dirty="0"/>
              <a:t> Juho </a:t>
            </a:r>
            <a:r>
              <a:rPr lang="en-US" sz="4300" dirty="0" err="1"/>
              <a:t>Ståhlberg</a:t>
            </a:r>
            <a:r>
              <a:rPr lang="en-US" sz="4300" dirty="0"/>
              <a:t> 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54516C2-5344-9333-CE1F-C0C431159B8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0" y="2872899"/>
            <a:ext cx="3851920" cy="3320668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defTabSz="914400"/>
            <a:r>
              <a:rPr lang="en-US" sz="1600" dirty="0" err="1"/>
              <a:t>Kotoisin</a:t>
            </a:r>
            <a:r>
              <a:rPr lang="en-US" sz="1600" dirty="0"/>
              <a:t> </a:t>
            </a:r>
            <a:r>
              <a:rPr lang="en-US" sz="1600" dirty="0" err="1"/>
              <a:t>Suomussalmelta</a:t>
            </a:r>
            <a:endParaRPr lang="en-US" sz="1600" dirty="0"/>
          </a:p>
          <a:p>
            <a:pPr indent="-228600" defTabSz="914400"/>
            <a:r>
              <a:rPr lang="en-US" sz="1600" dirty="0" err="1"/>
              <a:t>Opiskeli</a:t>
            </a:r>
            <a:r>
              <a:rPr lang="en-US" sz="1600" dirty="0"/>
              <a:t> </a:t>
            </a:r>
            <a:r>
              <a:rPr lang="en-US" sz="1600" dirty="0" err="1"/>
              <a:t>Oulussa</a:t>
            </a:r>
            <a:r>
              <a:rPr lang="en-US" sz="1600" dirty="0"/>
              <a:t> </a:t>
            </a:r>
            <a:r>
              <a:rPr lang="en-US" sz="1600" dirty="0" err="1"/>
              <a:t>lukiossa</a:t>
            </a:r>
            <a:r>
              <a:rPr lang="en-US" sz="1600" dirty="0"/>
              <a:t> ja Helsingin </a:t>
            </a:r>
            <a:r>
              <a:rPr lang="en-US" sz="1600" dirty="0" err="1"/>
              <a:t>yliopistossa</a:t>
            </a:r>
            <a:endParaRPr lang="en-US" sz="1600" dirty="0"/>
          </a:p>
          <a:p>
            <a:pPr indent="-228600" defTabSz="914400"/>
            <a:r>
              <a:rPr lang="en-US" sz="1600" dirty="0" err="1"/>
              <a:t>Oikeutieteilijä</a:t>
            </a:r>
            <a:r>
              <a:rPr lang="en-US" sz="1600" dirty="0"/>
              <a:t>, </a:t>
            </a:r>
            <a:r>
              <a:rPr lang="en-US" sz="1600" dirty="0" err="1"/>
              <a:t>hallinto-oikeuden</a:t>
            </a:r>
            <a:r>
              <a:rPr lang="en-US" sz="1600" dirty="0"/>
              <a:t> </a:t>
            </a:r>
            <a:r>
              <a:rPr lang="en-US" sz="1600" dirty="0" err="1"/>
              <a:t>professori</a:t>
            </a:r>
            <a:endParaRPr lang="en-US" sz="1600" dirty="0"/>
          </a:p>
          <a:p>
            <a:pPr indent="-228600" defTabSz="914400"/>
            <a:r>
              <a:rPr lang="en-US" sz="1600" dirty="0" err="1"/>
              <a:t>Porvarissäädyn</a:t>
            </a:r>
            <a:r>
              <a:rPr lang="en-US" sz="1600" dirty="0"/>
              <a:t> </a:t>
            </a:r>
            <a:r>
              <a:rPr lang="en-US" sz="1600" dirty="0" err="1"/>
              <a:t>valtiopäivämies</a:t>
            </a:r>
            <a:r>
              <a:rPr lang="en-US" sz="1600" dirty="0"/>
              <a:t> ja </a:t>
            </a:r>
            <a:r>
              <a:rPr lang="en-US" sz="1600" dirty="0" err="1"/>
              <a:t>senaattori</a:t>
            </a:r>
            <a:endParaRPr lang="en-US" sz="1600" dirty="0"/>
          </a:p>
          <a:p>
            <a:pPr indent="-228600" defTabSz="914400"/>
            <a:r>
              <a:rPr lang="en-US" sz="1600" dirty="0" err="1"/>
              <a:t>Nuorsuomalaisen</a:t>
            </a:r>
            <a:r>
              <a:rPr lang="en-US" sz="1600" dirty="0"/>
              <a:t> </a:t>
            </a:r>
            <a:r>
              <a:rPr lang="en-US" sz="1600" dirty="0" err="1"/>
              <a:t>puolueen</a:t>
            </a:r>
            <a:r>
              <a:rPr lang="en-US" sz="1600" dirty="0"/>
              <a:t> </a:t>
            </a:r>
            <a:r>
              <a:rPr lang="en-US" sz="1600" dirty="0" err="1"/>
              <a:t>kansanedustaja</a:t>
            </a:r>
            <a:endParaRPr lang="en-US" sz="1600" dirty="0"/>
          </a:p>
          <a:p>
            <a:pPr indent="-228600" defTabSz="914400"/>
            <a:r>
              <a:rPr lang="en-US" sz="1600" dirty="0" err="1"/>
              <a:t>Eduskunnan</a:t>
            </a:r>
            <a:r>
              <a:rPr lang="en-US" sz="1600" dirty="0"/>
              <a:t> </a:t>
            </a:r>
            <a:r>
              <a:rPr lang="en-US" sz="1600" dirty="0" err="1"/>
              <a:t>puhemies</a:t>
            </a:r>
            <a:endParaRPr lang="en-US" sz="1600" dirty="0"/>
          </a:p>
          <a:p>
            <a:pPr indent="-228600" defTabSz="914400"/>
            <a:r>
              <a:rPr lang="en-US" sz="1600" dirty="0" err="1"/>
              <a:t>Presidentti</a:t>
            </a:r>
            <a:r>
              <a:rPr lang="en-US" sz="1600" dirty="0"/>
              <a:t> 1919-1925</a:t>
            </a:r>
          </a:p>
          <a:p>
            <a:pPr indent="-228600" defTabSz="914400"/>
            <a:r>
              <a:rPr lang="en-US" sz="1600" dirty="0" err="1"/>
              <a:t>Kuoli</a:t>
            </a:r>
            <a:r>
              <a:rPr lang="en-US" sz="1600" dirty="0"/>
              <a:t> v. 1952</a:t>
            </a:r>
          </a:p>
          <a:p>
            <a:pPr indent="-228600" defTabSz="914400"/>
            <a:r>
              <a:rPr lang="en-US" sz="1600" dirty="0">
                <a:hlinkClick r:id="rId2"/>
              </a:rPr>
              <a:t>https://youtu.be/-59JarXdpfc?feature=shared</a:t>
            </a:r>
            <a:endParaRPr lang="en-US" sz="1600" dirty="0"/>
          </a:p>
        </p:txBody>
      </p:sp>
      <p:pic>
        <p:nvPicPr>
          <p:cNvPr id="1026" name="Picture 2" descr="Jääkärit onnittelivat tuoretta presidenttiä murhakirjeellä – K.J.  Ståhlbergiä kohtaan tunnettu viha yllätti kokeeneen historioitsijankin">
            <a:extLst>
              <a:ext uri="{FF2B5EF4-FFF2-40B4-BE49-F238E27FC236}">
                <a16:creationId xmlns:a16="http://schemas.microsoft.com/office/drawing/2014/main" id="{2044517C-2224-345E-CBED-1BA4818BAB5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7" r="29678"/>
          <a:stretch/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57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AA115C5-4F3A-3E47-7DE2-45090B4CD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-1123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3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3999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82DFCFF-521D-2851-E4E6-853ECAFC3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9" r="18536" b="-1"/>
          <a:stretch/>
        </p:blipFill>
        <p:spPr>
          <a:xfrm>
            <a:off x="20" y="190"/>
            <a:ext cx="6096620" cy="52911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98" y="5282206"/>
            <a:ext cx="9144198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5282206"/>
            <a:ext cx="9143999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80822B7-E1E5-0323-4ABB-2F71D669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6" y="5635366"/>
            <a:ext cx="5318474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Itsenäisyysjulistus ja itsenäisyyssenaatti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5282206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300BCDD-9A4E-C8BC-BD41-C2D9DF162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115" r="9335" b="-3"/>
          <a:stretch/>
        </p:blipFill>
        <p:spPr>
          <a:xfrm>
            <a:off x="6096642" y="1"/>
            <a:ext cx="3047357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2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962ED922-DB18-67BA-537C-1B16A3395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Itsenäistyminen 1917</a:t>
            </a: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CCBBB6B-EE64-DB3D-F53D-6EC042651A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600200"/>
            <a:ext cx="4316288" cy="49799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Itsenäistyminen vaati muiden maiden tunnustamisen: tunnustuksiin ei suostuttu ennen Venäjän tunnustusta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Miksi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Lenin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tunnusti itsenäisyyden?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sisällissota Venäjällä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uskoi Suomen liittyvän vapaaehtoisesti Venäjään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 </a:t>
            </a:r>
            <a:r>
              <a:rPr lang="fi-FI" altLang="fi-FI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ms:n</a:t>
            </a: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kaoottinen tilanne</a:t>
            </a:r>
          </a:p>
        </p:txBody>
      </p:sp>
      <p:sp>
        <p:nvSpPr>
          <p:cNvPr id="4100" name="Rectangle 6">
            <a:extLst>
              <a:ext uri="{FF2B5EF4-FFF2-40B4-BE49-F238E27FC236}">
                <a16:creationId xmlns:a16="http://schemas.microsoft.com/office/drawing/2014/main" id="{77A21F8A-E954-2B03-459F-D23523236F7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 sz="2000"/>
          </a:p>
        </p:txBody>
      </p:sp>
      <p:pic>
        <p:nvPicPr>
          <p:cNvPr id="4101" name="Picture 8" descr="art6">
            <a:extLst>
              <a:ext uri="{FF2B5EF4-FFF2-40B4-BE49-F238E27FC236}">
                <a16:creationId xmlns:a16="http://schemas.microsoft.com/office/drawing/2014/main" id="{B16626E1-3A6B-6233-46C1-92512CDA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06" y="675531"/>
            <a:ext cx="439248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B236A09-1FE3-B429-D00D-8B9C3BB1A5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913" r="12890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18DCE91-375B-E941-8052-2B1F0B8B5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500"/>
              <a:t>Yleislakko 1917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7CDAF5B-37F8-2A18-6308-097A26A91A9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51520" y="1988840"/>
            <a:ext cx="3243771" cy="46085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000" dirty="0" err="1"/>
              <a:t>Porvarien</a:t>
            </a:r>
            <a:r>
              <a:rPr lang="en-US" sz="2000" dirty="0"/>
              <a:t> ja </a:t>
            </a:r>
            <a:r>
              <a:rPr lang="en-US" sz="2000" dirty="0" err="1"/>
              <a:t>työläisten</a:t>
            </a:r>
            <a:r>
              <a:rPr lang="en-US" sz="2000" dirty="0"/>
              <a:t> </a:t>
            </a:r>
            <a:r>
              <a:rPr lang="en-US" sz="2000" dirty="0" err="1"/>
              <a:t>välit</a:t>
            </a:r>
            <a:r>
              <a:rPr lang="en-US" sz="2000" dirty="0"/>
              <a:t> </a:t>
            </a:r>
            <a:r>
              <a:rPr lang="en-US" sz="2000" dirty="0" err="1"/>
              <a:t>olivat</a:t>
            </a:r>
            <a:r>
              <a:rPr lang="en-US" sz="2000" dirty="0"/>
              <a:t> </a:t>
            </a:r>
            <a:r>
              <a:rPr lang="en-US" sz="2000" dirty="0" err="1"/>
              <a:t>kireät</a:t>
            </a:r>
            <a:r>
              <a:rPr lang="en-US" sz="2000" dirty="0"/>
              <a:t> v. 1917:</a:t>
            </a:r>
          </a:p>
          <a:p>
            <a:pPr indent="-228600" defTabSz="914400"/>
            <a:r>
              <a:rPr lang="en-US" sz="2000" b="1" dirty="0" err="1"/>
              <a:t>Yleislakko</a:t>
            </a:r>
            <a:r>
              <a:rPr lang="en-US" sz="2000" dirty="0"/>
              <a:t> </a:t>
            </a:r>
            <a:r>
              <a:rPr lang="en-US" sz="2000" dirty="0" err="1"/>
              <a:t>marraskuussa</a:t>
            </a:r>
            <a:r>
              <a:rPr lang="en-US" sz="2000" dirty="0"/>
              <a:t> 1917</a:t>
            </a:r>
          </a:p>
          <a:p>
            <a:pPr lvl="1" indent="-228600" defTabSz="914400"/>
            <a:r>
              <a:rPr lang="en-US" sz="2000" i="1" dirty="0"/>
              <a:t>8-tuntinen </a:t>
            </a:r>
            <a:r>
              <a:rPr lang="en-US" sz="2000" i="1" dirty="0" err="1"/>
              <a:t>työpäivä</a:t>
            </a:r>
            <a:endParaRPr lang="en-US" sz="2000" i="1" dirty="0"/>
          </a:p>
          <a:p>
            <a:pPr lvl="1" indent="-228600" defTabSz="914400"/>
            <a:r>
              <a:rPr lang="en-US" sz="2000" i="1" dirty="0" err="1"/>
              <a:t>Kunnallinen</a:t>
            </a:r>
            <a:r>
              <a:rPr lang="en-US" sz="2000" i="1" dirty="0"/>
              <a:t> </a:t>
            </a:r>
            <a:r>
              <a:rPr lang="en-US" sz="2000" i="1" dirty="0" err="1"/>
              <a:t>äänioikeus</a:t>
            </a:r>
            <a:endParaRPr lang="en-US" sz="2000" i="1" dirty="0"/>
          </a:p>
          <a:p>
            <a:pPr lvl="1" indent="-228600" defTabSz="914400"/>
            <a:r>
              <a:rPr lang="en-US" sz="2000" dirty="0" err="1"/>
              <a:t>Elintarvikepula</a:t>
            </a:r>
            <a:endParaRPr lang="en-US" sz="2000" dirty="0"/>
          </a:p>
          <a:p>
            <a:pPr lvl="1" indent="-228600" defTabSz="914400"/>
            <a:r>
              <a:rPr lang="en-US" sz="2000" dirty="0" err="1"/>
              <a:t>Väkivaltaisuudet</a:t>
            </a:r>
            <a:endParaRPr lang="en-US" sz="2000" dirty="0"/>
          </a:p>
          <a:p>
            <a:pPr marL="342900" lvl="1" indent="-228600" defTabSz="914400"/>
            <a:endParaRPr lang="en-US" sz="2000" dirty="0"/>
          </a:p>
          <a:p>
            <a:pPr marL="342900" lvl="1" indent="-228600" defTabSz="914400"/>
            <a:endParaRPr lang="en-US" sz="2000" dirty="0"/>
          </a:p>
          <a:p>
            <a:pPr marL="342900" lvl="1" indent="-228600" defTabSz="914400"/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err="1">
                <a:sym typeface="Wingdings" panose="05000000000000000000" pitchFamily="2" charset="2"/>
              </a:rPr>
              <a:t>Sisällissota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puhkeaa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tammikuun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lopulla</a:t>
            </a:r>
            <a:r>
              <a:rPr lang="en-US" sz="2000" dirty="0">
                <a:sym typeface="Wingdings" panose="05000000000000000000" pitchFamily="2" charset="2"/>
              </a:rPr>
              <a:t> 1918</a:t>
            </a:r>
            <a:endParaRPr lang="en-US" sz="2000" dirty="0"/>
          </a:p>
          <a:p>
            <a:pPr indent="-228600" defTabSz="914400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827764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9D67B2E-6268-110E-EFBE-2F4F9B0CF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Sisällissota 1918: syyt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A3884A8B-A798-A479-5C67-85073A0B757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268760"/>
            <a:ext cx="4316288" cy="5311427"/>
          </a:xfrm>
        </p:spPr>
        <p:txBody>
          <a:bodyPr>
            <a:no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Tammikuussa 1918 Suomi ajautui sisällissotaan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punaisten ja valkoisten kesken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Miksi?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Työväestön huonot olot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(esim. </a:t>
            </a: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tilattomien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asema)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Eduskunnassa ei saatu edistettyä työväestön oloja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maailmansodan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huono elintarviketilanne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työttömyys, lakkoilu 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yleislakko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marraskuussa 1917)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Järjestystyhjiö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maa jakaantui porvariston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suojeluskuntiin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työväen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punakaarteihin</a:t>
            </a:r>
            <a:endParaRPr lang="fi-FI" altLang="fi-F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32F444CE-B6F3-28C8-E5E3-83CB8022DDA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fi-FI" altLang="fi-FI"/>
          </a:p>
        </p:txBody>
      </p:sp>
      <p:pic>
        <p:nvPicPr>
          <p:cNvPr id="6149" name="Picture 9" descr="Tiedosto:Suojeluskunta.jpg">
            <a:hlinkClick r:id="rId2"/>
            <a:extLst>
              <a:ext uri="{FF2B5EF4-FFF2-40B4-BE49-F238E27FC236}">
                <a16:creationId xmlns:a16="http://schemas.microsoft.com/office/drawing/2014/main" id="{A19E2EBB-CA9C-678F-8CE3-93EB0E0D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68760"/>
            <a:ext cx="424802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tsikko 1">
            <a:extLst>
              <a:ext uri="{FF2B5EF4-FFF2-40B4-BE49-F238E27FC236}">
                <a16:creationId xmlns:a16="http://schemas.microsoft.com/office/drawing/2014/main" id="{4AAA966C-F578-A5B5-A2F4-59803F75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2000" dirty="0"/>
              <a:t>Yleislakko Helsingissä 1917, </a:t>
            </a:r>
            <a:r>
              <a:rPr lang="fi-FI" altLang="fi-FI" sz="2000" b="1" dirty="0"/>
              <a:t>Me vaadimme –julistuksessa </a:t>
            </a:r>
            <a:r>
              <a:rPr lang="fi-FI" altLang="fi-FI" sz="2000" dirty="0"/>
              <a:t>vaadittiin 8-tuntista työpäivää, torpparien vapauttamista, kunnallista äänioikeutta ym.</a:t>
            </a:r>
          </a:p>
        </p:txBody>
      </p:sp>
      <p:sp>
        <p:nvSpPr>
          <p:cNvPr id="7171" name="Tekstin paikkamerkki 2">
            <a:extLst>
              <a:ext uri="{FF2B5EF4-FFF2-40B4-BE49-F238E27FC236}">
                <a16:creationId xmlns:a16="http://schemas.microsoft.com/office/drawing/2014/main" id="{0239D4B1-C104-4468-E66D-FB1F740F07DA}"/>
              </a:ext>
            </a:extLst>
          </p:cNvPr>
          <p:cNvSpPr>
            <a:spLocks noGrp="1"/>
          </p:cNvSpPr>
          <p:nvPr>
            <p:ph type="body" sz="half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pic>
        <p:nvPicPr>
          <p:cNvPr id="7172" name="Sisällön paikkamerkki 4">
            <a:extLst>
              <a:ext uri="{FF2B5EF4-FFF2-40B4-BE49-F238E27FC236}">
                <a16:creationId xmlns:a16="http://schemas.microsoft.com/office/drawing/2014/main" id="{66098840-62E7-58D2-8AB6-E37636F1EE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00200"/>
            <a:ext cx="7913687" cy="506888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06D6CD90-2A51-685A-EDBA-D0B0BF27C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fi-FI" altLang="fi-FI" dirty="0"/>
              <a:t>Kpl 6. Sisällissota 1918: tapahtumat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6EA95082-E3F5-DE8C-31DC-DB9B0CAFCDB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124744"/>
            <a:ext cx="4388296" cy="5328591"/>
          </a:xfrm>
        </p:spPr>
        <p:txBody>
          <a:bodyPr>
            <a:no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28.1 punaiset valtasivat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Helsingin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senaatti pakeni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Vaasaan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Etelä-Suomi</a:t>
            </a:r>
            <a:r>
              <a:rPr lang="fi-FI" altLang="fi-F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jäi punaisten haltuun</a:t>
            </a:r>
            <a:r>
              <a:rPr lang="fi-FI" alt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Pohjanmaa, Karjala </a:t>
            </a:r>
            <a:r>
              <a:rPr lang="fi-FI" altLang="fi-F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valkoisten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Taistelut pääosin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paikallisia yhteenottoja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Tärkein taistelu </a:t>
            </a:r>
            <a:r>
              <a:rPr lang="fi-FI" alt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Tampereen taistelu</a:t>
            </a:r>
            <a:r>
              <a:rPr lang="fi-FI" altLang="fi-FI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maalis-huhtikuussa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Valkoiset saivat tukea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jääkäreiltä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Saksalta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punaiset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bolsevikeilta</a:t>
            </a:r>
            <a:endParaRPr lang="fi-FI" altLang="fi-F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Valkoiset saartoivat punaiset kohti </a:t>
            </a:r>
            <a:r>
              <a:rPr lang="fi-FI" altLang="fi-FI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itää</a:t>
            </a: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josta johto pakeni </a:t>
            </a:r>
            <a:r>
              <a:rPr lang="fi-FI" altLang="fi-FI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Venäjälle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Mannerheimin johtama voitonparaati toukokuussa Helsingissä</a:t>
            </a:r>
          </a:p>
        </p:txBody>
      </p:sp>
      <p:sp>
        <p:nvSpPr>
          <p:cNvPr id="8196" name="Rectangle 6">
            <a:extLst>
              <a:ext uri="{FF2B5EF4-FFF2-40B4-BE49-F238E27FC236}">
                <a16:creationId xmlns:a16="http://schemas.microsoft.com/office/drawing/2014/main" id="{8D6C0253-DAE5-53D1-F509-226F92B2D0C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fi-FI" altLang="fi-FI"/>
          </a:p>
        </p:txBody>
      </p:sp>
      <p:pic>
        <p:nvPicPr>
          <p:cNvPr id="8197" name="Picture 8" descr="Tiedosto:FinnishCivilWarMapBegin.svg">
            <a:hlinkClick r:id="rId2"/>
            <a:extLst>
              <a:ext uri="{FF2B5EF4-FFF2-40B4-BE49-F238E27FC236}">
                <a16:creationId xmlns:a16="http://schemas.microsoft.com/office/drawing/2014/main" id="{69499C8A-9CA6-E672-A3FC-5AE118324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68523"/>
            <a:ext cx="417195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C0548739-60F6-C6C8-F1B4-D2BA0927C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/>
              <a:t>Sisällissota 1918</a:t>
            </a:r>
            <a:r>
              <a:rPr lang="fi-FI" altLang="fi-FI"/>
              <a:t>: terrori</a:t>
            </a:r>
            <a:endParaRPr lang="fi-FI" altLang="fi-FI" dirty="0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C2EC50B6-5030-EB2F-B60E-ABAAEBBF442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4163" y="1417638"/>
            <a:ext cx="4211637" cy="5251722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Sisällissota oli lyhyt, mutta sodan aikainen ja sen jälkeinen </a:t>
            </a:r>
            <a:r>
              <a:rPr lang="fi-FI" altLang="fi-FI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terrori</a:t>
            </a:r>
            <a:r>
              <a:rPr lang="fi-FI" alt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oli veristä: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Punaisia kuoli 7370 ja valkoisia yli 1400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Punainen terrori </a:t>
            </a:r>
            <a:r>
              <a:rPr lang="fi-FI" alt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oli sattumanvaraisempaa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i-FI" altLang="fi-FI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Valkoinen terrori </a:t>
            </a:r>
            <a:r>
              <a:rPr lang="fi-FI" alt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perustui kenttäoikeuksiin/pikateloituksiin (”</a:t>
            </a:r>
            <a:r>
              <a:rPr lang="fi-FI" altLang="fi-FI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Ammutaan paikalla-päiväkäsky</a:t>
            </a:r>
            <a:r>
              <a:rPr lang="fi-FI" alt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”)</a:t>
            </a:r>
          </a:p>
        </p:txBody>
      </p:sp>
      <p:pic>
        <p:nvPicPr>
          <p:cNvPr id="11268" name="Sisällön paikkamerkki 1">
            <a:extLst>
              <a:ext uri="{FF2B5EF4-FFF2-40B4-BE49-F238E27FC236}">
                <a16:creationId xmlns:a16="http://schemas.microsoft.com/office/drawing/2014/main" id="{A23CC554-515E-2069-ABF8-444248AAF2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1538767"/>
            <a:ext cx="4402136" cy="2374900"/>
          </a:xfrm>
        </p:spPr>
      </p:pic>
      <p:pic>
        <p:nvPicPr>
          <p:cNvPr id="11269" name="Kuva 2">
            <a:extLst>
              <a:ext uri="{FF2B5EF4-FFF2-40B4-BE49-F238E27FC236}">
                <a16:creationId xmlns:a16="http://schemas.microsoft.com/office/drawing/2014/main" id="{6AB4BCF9-0596-EE31-027A-1B2BE08E5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4077072"/>
            <a:ext cx="44021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Words>461</Words>
  <Application>Microsoft Office PowerPoint</Application>
  <PresentationFormat>Näytössä katseltava diaesitys (4:3)</PresentationFormat>
  <Paragraphs>69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Wingdings</vt:lpstr>
      <vt:lpstr>Wingdings 3</vt:lpstr>
      <vt:lpstr>Office-teema</vt:lpstr>
      <vt:lpstr>Suomen itsenäistyminen ja sisällissota 1918</vt:lpstr>
      <vt:lpstr>PowerPoint-esitys</vt:lpstr>
      <vt:lpstr>Itsenäisyysjulistus ja itsenäisyyssenaatti</vt:lpstr>
      <vt:lpstr>Itsenäistyminen 1917</vt:lpstr>
      <vt:lpstr>Yleislakko 1917</vt:lpstr>
      <vt:lpstr>Sisällissota 1918: syyt</vt:lpstr>
      <vt:lpstr>Yleislakko Helsingissä 1917, Me vaadimme –julistuksessa vaadittiin 8-tuntista työpäivää, torpparien vapauttamista, kunnallista äänioikeutta ym.</vt:lpstr>
      <vt:lpstr>Kpl 6. Sisällissota 1918: tapahtumat</vt:lpstr>
      <vt:lpstr>Sisällissota 1918: terrori</vt:lpstr>
      <vt:lpstr>Punaisten surmaamia vankeja Viipurissa: uhreina teloituksissa mm. kartanonomistajia, teollisuusjohtajia ja talollisia, surmattuja kaiken kaikkiaan n. 1400-1650 </vt:lpstr>
      <vt:lpstr>Jälkiseurauksia</vt:lpstr>
      <vt:lpstr>Sodan uhrit</vt:lpstr>
      <vt:lpstr>Kpl 7. Hallitusmuotokiista</vt:lpstr>
      <vt:lpstr>Tynkäeduskunta 1918-1919, SDP:llä 1 edustaja</vt:lpstr>
      <vt:lpstr>Suomen kuninkaan kruunusta tehty näköiskappale https://www.is.fi/suomi100/art-2000005471339.html https://yle.fi/a/3-10067840</vt:lpstr>
      <vt:lpstr>Presidentti Kaarlo Juho Ståhlberg 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Suomen itsenäistyminen ja sisällissota 1918</dc:title>
  <dc:creator>Kotkan kaupunki</dc:creator>
  <cp:lastModifiedBy>Anttila Petri Juha</cp:lastModifiedBy>
  <cp:revision>38</cp:revision>
  <dcterms:created xsi:type="dcterms:W3CDTF">2009-03-02T07:33:49Z</dcterms:created>
  <dcterms:modified xsi:type="dcterms:W3CDTF">2024-02-21T07:51:48Z</dcterms:modified>
</cp:coreProperties>
</file>