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8" r:id="rId1"/>
  </p:sldMasterIdLst>
  <p:sldIdLst>
    <p:sldId id="256" r:id="rId2"/>
    <p:sldId id="257" r:id="rId3"/>
    <p:sldId id="283" r:id="rId4"/>
    <p:sldId id="259" r:id="rId5"/>
    <p:sldId id="260" r:id="rId6"/>
    <p:sldId id="281" r:id="rId7"/>
    <p:sldId id="280" r:id="rId8"/>
    <p:sldId id="282" r:id="rId9"/>
    <p:sldId id="262" r:id="rId10"/>
    <p:sldId id="261" r:id="rId11"/>
    <p:sldId id="263" r:id="rId12"/>
    <p:sldId id="265" r:id="rId13"/>
    <p:sldId id="258" r:id="rId14"/>
    <p:sldId id="264" r:id="rId15"/>
    <p:sldId id="266" r:id="rId16"/>
    <p:sldId id="267" r:id="rId17"/>
    <p:sldId id="268" r:id="rId18"/>
    <p:sldId id="269" r:id="rId19"/>
    <p:sldId id="270" r:id="rId20"/>
    <p:sldId id="271" r:id="rId21"/>
    <p:sldId id="279" r:id="rId22"/>
    <p:sldId id="272" r:id="rId23"/>
    <p:sldId id="273" r:id="rId24"/>
    <p:sldId id="274" r:id="rId25"/>
    <p:sldId id="275" r:id="rId26"/>
    <p:sldId id="278" r:id="rId27"/>
    <p:sldId id="276" r:id="rId28"/>
    <p:sldId id="277" r:id="rId29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35"/>
    <p:restoredTop sz="94607"/>
  </p:normalViewPr>
  <p:slideViewPr>
    <p:cSldViewPr snapToGrid="0" snapToObjects="1">
      <p:cViewPr varScale="1">
        <p:scale>
          <a:sx n="84" d="100"/>
          <a:sy n="84" d="100"/>
        </p:scale>
        <p:origin x="200" y="6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6_2">
  <dgm:title val=""/>
  <dgm:desc val=""/>
  <dgm:catLst>
    <dgm:cat type="accent6" pri="16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B0CB1F-08D9-4DF5-B5D9-76A02B5E026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6_2" csCatId="accent6" phldr="1"/>
      <dgm:spPr/>
      <dgm:t>
        <a:bodyPr/>
        <a:lstStyle/>
        <a:p>
          <a:endParaRPr lang="en-US"/>
        </a:p>
      </dgm:t>
    </dgm:pt>
    <dgm:pt modelId="{DD15E7C1-D98E-4756-BBB3-62C5FB84486F}">
      <dgm:prSet/>
      <dgm:spPr/>
      <dgm:t>
        <a:bodyPr/>
        <a:lstStyle/>
        <a:p>
          <a:r>
            <a:rPr lang="fi-FI" dirty="0"/>
            <a:t>Kirja: Forum 3, Otava</a:t>
          </a:r>
          <a:endParaRPr lang="en-US" dirty="0"/>
        </a:p>
      </dgm:t>
    </dgm:pt>
    <dgm:pt modelId="{6982255F-2795-4D6B-8DBA-40FE558A28E0}" type="parTrans" cxnId="{1851EACE-A6E2-4A61-A085-5D18E52B599C}">
      <dgm:prSet/>
      <dgm:spPr/>
      <dgm:t>
        <a:bodyPr/>
        <a:lstStyle/>
        <a:p>
          <a:endParaRPr lang="en-US"/>
        </a:p>
      </dgm:t>
    </dgm:pt>
    <dgm:pt modelId="{21611E9C-8151-4D1F-82BB-E5F37CD66115}" type="sibTrans" cxnId="{1851EACE-A6E2-4A61-A085-5D18E52B599C}">
      <dgm:prSet/>
      <dgm:spPr/>
      <dgm:t>
        <a:bodyPr/>
        <a:lstStyle/>
        <a:p>
          <a:endParaRPr lang="en-US"/>
        </a:p>
      </dgm:t>
    </dgm:pt>
    <dgm:pt modelId="{D38C0C5C-304B-4CB3-81E6-0375242ECD91}">
      <dgm:prSet/>
      <dgm:spPr/>
      <dgm:t>
        <a:bodyPr/>
        <a:lstStyle/>
        <a:p>
          <a:r>
            <a:rPr lang="fi-FI" dirty="0"/>
            <a:t>Poissaolot: selvitettävä Wilmaan, yli viisi luvatonta poissaoloa johtaa kurssin arvioimatta jättämiseen</a:t>
          </a:r>
          <a:endParaRPr lang="en-US" dirty="0"/>
        </a:p>
      </dgm:t>
    </dgm:pt>
    <dgm:pt modelId="{1E4A7ED8-FAF3-41CC-93F1-34404420A460}" type="parTrans" cxnId="{AC3AE7A6-8B5A-4979-9A07-E6466255093B}">
      <dgm:prSet/>
      <dgm:spPr/>
      <dgm:t>
        <a:bodyPr/>
        <a:lstStyle/>
        <a:p>
          <a:endParaRPr lang="en-US"/>
        </a:p>
      </dgm:t>
    </dgm:pt>
    <dgm:pt modelId="{89C2DA3D-CB88-4432-B32B-2DCA2786E6F2}" type="sibTrans" cxnId="{AC3AE7A6-8B5A-4979-9A07-E6466255093B}">
      <dgm:prSet/>
      <dgm:spPr/>
      <dgm:t>
        <a:bodyPr/>
        <a:lstStyle/>
        <a:p>
          <a:endParaRPr lang="en-US"/>
        </a:p>
      </dgm:t>
    </dgm:pt>
    <dgm:pt modelId="{F803409A-6E47-40DA-92C4-9BC474C4EF9F}">
      <dgm:prSet/>
      <dgm:spPr/>
      <dgm:t>
        <a:bodyPr/>
        <a:lstStyle/>
        <a:p>
          <a:r>
            <a:rPr lang="fi-FI" dirty="0"/>
            <a:t>Arviointi: tuntiaktiivisuus, </a:t>
          </a:r>
          <a:r>
            <a:rPr lang="fi-FI" dirty="0" err="1"/>
            <a:t>peda.net</a:t>
          </a:r>
          <a:r>
            <a:rPr lang="fi-FI" dirty="0"/>
            <a:t> –tehtävät (pakolliset), koe, itsearviointi</a:t>
          </a:r>
          <a:endParaRPr lang="en-US" dirty="0"/>
        </a:p>
      </dgm:t>
    </dgm:pt>
    <dgm:pt modelId="{31636F01-735D-4AE0-9A98-38D4B31D5F54}" type="parTrans" cxnId="{91228BB2-108E-4024-864B-53B592D925CE}">
      <dgm:prSet/>
      <dgm:spPr/>
      <dgm:t>
        <a:bodyPr/>
        <a:lstStyle/>
        <a:p>
          <a:endParaRPr lang="en-US"/>
        </a:p>
      </dgm:t>
    </dgm:pt>
    <dgm:pt modelId="{4F2266A2-520F-461C-A88D-91B39DD5FE1C}" type="sibTrans" cxnId="{91228BB2-108E-4024-864B-53B592D925CE}">
      <dgm:prSet/>
      <dgm:spPr/>
      <dgm:t>
        <a:bodyPr/>
        <a:lstStyle/>
        <a:p>
          <a:endParaRPr lang="en-US"/>
        </a:p>
      </dgm:t>
    </dgm:pt>
    <dgm:pt modelId="{767A66EA-F822-4C6C-A9F9-550150A5BE47}" type="pres">
      <dgm:prSet presAssocID="{9EB0CB1F-08D9-4DF5-B5D9-76A02B5E026E}" presName="root" presStyleCnt="0">
        <dgm:presLayoutVars>
          <dgm:dir/>
          <dgm:resizeHandles val="exact"/>
        </dgm:presLayoutVars>
      </dgm:prSet>
      <dgm:spPr/>
    </dgm:pt>
    <dgm:pt modelId="{78564230-0B61-4AEF-9C01-6DE09268516D}" type="pres">
      <dgm:prSet presAssocID="{DD15E7C1-D98E-4756-BBB3-62C5FB84486F}" presName="compNode" presStyleCnt="0"/>
      <dgm:spPr/>
    </dgm:pt>
    <dgm:pt modelId="{A989FC60-79EC-45DE-B40F-52D9C006E4E4}" type="pres">
      <dgm:prSet presAssocID="{DD15E7C1-D98E-4756-BBB3-62C5FB84486F}" presName="bgRect" presStyleLbl="bgShp" presStyleIdx="0" presStyleCnt="3" custLinFactNeighborX="3" custLinFactNeighborY="2225"/>
      <dgm:spPr/>
    </dgm:pt>
    <dgm:pt modelId="{62D869CD-0340-4A3E-83A0-EAC5E94F5610}" type="pres">
      <dgm:prSet presAssocID="{DD15E7C1-D98E-4756-BBB3-62C5FB84486F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Book"/>
        </a:ext>
      </dgm:extLst>
    </dgm:pt>
    <dgm:pt modelId="{1B9E3191-372D-4DB7-A26C-489F522B42D5}" type="pres">
      <dgm:prSet presAssocID="{DD15E7C1-D98E-4756-BBB3-62C5FB84486F}" presName="spaceRect" presStyleCnt="0"/>
      <dgm:spPr/>
    </dgm:pt>
    <dgm:pt modelId="{169DAA75-98D1-4C9A-9EFE-9AD8220BC724}" type="pres">
      <dgm:prSet presAssocID="{DD15E7C1-D98E-4756-BBB3-62C5FB84486F}" presName="parTx" presStyleLbl="revTx" presStyleIdx="0" presStyleCnt="3">
        <dgm:presLayoutVars>
          <dgm:chMax val="0"/>
          <dgm:chPref val="0"/>
        </dgm:presLayoutVars>
      </dgm:prSet>
      <dgm:spPr/>
    </dgm:pt>
    <dgm:pt modelId="{23E58E65-6DD3-4531-990C-789EEC8D8259}" type="pres">
      <dgm:prSet presAssocID="{21611E9C-8151-4D1F-82BB-E5F37CD66115}" presName="sibTrans" presStyleCnt="0"/>
      <dgm:spPr/>
    </dgm:pt>
    <dgm:pt modelId="{54D37BAC-34E4-4CBA-B521-F679799A15A1}" type="pres">
      <dgm:prSet presAssocID="{D38C0C5C-304B-4CB3-81E6-0375242ECD91}" presName="compNode" presStyleCnt="0"/>
      <dgm:spPr/>
    </dgm:pt>
    <dgm:pt modelId="{AEE8A260-2515-4881-A872-3388DA4FF971}" type="pres">
      <dgm:prSet presAssocID="{D38C0C5C-304B-4CB3-81E6-0375242ECD91}" presName="bgRect" presStyleLbl="bgShp" presStyleIdx="1" presStyleCnt="3"/>
      <dgm:spPr/>
    </dgm:pt>
    <dgm:pt modelId="{EA5A0D7B-C10C-4245-B9AE-2300F7AF9B28}" type="pres">
      <dgm:prSet presAssocID="{D38C0C5C-304B-4CB3-81E6-0375242ECD91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hare With Person"/>
        </a:ext>
      </dgm:extLst>
    </dgm:pt>
    <dgm:pt modelId="{AA75E410-5B72-439B-8597-B37B70B963FC}" type="pres">
      <dgm:prSet presAssocID="{D38C0C5C-304B-4CB3-81E6-0375242ECD91}" presName="spaceRect" presStyleCnt="0"/>
      <dgm:spPr/>
    </dgm:pt>
    <dgm:pt modelId="{E3A6EA27-02DD-40CE-BDB8-C25483A6AF5A}" type="pres">
      <dgm:prSet presAssocID="{D38C0C5C-304B-4CB3-81E6-0375242ECD91}" presName="parTx" presStyleLbl="revTx" presStyleIdx="1" presStyleCnt="3">
        <dgm:presLayoutVars>
          <dgm:chMax val="0"/>
          <dgm:chPref val="0"/>
        </dgm:presLayoutVars>
      </dgm:prSet>
      <dgm:spPr/>
    </dgm:pt>
    <dgm:pt modelId="{14B5270D-6BEC-4363-8354-E8361E8530CB}" type="pres">
      <dgm:prSet presAssocID="{89C2DA3D-CB88-4432-B32B-2DCA2786E6F2}" presName="sibTrans" presStyleCnt="0"/>
      <dgm:spPr/>
    </dgm:pt>
    <dgm:pt modelId="{35086F38-495B-4CB8-81A2-0CE976DF3EBB}" type="pres">
      <dgm:prSet presAssocID="{F803409A-6E47-40DA-92C4-9BC474C4EF9F}" presName="compNode" presStyleCnt="0"/>
      <dgm:spPr/>
    </dgm:pt>
    <dgm:pt modelId="{710177E8-6990-4C04-9541-EEECAC73F816}" type="pres">
      <dgm:prSet presAssocID="{F803409A-6E47-40DA-92C4-9BC474C4EF9F}" presName="bgRect" presStyleLbl="bgShp" presStyleIdx="2" presStyleCnt="3"/>
      <dgm:spPr/>
    </dgm:pt>
    <dgm:pt modelId="{7B814F26-B9FB-4565-B978-335FF1D7F7E3}" type="pres">
      <dgm:prSet presAssocID="{F803409A-6E47-40DA-92C4-9BC474C4EF9F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st tubes"/>
        </a:ext>
      </dgm:extLst>
    </dgm:pt>
    <dgm:pt modelId="{913C3E71-7223-43E5-9C64-7E1761D19D7F}" type="pres">
      <dgm:prSet presAssocID="{F803409A-6E47-40DA-92C4-9BC474C4EF9F}" presName="spaceRect" presStyleCnt="0"/>
      <dgm:spPr/>
    </dgm:pt>
    <dgm:pt modelId="{0713950C-6B27-4DEB-A6F2-0EA0E15FCF44}" type="pres">
      <dgm:prSet presAssocID="{F803409A-6E47-40DA-92C4-9BC474C4EF9F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B2BDD552-60F5-4313-980B-E32DC11FDFEB}" type="presOf" srcId="{F803409A-6E47-40DA-92C4-9BC474C4EF9F}" destId="{0713950C-6B27-4DEB-A6F2-0EA0E15FCF44}" srcOrd="0" destOrd="0" presId="urn:microsoft.com/office/officeart/2018/2/layout/IconVerticalSolidList"/>
    <dgm:cxn modelId="{B6F9BD9F-D978-4AFA-AE3A-3A2E0A8AE86A}" type="presOf" srcId="{D38C0C5C-304B-4CB3-81E6-0375242ECD91}" destId="{E3A6EA27-02DD-40CE-BDB8-C25483A6AF5A}" srcOrd="0" destOrd="0" presId="urn:microsoft.com/office/officeart/2018/2/layout/IconVerticalSolidList"/>
    <dgm:cxn modelId="{AC3AE7A6-8B5A-4979-9A07-E6466255093B}" srcId="{9EB0CB1F-08D9-4DF5-B5D9-76A02B5E026E}" destId="{D38C0C5C-304B-4CB3-81E6-0375242ECD91}" srcOrd="1" destOrd="0" parTransId="{1E4A7ED8-FAF3-41CC-93F1-34404420A460}" sibTransId="{89C2DA3D-CB88-4432-B32B-2DCA2786E6F2}"/>
    <dgm:cxn modelId="{91228BB2-108E-4024-864B-53B592D925CE}" srcId="{9EB0CB1F-08D9-4DF5-B5D9-76A02B5E026E}" destId="{F803409A-6E47-40DA-92C4-9BC474C4EF9F}" srcOrd="2" destOrd="0" parTransId="{31636F01-735D-4AE0-9A98-38D4B31D5F54}" sibTransId="{4F2266A2-520F-461C-A88D-91B39DD5FE1C}"/>
    <dgm:cxn modelId="{2A32D7B9-5E14-4D9F-97AF-78230AFEEA08}" type="presOf" srcId="{DD15E7C1-D98E-4756-BBB3-62C5FB84486F}" destId="{169DAA75-98D1-4C9A-9EFE-9AD8220BC724}" srcOrd="0" destOrd="0" presId="urn:microsoft.com/office/officeart/2018/2/layout/IconVerticalSolidList"/>
    <dgm:cxn modelId="{1851EACE-A6E2-4A61-A085-5D18E52B599C}" srcId="{9EB0CB1F-08D9-4DF5-B5D9-76A02B5E026E}" destId="{DD15E7C1-D98E-4756-BBB3-62C5FB84486F}" srcOrd="0" destOrd="0" parTransId="{6982255F-2795-4D6B-8DBA-40FE558A28E0}" sibTransId="{21611E9C-8151-4D1F-82BB-E5F37CD66115}"/>
    <dgm:cxn modelId="{E3E1A1E9-B95F-40CC-844A-BCF484B4CD04}" type="presOf" srcId="{9EB0CB1F-08D9-4DF5-B5D9-76A02B5E026E}" destId="{767A66EA-F822-4C6C-A9F9-550150A5BE47}" srcOrd="0" destOrd="0" presId="urn:microsoft.com/office/officeart/2018/2/layout/IconVerticalSolidList"/>
    <dgm:cxn modelId="{327AC3DB-04C1-4036-B31E-A4DCE70AE2FE}" type="presParOf" srcId="{767A66EA-F822-4C6C-A9F9-550150A5BE47}" destId="{78564230-0B61-4AEF-9C01-6DE09268516D}" srcOrd="0" destOrd="0" presId="urn:microsoft.com/office/officeart/2018/2/layout/IconVerticalSolidList"/>
    <dgm:cxn modelId="{C82BB4B6-0FA1-4C82-90FA-C449C559B0AA}" type="presParOf" srcId="{78564230-0B61-4AEF-9C01-6DE09268516D}" destId="{A989FC60-79EC-45DE-B40F-52D9C006E4E4}" srcOrd="0" destOrd="0" presId="urn:microsoft.com/office/officeart/2018/2/layout/IconVerticalSolidList"/>
    <dgm:cxn modelId="{BE9F9D51-A293-47BD-B5EF-F1DF829A7A36}" type="presParOf" srcId="{78564230-0B61-4AEF-9C01-6DE09268516D}" destId="{62D869CD-0340-4A3E-83A0-EAC5E94F5610}" srcOrd="1" destOrd="0" presId="urn:microsoft.com/office/officeart/2018/2/layout/IconVerticalSolidList"/>
    <dgm:cxn modelId="{8DEF05AB-D2A7-4B61-8558-2956422A9698}" type="presParOf" srcId="{78564230-0B61-4AEF-9C01-6DE09268516D}" destId="{1B9E3191-372D-4DB7-A26C-489F522B42D5}" srcOrd="2" destOrd="0" presId="urn:microsoft.com/office/officeart/2018/2/layout/IconVerticalSolidList"/>
    <dgm:cxn modelId="{4F169B79-F375-4C41-A679-5989D173D675}" type="presParOf" srcId="{78564230-0B61-4AEF-9C01-6DE09268516D}" destId="{169DAA75-98D1-4C9A-9EFE-9AD8220BC724}" srcOrd="3" destOrd="0" presId="urn:microsoft.com/office/officeart/2018/2/layout/IconVerticalSolidList"/>
    <dgm:cxn modelId="{4F0EAE07-35D9-49C5-A01A-5C4B6BFBAA56}" type="presParOf" srcId="{767A66EA-F822-4C6C-A9F9-550150A5BE47}" destId="{23E58E65-6DD3-4531-990C-789EEC8D8259}" srcOrd="1" destOrd="0" presId="urn:microsoft.com/office/officeart/2018/2/layout/IconVerticalSolidList"/>
    <dgm:cxn modelId="{D4DAEA64-471E-4E4F-993A-9DC6352D5097}" type="presParOf" srcId="{767A66EA-F822-4C6C-A9F9-550150A5BE47}" destId="{54D37BAC-34E4-4CBA-B521-F679799A15A1}" srcOrd="2" destOrd="0" presId="urn:microsoft.com/office/officeart/2018/2/layout/IconVerticalSolidList"/>
    <dgm:cxn modelId="{70C89CCD-CC62-4538-B26E-CB8624318A6C}" type="presParOf" srcId="{54D37BAC-34E4-4CBA-B521-F679799A15A1}" destId="{AEE8A260-2515-4881-A872-3388DA4FF971}" srcOrd="0" destOrd="0" presId="urn:microsoft.com/office/officeart/2018/2/layout/IconVerticalSolidList"/>
    <dgm:cxn modelId="{5486DCCD-2428-4274-8C12-F8F907C39613}" type="presParOf" srcId="{54D37BAC-34E4-4CBA-B521-F679799A15A1}" destId="{EA5A0D7B-C10C-4245-B9AE-2300F7AF9B28}" srcOrd="1" destOrd="0" presId="urn:microsoft.com/office/officeart/2018/2/layout/IconVerticalSolidList"/>
    <dgm:cxn modelId="{FBF112DC-781A-45E1-B235-8C7FA1EA4677}" type="presParOf" srcId="{54D37BAC-34E4-4CBA-B521-F679799A15A1}" destId="{AA75E410-5B72-439B-8597-B37B70B963FC}" srcOrd="2" destOrd="0" presId="urn:microsoft.com/office/officeart/2018/2/layout/IconVerticalSolidList"/>
    <dgm:cxn modelId="{256A3840-283A-4D84-8013-B245D28675F0}" type="presParOf" srcId="{54D37BAC-34E4-4CBA-B521-F679799A15A1}" destId="{E3A6EA27-02DD-40CE-BDB8-C25483A6AF5A}" srcOrd="3" destOrd="0" presId="urn:microsoft.com/office/officeart/2018/2/layout/IconVerticalSolidList"/>
    <dgm:cxn modelId="{04250638-8EF6-4B38-85E5-4431FDD61FC3}" type="presParOf" srcId="{767A66EA-F822-4C6C-A9F9-550150A5BE47}" destId="{14B5270D-6BEC-4363-8354-E8361E8530CB}" srcOrd="3" destOrd="0" presId="urn:microsoft.com/office/officeart/2018/2/layout/IconVerticalSolidList"/>
    <dgm:cxn modelId="{CD449B65-9E08-4899-9DD4-952C4247FFF4}" type="presParOf" srcId="{767A66EA-F822-4C6C-A9F9-550150A5BE47}" destId="{35086F38-495B-4CB8-81A2-0CE976DF3EBB}" srcOrd="4" destOrd="0" presId="urn:microsoft.com/office/officeart/2018/2/layout/IconVerticalSolidList"/>
    <dgm:cxn modelId="{04468D3A-1FA4-4AA4-A77D-EE1E8DBBBDE2}" type="presParOf" srcId="{35086F38-495B-4CB8-81A2-0CE976DF3EBB}" destId="{710177E8-6990-4C04-9541-EEECAC73F816}" srcOrd="0" destOrd="0" presId="urn:microsoft.com/office/officeart/2018/2/layout/IconVerticalSolidList"/>
    <dgm:cxn modelId="{CDCF524D-9052-46F6-89F4-93F0A5AC6F23}" type="presParOf" srcId="{35086F38-495B-4CB8-81A2-0CE976DF3EBB}" destId="{7B814F26-B9FB-4565-B978-335FF1D7F7E3}" srcOrd="1" destOrd="0" presId="urn:microsoft.com/office/officeart/2018/2/layout/IconVerticalSolidList"/>
    <dgm:cxn modelId="{F61930CD-4806-4945-B01F-ED763C98E06F}" type="presParOf" srcId="{35086F38-495B-4CB8-81A2-0CE976DF3EBB}" destId="{913C3E71-7223-43E5-9C64-7E1761D19D7F}" srcOrd="2" destOrd="0" presId="urn:microsoft.com/office/officeart/2018/2/layout/IconVerticalSolidList"/>
    <dgm:cxn modelId="{211AAA6A-F35E-41A3-92DE-15139254EB30}" type="presParOf" srcId="{35086F38-495B-4CB8-81A2-0CE976DF3EBB}" destId="{0713950C-6B27-4DEB-A6F2-0EA0E15FCF4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89FC60-79EC-45DE-B40F-52D9C006E4E4}">
      <dsp:nvSpPr>
        <dsp:cNvPr id="0" name=""/>
        <dsp:cNvSpPr/>
      </dsp:nvSpPr>
      <dsp:spPr>
        <a:xfrm>
          <a:off x="0" y="24524"/>
          <a:ext cx="10058399" cy="108147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D869CD-0340-4A3E-83A0-EAC5E94F5610}">
      <dsp:nvSpPr>
        <dsp:cNvPr id="0" name=""/>
        <dsp:cNvSpPr/>
      </dsp:nvSpPr>
      <dsp:spPr>
        <a:xfrm>
          <a:off x="327145" y="243793"/>
          <a:ext cx="594810" cy="59481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9DAA75-98D1-4C9A-9EFE-9AD8220BC724}">
      <dsp:nvSpPr>
        <dsp:cNvPr id="0" name=""/>
        <dsp:cNvSpPr/>
      </dsp:nvSpPr>
      <dsp:spPr>
        <a:xfrm>
          <a:off x="1249101" y="462"/>
          <a:ext cx="8809298" cy="10814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456" tIns="114456" rIns="114456" bIns="114456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500" kern="1200" dirty="0"/>
            <a:t>Kirja: Forum 3, Otava</a:t>
          </a:r>
          <a:endParaRPr lang="en-US" sz="2500" kern="1200" dirty="0"/>
        </a:p>
      </dsp:txBody>
      <dsp:txXfrm>
        <a:off x="1249101" y="462"/>
        <a:ext cx="8809298" cy="1081473"/>
      </dsp:txXfrm>
    </dsp:sp>
    <dsp:sp modelId="{AEE8A260-2515-4881-A872-3388DA4FF971}">
      <dsp:nvSpPr>
        <dsp:cNvPr id="0" name=""/>
        <dsp:cNvSpPr/>
      </dsp:nvSpPr>
      <dsp:spPr>
        <a:xfrm>
          <a:off x="0" y="1352303"/>
          <a:ext cx="10058399" cy="108147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5A0D7B-C10C-4245-B9AE-2300F7AF9B28}">
      <dsp:nvSpPr>
        <dsp:cNvPr id="0" name=""/>
        <dsp:cNvSpPr/>
      </dsp:nvSpPr>
      <dsp:spPr>
        <a:xfrm>
          <a:off x="327145" y="1595634"/>
          <a:ext cx="594810" cy="59481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A6EA27-02DD-40CE-BDB8-C25483A6AF5A}">
      <dsp:nvSpPr>
        <dsp:cNvPr id="0" name=""/>
        <dsp:cNvSpPr/>
      </dsp:nvSpPr>
      <dsp:spPr>
        <a:xfrm>
          <a:off x="1249101" y="1352303"/>
          <a:ext cx="8809298" cy="10814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456" tIns="114456" rIns="114456" bIns="114456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500" kern="1200" dirty="0"/>
            <a:t>Poissaolot: selvitettävä Wilmaan, yli viisi luvatonta poissaoloa johtaa kurssin arvioimatta jättämiseen</a:t>
          </a:r>
          <a:endParaRPr lang="en-US" sz="2500" kern="1200" dirty="0"/>
        </a:p>
      </dsp:txBody>
      <dsp:txXfrm>
        <a:off x="1249101" y="1352303"/>
        <a:ext cx="8809298" cy="1081473"/>
      </dsp:txXfrm>
    </dsp:sp>
    <dsp:sp modelId="{710177E8-6990-4C04-9541-EEECAC73F816}">
      <dsp:nvSpPr>
        <dsp:cNvPr id="0" name=""/>
        <dsp:cNvSpPr/>
      </dsp:nvSpPr>
      <dsp:spPr>
        <a:xfrm>
          <a:off x="0" y="2704144"/>
          <a:ext cx="10058399" cy="108147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814F26-B9FB-4565-B978-335FF1D7F7E3}">
      <dsp:nvSpPr>
        <dsp:cNvPr id="0" name=""/>
        <dsp:cNvSpPr/>
      </dsp:nvSpPr>
      <dsp:spPr>
        <a:xfrm>
          <a:off x="327145" y="2947476"/>
          <a:ext cx="594810" cy="59481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13950C-6B27-4DEB-A6F2-0EA0E15FCF44}">
      <dsp:nvSpPr>
        <dsp:cNvPr id="0" name=""/>
        <dsp:cNvSpPr/>
      </dsp:nvSpPr>
      <dsp:spPr>
        <a:xfrm>
          <a:off x="1249101" y="2704144"/>
          <a:ext cx="8809298" cy="10814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456" tIns="114456" rIns="114456" bIns="114456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500" kern="1200" dirty="0"/>
            <a:t>Arviointi: tuntiaktiivisuus, </a:t>
          </a:r>
          <a:r>
            <a:rPr lang="fi-FI" sz="2500" kern="1200" dirty="0" err="1"/>
            <a:t>peda.net</a:t>
          </a:r>
          <a:r>
            <a:rPr lang="fi-FI" sz="2500" kern="1200" dirty="0"/>
            <a:t> –tehtävät (pakolliset), koe, itsearviointi</a:t>
          </a:r>
          <a:endParaRPr lang="en-US" sz="2500" kern="1200" dirty="0"/>
        </a:p>
      </dsp:txBody>
      <dsp:txXfrm>
        <a:off x="1249101" y="2704144"/>
        <a:ext cx="8809298" cy="10814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2/5/24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968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2/5/24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556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2/5/24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766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2/5/24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220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2/5/24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4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2/5/24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494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2/5/24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863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2/5/24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933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2/5/24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268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2/5/24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140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2/5/24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45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2/5/24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8614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7" r:id="rId6"/>
    <p:sldLayoutId id="2147483752" r:id="rId7"/>
    <p:sldLayoutId id="2147483753" r:id="rId8"/>
    <p:sldLayoutId id="2147483754" r:id="rId9"/>
    <p:sldLayoutId id="2147483756" r:id="rId10"/>
    <p:sldLayoutId id="214748375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areena.yle.fi/1-4376157" TargetMode="External"/><Relationship Id="rId2" Type="http://schemas.openxmlformats.org/officeDocument/2006/relationships/hyperlink" Target="https://areena.yle.fi/1-3456818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yle.fi/aihe/artikkeli/2012/11/07/kalevalan-paiva-282" TargetMode="External"/><Relationship Id="rId4" Type="http://schemas.openxmlformats.org/officeDocument/2006/relationships/hyperlink" Target="https://areena.yle.fi/1-3295704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A9286AD2-18A9-4868-A4E3-7A2097A20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5FCB5D6-39D6-7344-AB86-B639038CC6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89754" y="639097"/>
            <a:ext cx="6253317" cy="3686015"/>
          </a:xfrm>
        </p:spPr>
        <p:txBody>
          <a:bodyPr>
            <a:normAutofit/>
          </a:bodyPr>
          <a:lstStyle/>
          <a:p>
            <a:r>
              <a:rPr lang="fi-FI"/>
              <a:t>Itsenäisen Suomen historia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E1384DD-AC1D-D948-9CAC-5505F18AB0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89753" y="4672739"/>
            <a:ext cx="6269347" cy="1021498"/>
          </a:xfrm>
        </p:spPr>
        <p:txBody>
          <a:bodyPr>
            <a:normAutofit/>
          </a:bodyPr>
          <a:lstStyle/>
          <a:p>
            <a:r>
              <a:rPr lang="fi-FI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Hi3 Kotkan lyseo, kevät 2024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3A0478-327F-49E4-ABB1-38BF5BC99E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27" r="36163" b="-1"/>
          <a:stretch/>
        </p:blipFill>
        <p:spPr>
          <a:xfrm>
            <a:off x="-1" y="1"/>
            <a:ext cx="4635315" cy="6857999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7A7CD63-7EC3-44F3-95D0-595C4019F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27754" y="4498925"/>
            <a:ext cx="563610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36904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91">
            <a:extLst>
              <a:ext uri="{FF2B5EF4-FFF2-40B4-BE49-F238E27FC236}">
                <a16:creationId xmlns:a16="http://schemas.microsoft.com/office/drawing/2014/main" id="{A8E9C91B-7EAD-4562-AB0E-DFB9663AE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BCD2D517-BC35-4439-AC31-06DF764F25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34D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4" name="Rectangle 193">
            <a:extLst>
              <a:ext uri="{FF2B5EF4-FFF2-40B4-BE49-F238E27FC236}">
                <a16:creationId xmlns:a16="http://schemas.microsoft.com/office/drawing/2014/main" id="{2DD3F846-0483-40F5-A881-0C1AD2A0C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AF3AD32-DF96-EA42-8037-47E93A89866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94201" y="600075"/>
            <a:ext cx="6673103" cy="567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9848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79">
            <a:extLst>
              <a:ext uri="{FF2B5EF4-FFF2-40B4-BE49-F238E27FC236}">
                <a16:creationId xmlns:a16="http://schemas.microsoft.com/office/drawing/2014/main" id="{2FDF0794-1B86-42B2-B8C7-F60123E63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65F084F-868B-834C-AA43-05234E9E8FC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15"/>
          <a:stretch/>
        </p:blipFill>
        <p:spPr bwMode="auto">
          <a:xfrm>
            <a:off x="20" y="975"/>
            <a:ext cx="12191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B94BE868-D43F-4940-8CE9-93D953A11A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992622" y="-341385"/>
            <a:ext cx="6858003" cy="7540754"/>
          </a:xfrm>
          <a:prstGeom prst="rect">
            <a:avLst/>
          </a:prstGeom>
          <a:gradFill flip="none" rotWithShape="1">
            <a:gsLst>
              <a:gs pos="48000">
                <a:schemeClr val="tx1">
                  <a:alpha val="25000"/>
                </a:schemeClr>
              </a:gs>
              <a:gs pos="85000">
                <a:schemeClr val="tx1">
                  <a:alpha val="45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3AFC8D5-6E14-8A4B-A617-B5EE7A5D7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3416" y="1475234"/>
            <a:ext cx="3214307" cy="290169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 sz="1400" b="1" dirty="0">
                <a:solidFill>
                  <a:schemeClr val="bg1"/>
                </a:solidFill>
              </a:rPr>
            </a:br>
            <a:br>
              <a:rPr lang="en-US" sz="1400" b="1" dirty="0">
                <a:solidFill>
                  <a:schemeClr val="bg1"/>
                </a:solidFill>
              </a:rPr>
            </a:br>
            <a:br>
              <a:rPr lang="en-US" sz="1400" b="1" dirty="0">
                <a:solidFill>
                  <a:schemeClr val="bg1"/>
                </a:solidFill>
              </a:rPr>
            </a:br>
            <a:br>
              <a:rPr lang="en-US" sz="1400" dirty="0">
                <a:solidFill>
                  <a:schemeClr val="bg1"/>
                </a:solidFill>
              </a:rPr>
            </a:br>
            <a:br>
              <a:rPr lang="en-US" sz="1400" dirty="0">
                <a:solidFill>
                  <a:schemeClr val="bg1"/>
                </a:solidFill>
              </a:rPr>
            </a:br>
            <a:br>
              <a:rPr lang="en-US" sz="1400" dirty="0">
                <a:solidFill>
                  <a:schemeClr val="bg1"/>
                </a:solidFill>
              </a:rPr>
            </a:br>
            <a:br>
              <a:rPr lang="en-US" sz="1400" dirty="0">
                <a:solidFill>
                  <a:schemeClr val="bg1"/>
                </a:solidFill>
              </a:rPr>
            </a:br>
            <a:br>
              <a:rPr lang="en-US" sz="1400" dirty="0">
                <a:solidFill>
                  <a:schemeClr val="bg1"/>
                </a:solidFill>
              </a:rPr>
            </a:br>
            <a:br>
              <a:rPr lang="en-US" sz="1400" dirty="0">
                <a:solidFill>
                  <a:schemeClr val="bg1"/>
                </a:solidFill>
              </a:rPr>
            </a:b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2800" b="1" dirty="0">
                <a:solidFill>
                  <a:schemeClr val="bg1"/>
                </a:solidFill>
              </a:rPr>
              <a:t>Napoleon </a:t>
            </a:r>
            <a:r>
              <a:rPr lang="en-US" sz="2800" b="1" dirty="0" err="1">
                <a:solidFill>
                  <a:schemeClr val="bg1"/>
                </a:solidFill>
              </a:rPr>
              <a:t>ottaa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vastaan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Aleksanteri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I:n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lautalla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Niemenjoella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Tilsitissä</a:t>
            </a:r>
            <a:r>
              <a:rPr lang="en-US" sz="2800" b="1" dirty="0">
                <a:solidFill>
                  <a:schemeClr val="bg1"/>
                </a:solidFill>
              </a:rPr>
              <a:t>.</a:t>
            </a:r>
            <a:br>
              <a:rPr lang="en-US" sz="2800" dirty="0">
                <a:solidFill>
                  <a:schemeClr val="bg1"/>
                </a:solidFill>
              </a:rPr>
            </a:b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96D07482-83A3-4451-943C-B46961082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76090" y="4508519"/>
            <a:ext cx="310896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71202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548B4202-DCD5-4F8C-B481-743A989A9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0D22221-F194-6A4F-8D1A-04810FDE7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99" y="4550230"/>
            <a:ext cx="10909073" cy="9579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>
                <a:solidFill>
                  <a:schemeClr val="tx1">
                    <a:lumMod val="85000"/>
                    <a:lumOff val="15000"/>
                  </a:schemeClr>
                </a:solidFill>
              </a:rPr>
              <a:t>Suomen sota 1808-1809</a:t>
            </a: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B59B7AC2-B39B-664A-A9C5-B00467891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76974" y="494254"/>
            <a:ext cx="3196967" cy="360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2E7CD753-8D70-6943-99F8-60CAE872350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26873" y="550362"/>
            <a:ext cx="3263802" cy="360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F7F57F6B-E621-4E40-A34D-2FE12902A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086" y="5645296"/>
            <a:ext cx="105156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>
            <a:extLst>
              <a:ext uri="{FF2B5EF4-FFF2-40B4-BE49-F238E27FC236}">
                <a16:creationId xmlns:a16="http://schemas.microsoft.com/office/drawing/2014/main" id="{8EE702CF-91CE-4661-ACBF-3C8160D1B4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8A461F74-FB00-B44E-8068-F197E20BCB3A}"/>
              </a:ext>
            </a:extLst>
          </p:cNvPr>
          <p:cNvSpPr txBox="1"/>
          <p:nvPr/>
        </p:nvSpPr>
        <p:spPr>
          <a:xfrm>
            <a:off x="1531917" y="4337577"/>
            <a:ext cx="3358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Helmi-huhtikuu 1808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17B24966-7F3E-EE4F-8798-73CA7E4836DF}"/>
              </a:ext>
            </a:extLst>
          </p:cNvPr>
          <p:cNvSpPr txBox="1"/>
          <p:nvPr/>
        </p:nvSpPr>
        <p:spPr>
          <a:xfrm>
            <a:off x="7374577" y="4153098"/>
            <a:ext cx="3862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Kesä-elokuu 1808</a:t>
            </a:r>
          </a:p>
        </p:txBody>
      </p:sp>
    </p:spTree>
    <p:extLst>
      <p:ext uri="{BB962C8B-B14F-4D97-AF65-F5344CB8AC3E}">
        <p14:creationId xmlns:p14="http://schemas.microsoft.com/office/powerpoint/2010/main" val="27905034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648593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8670B24B-AC5C-EB4C-81EA-752991A14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69" y="605896"/>
            <a:ext cx="3642309" cy="5646208"/>
          </a:xfrm>
        </p:spPr>
        <p:txBody>
          <a:bodyPr anchor="ctr">
            <a:normAutofit/>
          </a:bodyPr>
          <a:lstStyle/>
          <a:p>
            <a:r>
              <a:rPr lang="fi-FI" sz="4400">
                <a:solidFill>
                  <a:srgbClr val="FFFFFF"/>
                </a:solidFill>
              </a:rPr>
              <a:t>Suomen autonominen asema 1809-1917</a:t>
            </a:r>
            <a:br>
              <a:rPr lang="fi-FI" sz="4400">
                <a:solidFill>
                  <a:srgbClr val="FFFFFF"/>
                </a:solidFill>
              </a:rPr>
            </a:br>
            <a:br>
              <a:rPr lang="fi-FI" sz="4400">
                <a:solidFill>
                  <a:srgbClr val="FFFFFF"/>
                </a:solidFill>
              </a:rPr>
            </a:br>
            <a:r>
              <a:rPr lang="fi-FI" sz="4400">
                <a:solidFill>
                  <a:srgbClr val="FFFFFF"/>
                </a:solidFill>
              </a:rPr>
              <a:t>kpl 1.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11A235C-063E-A045-B090-278CDEF668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0758" y="445167"/>
            <a:ext cx="7038474" cy="6087979"/>
          </a:xfrm>
        </p:spPr>
        <p:txBody>
          <a:bodyPr anchor="ctr">
            <a:normAutofit/>
          </a:bodyPr>
          <a:lstStyle/>
          <a:p>
            <a:pPr lvl="1">
              <a:lnSpc>
                <a:spcPct val="90000"/>
              </a:lnSpc>
            </a:pPr>
            <a:r>
              <a:rPr lang="fi-FI" altLang="fi-FI" sz="2400" dirty="0"/>
              <a:t>Ruotsi menetti Suomen Venäjälle </a:t>
            </a:r>
            <a:r>
              <a:rPr lang="fi-FI" altLang="fi-FI" sz="2400" b="1" i="1" dirty="0"/>
              <a:t>Suomen sodassa</a:t>
            </a:r>
            <a:r>
              <a:rPr lang="fi-FI" altLang="fi-FI" sz="2400" b="1" dirty="0"/>
              <a:t> </a:t>
            </a:r>
            <a:r>
              <a:rPr lang="fi-FI" altLang="fi-FI" sz="2400" dirty="0"/>
              <a:t>(</a:t>
            </a:r>
            <a:r>
              <a:rPr lang="fi-FI" altLang="fi-FI" sz="2400" i="1" dirty="0"/>
              <a:t>Haminan rauha</a:t>
            </a:r>
            <a:r>
              <a:rPr lang="fi-FI" altLang="fi-FI" sz="2400" dirty="0"/>
              <a:t> 1809)</a:t>
            </a:r>
          </a:p>
          <a:p>
            <a:pPr lvl="1">
              <a:lnSpc>
                <a:spcPct val="90000"/>
              </a:lnSpc>
            </a:pPr>
            <a:r>
              <a:rPr lang="fi-FI" altLang="fi-FI" sz="2400" dirty="0"/>
              <a:t>Keisari </a:t>
            </a:r>
            <a:r>
              <a:rPr lang="fi-FI" altLang="fi-FI" sz="2400" b="1" i="1" dirty="0"/>
              <a:t>Aleksanteri I </a:t>
            </a:r>
            <a:r>
              <a:rPr lang="fi-FI" altLang="fi-FI" sz="2400" dirty="0"/>
              <a:t>kutsui Suomen säädyt koolle (</a:t>
            </a:r>
            <a:r>
              <a:rPr lang="fi-FI" altLang="fi-FI" sz="2400" i="1" dirty="0"/>
              <a:t>Porvoon maapäivät</a:t>
            </a:r>
            <a:r>
              <a:rPr lang="fi-FI" altLang="fi-FI" sz="2400" dirty="0"/>
              <a:t>)</a:t>
            </a:r>
          </a:p>
          <a:p>
            <a:pPr lvl="1">
              <a:lnSpc>
                <a:spcPct val="90000"/>
              </a:lnSpc>
            </a:pPr>
            <a:r>
              <a:rPr lang="fi-FI" altLang="fi-FI" sz="2400" dirty="0"/>
              <a:t>Suomi säilytti </a:t>
            </a:r>
            <a:r>
              <a:rPr lang="fi-FI" altLang="fi-FI" sz="2400" b="1" i="1" dirty="0"/>
              <a:t>vanhan perustuslain, ruotsin kielen, luterilaisen uskon</a:t>
            </a:r>
            <a:r>
              <a:rPr lang="fi-FI" altLang="fi-FI" sz="2400" b="1" dirty="0"/>
              <a:t> ja </a:t>
            </a:r>
            <a:r>
              <a:rPr lang="fi-FI" altLang="fi-FI" sz="2400" b="1" i="1" dirty="0"/>
              <a:t>säätyjen</a:t>
            </a:r>
            <a:r>
              <a:rPr lang="fi-FI" altLang="fi-FI" sz="2400" b="1" dirty="0"/>
              <a:t> </a:t>
            </a:r>
            <a:r>
              <a:rPr lang="fi-FI" altLang="fi-FI" sz="2400" b="1" i="1" dirty="0"/>
              <a:t>erioikeudet</a:t>
            </a:r>
            <a:endParaRPr lang="fi-FI" altLang="fi-FI" sz="2400" b="1" dirty="0"/>
          </a:p>
          <a:p>
            <a:pPr lvl="3">
              <a:lnSpc>
                <a:spcPct val="90000"/>
              </a:lnSpc>
              <a:buFontTx/>
              <a:buChar char="-"/>
            </a:pPr>
            <a:r>
              <a:rPr lang="fi-FI" altLang="fi-FI" sz="2400" dirty="0">
                <a:sym typeface="Wingdings" pitchFamily="2" charset="2"/>
              </a:rPr>
              <a:t> </a:t>
            </a:r>
            <a:r>
              <a:rPr lang="fi-FI" altLang="fi-FI" sz="2400" dirty="0"/>
              <a:t>Suomelle </a:t>
            </a:r>
            <a:r>
              <a:rPr lang="fi-FI" altLang="fi-FI" sz="2400" b="1" i="1" dirty="0"/>
              <a:t>autonomia</a:t>
            </a:r>
            <a:r>
              <a:rPr lang="fi-FI" altLang="fi-FI" sz="2400" i="1" dirty="0"/>
              <a:t> </a:t>
            </a:r>
            <a:r>
              <a:rPr lang="fi-FI" altLang="fi-FI" sz="2400" dirty="0"/>
              <a:t>eli itsehallinto</a:t>
            </a:r>
          </a:p>
          <a:p>
            <a:pPr lvl="3">
              <a:lnSpc>
                <a:spcPct val="90000"/>
              </a:lnSpc>
              <a:buFontTx/>
              <a:buChar char="-"/>
            </a:pPr>
            <a:r>
              <a:rPr lang="fi-FI" altLang="fi-FI" sz="2400" dirty="0"/>
              <a:t>Omat hallintoelimet: </a:t>
            </a:r>
            <a:r>
              <a:rPr lang="fi-FI" altLang="fi-FI" sz="2400" b="1" i="1" dirty="0"/>
              <a:t>senaatti</a:t>
            </a:r>
            <a:r>
              <a:rPr lang="fi-FI" altLang="fi-FI" sz="2400" dirty="0"/>
              <a:t> </a:t>
            </a:r>
            <a:r>
              <a:rPr lang="fi-FI" altLang="fi-FI" sz="2400" dirty="0">
                <a:sym typeface="Wingdings" pitchFamily="2" charset="2"/>
              </a:rPr>
              <a:t></a:t>
            </a:r>
            <a:r>
              <a:rPr lang="fi-FI" altLang="fi-FI" sz="2400" dirty="0"/>
              <a:t> valta suomalaisilla virkamiehille</a:t>
            </a:r>
          </a:p>
          <a:p>
            <a:pPr lvl="3">
              <a:lnSpc>
                <a:spcPct val="90000"/>
              </a:lnSpc>
              <a:buFontTx/>
              <a:buChar char="-"/>
            </a:pPr>
            <a:r>
              <a:rPr lang="fi-FI" altLang="fi-FI" sz="2400" dirty="0"/>
              <a:t>Suomessa kerätyt </a:t>
            </a:r>
            <a:r>
              <a:rPr lang="fi-FI" altLang="fi-FI" sz="2400" b="1" i="1" dirty="0"/>
              <a:t>verot</a:t>
            </a:r>
            <a:r>
              <a:rPr lang="fi-FI" altLang="fi-FI" sz="2400" dirty="0"/>
              <a:t> jäivät Suomeen</a:t>
            </a:r>
          </a:p>
          <a:p>
            <a:pPr lvl="3">
              <a:lnSpc>
                <a:spcPct val="90000"/>
              </a:lnSpc>
              <a:buFontTx/>
              <a:buChar char="-"/>
            </a:pPr>
            <a:r>
              <a:rPr lang="fi-FI" altLang="fi-FI" sz="2400" b="1" i="1" dirty="0"/>
              <a:t>Helsingistä </a:t>
            </a:r>
            <a:r>
              <a:rPr lang="fi-FI" altLang="fi-FI" sz="2400" dirty="0"/>
              <a:t>pääkaupunki 1812</a:t>
            </a:r>
          </a:p>
          <a:p>
            <a:pPr lvl="3">
              <a:lnSpc>
                <a:spcPct val="90000"/>
              </a:lnSpc>
              <a:buFontTx/>
              <a:buChar char="-"/>
            </a:pPr>
            <a:r>
              <a:rPr lang="fi-FI" altLang="fi-FI" sz="2400" b="1" i="1" dirty="0"/>
              <a:t>Tulliraja</a:t>
            </a:r>
            <a:r>
              <a:rPr lang="fi-FI" altLang="fi-FI" sz="2400" dirty="0"/>
              <a:t> (Suomen ja Venäjän välille) ja </a:t>
            </a:r>
            <a:r>
              <a:rPr lang="fi-FI" altLang="fi-FI" sz="2400" b="1" i="1" dirty="0"/>
              <a:t>rupla</a:t>
            </a:r>
            <a:r>
              <a:rPr lang="fi-FI" altLang="fi-FI" sz="2400" i="1" dirty="0"/>
              <a:t> </a:t>
            </a:r>
            <a:r>
              <a:rPr lang="fi-FI" altLang="fi-FI" sz="2400" dirty="0"/>
              <a:t>valuutaksi kruunun rinnalle</a:t>
            </a:r>
          </a:p>
          <a:p>
            <a:pPr>
              <a:lnSpc>
                <a:spcPct val="90000"/>
              </a:lnSpc>
            </a:pPr>
            <a:endParaRPr lang="fi-FI" sz="2400" dirty="0"/>
          </a:p>
        </p:txBody>
      </p:sp>
    </p:spTree>
    <p:extLst>
      <p:ext uri="{BB962C8B-B14F-4D97-AF65-F5344CB8AC3E}">
        <p14:creationId xmlns:p14="http://schemas.microsoft.com/office/powerpoint/2010/main" val="1011537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>
            <a:extLst>
              <a:ext uri="{FF2B5EF4-FFF2-40B4-BE49-F238E27FC236}">
                <a16:creationId xmlns:a16="http://schemas.microsoft.com/office/drawing/2014/main" id="{2FDF0794-1B86-42B2-B8C7-F60123E63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4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CFF8DA32-CCB3-0F4B-83EE-9816FD67D31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28" b="14072"/>
          <a:stretch/>
        </p:blipFill>
        <p:spPr bwMode="auto">
          <a:xfrm>
            <a:off x="20" y="975"/>
            <a:ext cx="12191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EEFC1EB0-DB92-4E98-B3A9-0CD6FA5A8B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38326" y="-341385"/>
            <a:ext cx="6858003" cy="7540754"/>
          </a:xfrm>
          <a:prstGeom prst="rect">
            <a:avLst/>
          </a:prstGeom>
          <a:gradFill flip="none" rotWithShape="1">
            <a:gsLst>
              <a:gs pos="48000">
                <a:schemeClr val="tx1">
                  <a:alpha val="25000"/>
                </a:schemeClr>
              </a:gs>
              <a:gs pos="85000">
                <a:schemeClr val="tx1">
                  <a:alpha val="45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1B249D1D-3560-834B-80F6-78988011A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277" y="3429000"/>
            <a:ext cx="3214307" cy="17526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 sz="3400" b="1" dirty="0">
                <a:solidFill>
                  <a:schemeClr val="bg1"/>
                </a:solidFill>
              </a:rPr>
            </a:br>
            <a:br>
              <a:rPr lang="en-US" sz="3400" b="1" dirty="0">
                <a:solidFill>
                  <a:schemeClr val="bg1"/>
                </a:solidFill>
              </a:rPr>
            </a:br>
            <a:r>
              <a:rPr lang="en-US" sz="3400" b="1" dirty="0" err="1">
                <a:solidFill>
                  <a:schemeClr val="bg1"/>
                </a:solidFill>
              </a:rPr>
              <a:t>Haminan</a:t>
            </a:r>
            <a:r>
              <a:rPr lang="en-US" sz="3400" b="1" dirty="0">
                <a:solidFill>
                  <a:schemeClr val="bg1"/>
                </a:solidFill>
              </a:rPr>
              <a:t> </a:t>
            </a:r>
            <a:r>
              <a:rPr lang="en-US" sz="3400" b="1" dirty="0" err="1">
                <a:solidFill>
                  <a:schemeClr val="bg1"/>
                </a:solidFill>
              </a:rPr>
              <a:t>rauha</a:t>
            </a:r>
            <a:r>
              <a:rPr lang="en-US" sz="3400" b="1" dirty="0">
                <a:solidFill>
                  <a:schemeClr val="bg1"/>
                </a:solidFill>
              </a:rPr>
              <a:t> 17.9.1809 </a:t>
            </a:r>
            <a:r>
              <a:rPr lang="en-US" sz="3400" dirty="0">
                <a:solidFill>
                  <a:schemeClr val="bg1"/>
                </a:solidFill>
              </a:rPr>
              <a:t>(</a:t>
            </a:r>
            <a:r>
              <a:rPr lang="en-US" sz="3400" dirty="0" err="1">
                <a:solidFill>
                  <a:schemeClr val="bg1"/>
                </a:solidFill>
              </a:rPr>
              <a:t>nyk</a:t>
            </a:r>
            <a:r>
              <a:rPr lang="en-US" sz="3400" dirty="0">
                <a:solidFill>
                  <a:schemeClr val="bg1"/>
                </a:solidFill>
              </a:rPr>
              <a:t>. </a:t>
            </a:r>
            <a:r>
              <a:rPr lang="en-US" sz="3400" dirty="0" err="1">
                <a:solidFill>
                  <a:schemeClr val="bg1"/>
                </a:solidFill>
              </a:rPr>
              <a:t>Johanneksen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kirkko</a:t>
            </a:r>
            <a:r>
              <a:rPr lang="en-US" sz="3400" dirty="0">
                <a:solidFill>
                  <a:schemeClr val="bg1"/>
                </a:solidFill>
              </a:rPr>
              <a:t>)</a:t>
            </a:r>
            <a:br>
              <a:rPr lang="en-US" sz="3400" dirty="0">
                <a:solidFill>
                  <a:schemeClr val="bg1"/>
                </a:solidFill>
              </a:rPr>
            </a:br>
            <a:br>
              <a:rPr lang="en-US" sz="3400" dirty="0">
                <a:solidFill>
                  <a:schemeClr val="bg1"/>
                </a:solidFill>
              </a:rPr>
            </a:br>
            <a:endParaRPr lang="en-US" sz="3400" dirty="0">
              <a:solidFill>
                <a:schemeClr val="bg1"/>
              </a:solidFill>
            </a:endParaRP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96D07482-83A3-4451-943C-B46961082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6950" y="4508519"/>
            <a:ext cx="310896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6796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angle 83">
            <a:extLst>
              <a:ext uri="{FF2B5EF4-FFF2-40B4-BE49-F238E27FC236}">
                <a16:creationId xmlns:a16="http://schemas.microsoft.com/office/drawing/2014/main" id="{2FDF0794-1B86-42B2-B8C7-F60123E63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4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C5373426-E26E-431D-959C-5DB96C0B6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1238442"/>
            <a:ext cx="3635926" cy="4355751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EA9A7F1-363B-6E41-B816-C77E911B5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277" y="1475234"/>
            <a:ext cx="3214307" cy="290169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100" dirty="0" err="1">
                <a:solidFill>
                  <a:schemeClr val="bg1"/>
                </a:solidFill>
              </a:rPr>
              <a:t>Aleksanteri</a:t>
            </a:r>
            <a:r>
              <a:rPr lang="en-US" sz="3100" dirty="0">
                <a:solidFill>
                  <a:schemeClr val="bg1"/>
                </a:solidFill>
              </a:rPr>
              <a:t> I (</a:t>
            </a:r>
            <a:r>
              <a:rPr lang="en-US" sz="3100" dirty="0" err="1">
                <a:solidFill>
                  <a:schemeClr val="bg1"/>
                </a:solidFill>
              </a:rPr>
              <a:t>keisarina</a:t>
            </a:r>
            <a:r>
              <a:rPr lang="en-US" sz="3100" dirty="0">
                <a:solidFill>
                  <a:schemeClr val="bg1"/>
                </a:solidFill>
              </a:rPr>
              <a:t> 1801-1825) ja </a:t>
            </a:r>
            <a:r>
              <a:rPr lang="en-US" sz="3100" dirty="0" err="1">
                <a:solidFill>
                  <a:schemeClr val="bg1"/>
                </a:solidFill>
              </a:rPr>
              <a:t>hallitsijanvakuutus</a:t>
            </a:r>
            <a:endParaRPr lang="en-US" sz="3100" dirty="0">
              <a:solidFill>
                <a:schemeClr val="bg1"/>
              </a:solidFill>
            </a:endParaRPr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96D07482-83A3-4451-943C-B46961082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6950" y="4508519"/>
            <a:ext cx="31089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>
            <a:extLst>
              <a:ext uri="{FF2B5EF4-FFF2-40B4-BE49-F238E27FC236}">
                <a16:creationId xmlns:a16="http://schemas.microsoft.com/office/drawing/2014/main" id="{7AF102DA-C9C6-7C4D-87AB-1A619C48B51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8613"/>
          <a:stretch/>
        </p:blipFill>
        <p:spPr bwMode="auto">
          <a:xfrm>
            <a:off x="4785660" y="1238443"/>
            <a:ext cx="2944051" cy="435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F423F3F8-1C32-8342-8872-1A07DEB40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34342" y="1378830"/>
            <a:ext cx="3310917" cy="407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E239D8CC-16F4-4B2B-80F0-203C56D0D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488104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3" name="Rectangle 8202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205" name="Straight Connector 8204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07" name="Rectangle 8206">
            <a:extLst>
              <a:ext uri="{FF2B5EF4-FFF2-40B4-BE49-F238E27FC236}">
                <a16:creationId xmlns:a16="http://schemas.microsoft.com/office/drawing/2014/main" id="{0AF4F2BA-3C03-4E2C-8ABC-0949B61B3C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Kuva, joka sisältää kohteen teksti, rakennus, henkilöt, väkijoukko&#10;&#10;Kuvaus luotu automaattisesti">
            <a:extLst>
              <a:ext uri="{FF2B5EF4-FFF2-40B4-BE49-F238E27FC236}">
                <a16:creationId xmlns:a16="http://schemas.microsoft.com/office/drawing/2014/main" id="{0314B6D6-F9F9-9042-812E-C446796AB81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1" b="22252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9" name="Rectangle 8208">
            <a:extLst>
              <a:ext uri="{FF2B5EF4-FFF2-40B4-BE49-F238E27FC236}">
                <a16:creationId xmlns:a16="http://schemas.microsoft.com/office/drawing/2014/main" id="{4B986F88-1433-4AF7-AF71-41A89DC93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46064">
                <a:srgbClr val="000000">
                  <a:alpha val="30000"/>
                </a:srgbClr>
              </a:gs>
              <a:gs pos="68000">
                <a:srgbClr val="000000">
                  <a:alpha val="20000"/>
                </a:srgbClr>
              </a:gs>
              <a:gs pos="0">
                <a:schemeClr val="tx1">
                  <a:alpha val="0"/>
                </a:schemeClr>
              </a:gs>
              <a:gs pos="26000">
                <a:schemeClr val="tx1">
                  <a:alpha val="20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1EF9F0C-C99A-824A-9CFD-09F1D5D71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 dirty="0" err="1">
                <a:solidFill>
                  <a:srgbClr val="FFFFFF"/>
                </a:solidFill>
              </a:rPr>
              <a:t>Porvoon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maapäivät</a:t>
            </a:r>
            <a:r>
              <a:rPr lang="en-US" sz="2400" dirty="0">
                <a:solidFill>
                  <a:srgbClr val="FFFFFF"/>
                </a:solidFill>
              </a:rPr>
              <a:t> 1809</a:t>
            </a:r>
          </a:p>
        </p:txBody>
      </p:sp>
      <p:cxnSp>
        <p:nvCxnSpPr>
          <p:cNvPr id="8211" name="Straight Connector 8210">
            <a:extLst>
              <a:ext uri="{FF2B5EF4-FFF2-40B4-BE49-F238E27FC236}">
                <a16:creationId xmlns:a16="http://schemas.microsoft.com/office/drawing/2014/main" id="{A07787ED-5EDC-4C54-AD87-55B60D0FE3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13" name="Rectangle 8212">
            <a:extLst>
              <a:ext uri="{FF2B5EF4-FFF2-40B4-BE49-F238E27FC236}">
                <a16:creationId xmlns:a16="http://schemas.microsoft.com/office/drawing/2014/main" id="{A44FFD5D-B985-4624-BBCD-50AD2E1686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6400798"/>
            <a:ext cx="12188952" cy="457201"/>
          </a:xfrm>
          <a:prstGeom prst="rect">
            <a:avLst/>
          </a:prstGeom>
          <a:gradFill>
            <a:gsLst>
              <a:gs pos="61000">
                <a:srgbClr val="000000">
                  <a:alpha val="10000"/>
                </a:srgbClr>
              </a:gs>
              <a:gs pos="7000">
                <a:schemeClr val="tx1">
                  <a:alpha val="0"/>
                </a:schemeClr>
              </a:gs>
              <a:gs pos="10000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7926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69398C6-55B8-4044-B3A0-1A0A38D7A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Kansallinen herääminen (kpl 1.)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09ED171-E69F-1345-BD2A-35CBFFD38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537" y="1888958"/>
            <a:ext cx="11766884" cy="4475747"/>
          </a:xfrm>
        </p:spPr>
        <p:txBody>
          <a:bodyPr>
            <a:normAutofit fontScale="92500" lnSpcReduction="20000"/>
          </a:bodyPr>
          <a:lstStyle/>
          <a:p>
            <a:pPr fontAlgn="base"/>
            <a:r>
              <a:rPr lang="fi-FI" sz="2800" dirty="0"/>
              <a:t>1800-luvulla syntyi </a:t>
            </a:r>
            <a:r>
              <a:rPr lang="fi-FI" sz="2800" b="1" dirty="0"/>
              <a:t>nationalismi</a:t>
            </a:r>
          </a:p>
          <a:p>
            <a:pPr fontAlgn="base"/>
            <a:r>
              <a:rPr lang="fi-FI" sz="2800" b="1" dirty="0">
                <a:sym typeface="Wingdings" pitchFamily="2" charset="2"/>
              </a:rPr>
              <a:t></a:t>
            </a:r>
            <a:r>
              <a:rPr lang="fi-FI" sz="2800" dirty="0"/>
              <a:t> korosti valtion muodostamista </a:t>
            </a:r>
            <a:r>
              <a:rPr lang="fi-FI" sz="2800" b="1" dirty="0"/>
              <a:t>kansallisuuden</a:t>
            </a:r>
            <a:r>
              <a:rPr lang="fi-FI" sz="2800" dirty="0"/>
              <a:t> (</a:t>
            </a:r>
            <a:r>
              <a:rPr lang="fi-FI" sz="2800" i="1" dirty="0"/>
              <a:t>kieli, kulttuuri, historia</a:t>
            </a:r>
            <a:r>
              <a:rPr lang="fi-FI" sz="2800" dirty="0"/>
              <a:t>) pohjalle, ajattelu levisi myös Suomeen</a:t>
            </a:r>
          </a:p>
          <a:p>
            <a:pPr fontAlgn="base"/>
            <a:r>
              <a:rPr lang="fi-FI" sz="2800" dirty="0">
                <a:sym typeface="Wingdings" pitchFamily="2" charset="2"/>
              </a:rPr>
              <a:t>Porvoon maapäivät vahvisti kansallistunnetta Suomessa: kuviteltiin, että Suomi oli </a:t>
            </a:r>
            <a:r>
              <a:rPr lang="fi-FI" sz="2800" b="1" dirty="0">
                <a:sym typeface="Wingdings" pitchFamily="2" charset="2"/>
              </a:rPr>
              <a:t>lähes suvereeni valtio </a:t>
            </a:r>
            <a:r>
              <a:rPr lang="fi-FI" sz="2800" i="1" dirty="0">
                <a:sym typeface="Wingdings" pitchFamily="2" charset="2"/>
              </a:rPr>
              <a:t>(Aleksanteri I: ”Suomi on kohotettu kansakuntien joukkoon.”)</a:t>
            </a:r>
            <a:endParaRPr lang="fi-FI" sz="2800" i="1" dirty="0"/>
          </a:p>
          <a:p>
            <a:pPr fontAlgn="base"/>
            <a:r>
              <a:rPr lang="fi-FI" sz="2800" dirty="0"/>
              <a:t>“Kansallisia herättäjiä” mm. </a:t>
            </a:r>
            <a:r>
              <a:rPr lang="fi-FI" sz="2800" b="1" dirty="0"/>
              <a:t>J. L. Runeberg, J. V. Snellman, E. Lönnrot ja Z. Topelius</a:t>
            </a:r>
            <a:endParaRPr lang="fi-FI" sz="2800" dirty="0"/>
          </a:p>
          <a:p>
            <a:pPr fontAlgn="base"/>
            <a:r>
              <a:rPr lang="fi-FI" sz="2800" b="1" dirty="0"/>
              <a:t>→ Fennomaanit</a:t>
            </a:r>
            <a:r>
              <a:rPr lang="fi-FI" sz="2800" dirty="0"/>
              <a:t> tutkivat suomalaista kulttuuria, ei johtanut </a:t>
            </a:r>
            <a:r>
              <a:rPr lang="fi-FI" sz="2800" i="1" dirty="0"/>
              <a:t>poliittisiin taisteluihin</a:t>
            </a:r>
            <a:r>
              <a:rPr lang="fi-FI" sz="2800" dirty="0"/>
              <a:t> </a:t>
            </a:r>
            <a:endParaRPr lang="fi-FI" sz="2800" b="1" dirty="0"/>
          </a:p>
          <a:p>
            <a:r>
              <a:rPr lang="fi-FI" sz="2800" dirty="0"/>
              <a:t>1800-luvun lopulla nationalismi yleistyi taiteessa (</a:t>
            </a:r>
            <a:r>
              <a:rPr lang="fi-FI" sz="2800" b="1" dirty="0"/>
              <a:t>kansallisromantiikka) </a:t>
            </a:r>
            <a:r>
              <a:rPr lang="fi-FI" sz="2800" dirty="0"/>
              <a:t>ns. venäläistämiskausien 1899-1917 aikana</a:t>
            </a:r>
            <a:r>
              <a:rPr lang="fi-FI" sz="2800" b="1" dirty="0"/>
              <a:t>: mm. Jean Sibelius, Albert Edelfelt, Akseli Gallen-Kallela, Pekka Halonen..</a:t>
            </a:r>
            <a:endParaRPr lang="fi-FI" sz="2800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85639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DFBDD3F-75CB-E84B-B551-764142BD4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Esittelyvideot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4C38779-7342-B547-BE37-8C7E80BACD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fi-FI" b="1" dirty="0"/>
              <a:t>J.V. Snellman:</a:t>
            </a:r>
            <a:endParaRPr lang="fi-FI" dirty="0"/>
          </a:p>
          <a:p>
            <a:br>
              <a:rPr lang="fi-FI" dirty="0"/>
            </a:br>
            <a:r>
              <a:rPr lang="fi-FI" u="sng" dirty="0">
                <a:hlinkClick r:id="rId2"/>
              </a:rPr>
              <a:t>https://areena.yle.fi/1-3456818</a:t>
            </a:r>
            <a:endParaRPr lang="fi-FI" dirty="0"/>
          </a:p>
          <a:p>
            <a:br>
              <a:rPr lang="fi-FI" dirty="0"/>
            </a:br>
            <a:r>
              <a:rPr lang="fi-FI" b="1" dirty="0"/>
              <a:t>Sakari Topelius:</a:t>
            </a:r>
            <a:endParaRPr lang="fi-FI" dirty="0"/>
          </a:p>
          <a:p>
            <a:br>
              <a:rPr lang="fi-FI" dirty="0"/>
            </a:br>
            <a:r>
              <a:rPr lang="fi-FI" u="sng" dirty="0">
                <a:hlinkClick r:id="rId3"/>
              </a:rPr>
              <a:t>https://areena.yle.fi/1-4376157</a:t>
            </a:r>
            <a:endParaRPr lang="fi-FI" dirty="0"/>
          </a:p>
          <a:p>
            <a:br>
              <a:rPr lang="fi-FI" dirty="0"/>
            </a:br>
            <a:r>
              <a:rPr lang="fi-FI" b="1" dirty="0"/>
              <a:t>J.L Runeberg:</a:t>
            </a:r>
            <a:endParaRPr lang="fi-FI" dirty="0"/>
          </a:p>
          <a:p>
            <a:r>
              <a:rPr lang="fi-FI" u="sng" dirty="0">
                <a:hlinkClick r:id="rId4"/>
              </a:rPr>
              <a:t>https://areena.yle.fi/1-3295704</a:t>
            </a:r>
            <a:endParaRPr lang="fi-FI" u="sng" dirty="0"/>
          </a:p>
          <a:p>
            <a:r>
              <a:rPr lang="fi-FI" b="1" dirty="0" err="1"/>
              <a:t>Lönrrot</a:t>
            </a:r>
            <a:r>
              <a:rPr lang="fi-FI" b="1" dirty="0"/>
              <a:t> ja Kalevala</a:t>
            </a:r>
          </a:p>
          <a:p>
            <a:r>
              <a:rPr lang="fi-FI" dirty="0">
                <a:hlinkClick r:id="rId5"/>
              </a:rPr>
              <a:t>https://yle.fi/aihe/artikkeli/2012/11/07/kalevalan-paiva-282</a:t>
            </a:r>
            <a:endParaRPr lang="fi-FI" dirty="0"/>
          </a:p>
          <a:p>
            <a:br>
              <a:rPr lang="fi-FI" dirty="0"/>
            </a:b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936969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548B4202-DCD5-4F8C-B481-743A989A9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BABF375D-4BF9-6D48-AEBF-1BDBCDDE6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99" y="4550230"/>
            <a:ext cx="10909073" cy="9579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>
                <a:solidFill>
                  <a:schemeClr val="tx1">
                    <a:lumMod val="85000"/>
                    <a:lumOff val="15000"/>
                  </a:schemeClr>
                </a:solidFill>
              </a:rPr>
              <a:t>J.L. Runeberg ja Maamme-runo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DE8D138-6F42-724A-8709-E878C532C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999" y="5782457"/>
            <a:ext cx="10925101" cy="46053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cap="all" spc="200">
                <a:solidFill>
                  <a:schemeClr val="tx1">
                    <a:lumMod val="85000"/>
                    <a:lumOff val="15000"/>
                  </a:schemeClr>
                </a:solidFill>
              </a:rPr>
              <a:t> 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F60BEE2-90CD-5247-A6F0-C53F67980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2879" y="640080"/>
            <a:ext cx="2557942" cy="360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4FA8A11A-E0A0-4672-A17E-32CC5B422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90558" y="1298448"/>
            <a:ext cx="0" cy="228600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>
            <a:extLst>
              <a:ext uri="{FF2B5EF4-FFF2-40B4-BE49-F238E27FC236}">
                <a16:creationId xmlns:a16="http://schemas.microsoft.com/office/drawing/2014/main" id="{D5503DFE-C3BB-8E41-A54F-FF6B723DD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32874" y="1199154"/>
            <a:ext cx="3312785" cy="24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292D7FC5-B427-4FF7-8FC7-9DA3C276DA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87975" y="1298448"/>
            <a:ext cx="0" cy="228600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>
            <a:extLst>
              <a:ext uri="{FF2B5EF4-FFF2-40B4-BE49-F238E27FC236}">
                <a16:creationId xmlns:a16="http://schemas.microsoft.com/office/drawing/2014/main" id="{0BC9F5DD-D161-4547-8A15-64262488D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35655" y="640080"/>
            <a:ext cx="2702052" cy="360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F7F57F6B-E621-4E40-A34D-2FE12902A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086" y="5645296"/>
            <a:ext cx="105156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Rectangle 86">
            <a:extLst>
              <a:ext uri="{FF2B5EF4-FFF2-40B4-BE49-F238E27FC236}">
                <a16:creationId xmlns:a16="http://schemas.microsoft.com/office/drawing/2014/main" id="{8EE702CF-91CE-4661-ACBF-3C8160D1B4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0D5FF4A2-3E0C-4845-8A59-BD41D5D52455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fi-FI" dirty="0"/>
              <a:t> </a:t>
            </a:r>
            <a:endParaRPr lang="fi-FI"/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22C7AB6A-E864-8C44-AFB8-201D249221A6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fi-FI" dirty="0"/>
              <a:t> 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70232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8F0A37D-2337-4AAF-98B0-7E4E9B98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5659FAF-AD8F-4A43-B606-23983993B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fi-FI" dirty="0"/>
              <a:t>Ohjeita</a:t>
            </a:r>
            <a:endParaRPr lang="fi-FI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15CCCF0-E573-463A-9760-1FDC0B2CF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F7234D70-FB65-4E99-985E-64D219674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Sisällön paikkamerkki 2">
            <a:extLst>
              <a:ext uri="{FF2B5EF4-FFF2-40B4-BE49-F238E27FC236}">
                <a16:creationId xmlns:a16="http://schemas.microsoft.com/office/drawing/2014/main" id="{36FEB39D-EDD9-486E-B16C-B308350E0A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5038157"/>
              </p:ext>
            </p:extLst>
          </p:nvPr>
        </p:nvGraphicFramePr>
        <p:xfrm>
          <a:off x="1096963" y="2098515"/>
          <a:ext cx="100584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434017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E0ED21A-4221-DA4B-BC44-46F4D83E9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J.V Snellman ja hopeamarkka (1864)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7661E13-8AD6-0046-B5D8-1019C29F5CF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" y="2078772"/>
            <a:ext cx="5752442" cy="426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CA4DE0D2-476B-8B46-B0E6-C5F3C8937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510" y="2033052"/>
            <a:ext cx="3773170" cy="377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25382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C7934985-2389-334F-8D4B-C589716D12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604" b="14063"/>
          <a:stretch/>
        </p:blipFill>
        <p:spPr>
          <a:xfrm>
            <a:off x="-32" y="10"/>
            <a:ext cx="12192031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FD57664-637D-40CA-83F2-B729A932B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4915076"/>
            <a:ext cx="12188952" cy="1942924"/>
          </a:xfrm>
          <a:prstGeom prst="rect">
            <a:avLst/>
          </a:prstGeom>
          <a:gradFill>
            <a:gsLst>
              <a:gs pos="43000">
                <a:schemeClr val="tx1">
                  <a:alpha val="2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F26EEAC-342D-844B-9BFC-927F05CBC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75" y="5120639"/>
            <a:ext cx="7137263" cy="128016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100" dirty="0" err="1">
                <a:solidFill>
                  <a:srgbClr val="FFFFFF"/>
                </a:solidFill>
              </a:rPr>
              <a:t>Snellman</a:t>
            </a:r>
            <a:r>
              <a:rPr lang="en-US" sz="4100" dirty="0">
                <a:solidFill>
                  <a:srgbClr val="FFFFFF"/>
                </a:solidFill>
              </a:rPr>
              <a:t> </a:t>
            </a:r>
            <a:r>
              <a:rPr lang="en-US" sz="4100" dirty="0" err="1">
                <a:solidFill>
                  <a:srgbClr val="FFFFFF"/>
                </a:solidFill>
              </a:rPr>
              <a:t>esittelee</a:t>
            </a:r>
            <a:r>
              <a:rPr lang="en-US" sz="4100" dirty="0">
                <a:solidFill>
                  <a:srgbClr val="FFFFFF"/>
                </a:solidFill>
              </a:rPr>
              <a:t> </a:t>
            </a:r>
            <a:r>
              <a:rPr lang="en-US" sz="4100" dirty="0" err="1">
                <a:solidFill>
                  <a:srgbClr val="FFFFFF"/>
                </a:solidFill>
              </a:rPr>
              <a:t>kieliasetusta</a:t>
            </a:r>
            <a:r>
              <a:rPr lang="en-US" sz="4100" dirty="0">
                <a:solidFill>
                  <a:srgbClr val="FFFFFF"/>
                </a:solidFill>
              </a:rPr>
              <a:t> </a:t>
            </a:r>
            <a:r>
              <a:rPr lang="en-US" sz="4100" dirty="0" err="1">
                <a:solidFill>
                  <a:srgbClr val="FFFFFF"/>
                </a:solidFill>
              </a:rPr>
              <a:t>tsaari</a:t>
            </a:r>
            <a:r>
              <a:rPr lang="en-US" sz="4100" dirty="0">
                <a:solidFill>
                  <a:srgbClr val="FFFFFF"/>
                </a:solidFill>
              </a:rPr>
              <a:t> </a:t>
            </a:r>
            <a:r>
              <a:rPr lang="en-US" sz="4100" dirty="0" err="1">
                <a:solidFill>
                  <a:srgbClr val="FFFFFF"/>
                </a:solidFill>
              </a:rPr>
              <a:t>Aleksanteri</a:t>
            </a:r>
            <a:r>
              <a:rPr lang="en-US" sz="4100" dirty="0">
                <a:solidFill>
                  <a:srgbClr val="FFFFFF"/>
                </a:solidFill>
              </a:rPr>
              <a:t> </a:t>
            </a:r>
            <a:r>
              <a:rPr lang="en-US" sz="4100" dirty="0" err="1">
                <a:solidFill>
                  <a:srgbClr val="FFFFFF"/>
                </a:solidFill>
              </a:rPr>
              <a:t>II:lle</a:t>
            </a:r>
            <a:r>
              <a:rPr lang="en-US" sz="4100" dirty="0">
                <a:solidFill>
                  <a:srgbClr val="FFFFFF"/>
                </a:solidFill>
              </a:rPr>
              <a:t> v. 1863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5B557D3-D7B4-404B-84A1-9BD182BE5B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7532813" y="5760720"/>
            <a:ext cx="118872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06362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44A37DD3-1B84-4776-94E1-C0AAA5C0F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4" y="0"/>
            <a:ext cx="12188726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BDBFD62-BAA6-F74C-B82F-ED5F622DF67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5" r="1" b="41865"/>
          <a:stretch/>
        </p:blipFill>
        <p:spPr bwMode="auto">
          <a:xfrm>
            <a:off x="-32" y="10"/>
            <a:ext cx="8081485" cy="491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0B4FB531-34DA-4777-9BD5-5B885DC38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15076"/>
            <a:ext cx="12188952" cy="194292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6B3CE7EC-BA37-DA46-B648-72E6E61B9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75" y="5120639"/>
            <a:ext cx="7137263" cy="128016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>
                <a:solidFill>
                  <a:srgbClr val="FFFFFF"/>
                </a:solidFill>
              </a:rPr>
              <a:t>Elias Lönnrot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AA89F0D7-9F3D-8742-A625-9BA1C32E27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24" r="3" b="14436"/>
          <a:stretch/>
        </p:blipFill>
        <p:spPr>
          <a:xfrm>
            <a:off x="8160307" y="10"/>
            <a:ext cx="4031693" cy="4915066"/>
          </a:xfrm>
          <a:prstGeom prst="rect">
            <a:avLst/>
          </a:prstGeom>
        </p:spPr>
      </p:pic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D5B557D3-D7B4-404B-84A1-9BD182BE5B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7532813" y="5760720"/>
            <a:ext cx="118872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30450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648593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3713DDAD-7FB3-E049-B0F3-213063DB9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69" y="605896"/>
            <a:ext cx="3642309" cy="5646208"/>
          </a:xfrm>
        </p:spPr>
        <p:txBody>
          <a:bodyPr anchor="ctr">
            <a:normAutofit/>
          </a:bodyPr>
          <a:lstStyle/>
          <a:p>
            <a:r>
              <a:rPr lang="fi-FI" sz="4400" dirty="0">
                <a:solidFill>
                  <a:srgbClr val="FFFFFF"/>
                </a:solidFill>
              </a:rPr>
              <a:t>Lönnrot kielentutkijana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9851286-7DDA-414A-91AB-F9348527A3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1958" y="605896"/>
            <a:ext cx="5923721" cy="5646208"/>
          </a:xfrm>
        </p:spPr>
        <p:txBody>
          <a:bodyPr anchor="ctr">
            <a:normAutofit/>
          </a:bodyPr>
          <a:lstStyle/>
          <a:p>
            <a:r>
              <a:rPr lang="fi-FI" sz="3200" dirty="0"/>
              <a:t>Lönnrotin keksimiä sanoja ovat muun muassa </a:t>
            </a:r>
            <a:r>
              <a:rPr lang="fi-FI" sz="3200" i="1" dirty="0"/>
              <a:t>kansallisuus, kirjallisuus, kuume, laskimo, valtimo, muste, pöytäkirja, esitys, itsenäinen, kieltolaki, mietelmä, monikko, yksikkö, sivistys, sopimus, tasavalta, toisinto ja äänioikeus</a:t>
            </a:r>
            <a:endParaRPr lang="fi-FI" sz="3200" dirty="0"/>
          </a:p>
          <a:p>
            <a:br>
              <a:rPr lang="fi-FI" sz="2400" dirty="0"/>
            </a:br>
            <a:endParaRPr lang="fi-FI" sz="2400" dirty="0"/>
          </a:p>
        </p:txBody>
      </p:sp>
    </p:spTree>
    <p:extLst>
      <p:ext uri="{BB962C8B-B14F-4D97-AF65-F5344CB8AC3E}">
        <p14:creationId xmlns:p14="http://schemas.microsoft.com/office/powerpoint/2010/main" val="32905820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1E83532-52C2-3944-AC71-61AE86136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78" y="516836"/>
            <a:ext cx="3100136" cy="1960234"/>
          </a:xfrm>
        </p:spPr>
        <p:txBody>
          <a:bodyPr>
            <a:normAutofit/>
          </a:bodyPr>
          <a:lstStyle/>
          <a:p>
            <a:r>
              <a:rPr lang="fi-FI" sz="4000">
                <a:solidFill>
                  <a:srgbClr val="C34DB7"/>
                </a:solidFill>
              </a:rPr>
              <a:t>Z. Topelius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5A0A5CF6-407C-4691-8122-49DF69D00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0927" y="2633962"/>
            <a:ext cx="283464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4" name="Content Placeholder 4103">
            <a:extLst>
              <a:ext uri="{FF2B5EF4-FFF2-40B4-BE49-F238E27FC236}">
                <a16:creationId xmlns:a16="http://schemas.microsoft.com/office/drawing/2014/main" id="{7CD0740C-1BCC-4C87-B407-311E5F4CF8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371" y="2790855"/>
            <a:ext cx="3084844" cy="3311766"/>
          </a:xfrm>
        </p:spPr>
        <p:txBody>
          <a:bodyPr>
            <a:normAutofit/>
          </a:bodyPr>
          <a:lstStyle/>
          <a:p>
            <a:endParaRPr lang="en-US" sz="160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2C243D4-9294-4749-A60A-E4E521FF6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59922" y="784396"/>
            <a:ext cx="3583439" cy="5289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2F8B7579-7191-F248-9A7B-8194661AB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65094" y="664909"/>
            <a:ext cx="3583439" cy="553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7A3E0404-86A9-40FA-8DB8-302414EE2D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188683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>
            <a:extLst>
              <a:ext uri="{FF2B5EF4-FFF2-40B4-BE49-F238E27FC236}">
                <a16:creationId xmlns:a16="http://schemas.microsoft.com/office/drawing/2014/main" id="{6482F060-A4AF-4E0B-B364-7C6BA4A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86CFFA78-A434-DC47-B521-6720BF390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814" y="640080"/>
            <a:ext cx="3659246" cy="28503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000" dirty="0" err="1">
                <a:solidFill>
                  <a:srgbClr val="FFFFFF"/>
                </a:solidFill>
              </a:rPr>
              <a:t>Sammon</a:t>
            </a:r>
            <a:r>
              <a:rPr lang="en-US" sz="3000" dirty="0">
                <a:solidFill>
                  <a:srgbClr val="FFFFFF"/>
                </a:solidFill>
              </a:rPr>
              <a:t> </a:t>
            </a:r>
            <a:r>
              <a:rPr lang="en-US" sz="3000" dirty="0" err="1">
                <a:solidFill>
                  <a:srgbClr val="FFFFFF"/>
                </a:solidFill>
              </a:rPr>
              <a:t>puolustus</a:t>
            </a:r>
            <a:r>
              <a:rPr lang="en-US" sz="3000" dirty="0">
                <a:solidFill>
                  <a:srgbClr val="FFFFFF"/>
                </a:solidFill>
              </a:rPr>
              <a:t> 1896, </a:t>
            </a:r>
            <a:r>
              <a:rPr lang="en-US" sz="3000" dirty="0" err="1">
                <a:solidFill>
                  <a:srgbClr val="FFFFFF"/>
                </a:solidFill>
              </a:rPr>
              <a:t>Akseli</a:t>
            </a:r>
            <a:r>
              <a:rPr lang="en-US" sz="3000" dirty="0">
                <a:solidFill>
                  <a:srgbClr val="FFFFFF"/>
                </a:solidFill>
              </a:rPr>
              <a:t> Gallen-</a:t>
            </a:r>
            <a:r>
              <a:rPr lang="en-US" sz="3000" dirty="0" err="1">
                <a:solidFill>
                  <a:srgbClr val="FFFFFF"/>
                </a:solidFill>
              </a:rPr>
              <a:t>Kallela</a:t>
            </a:r>
            <a:r>
              <a:rPr lang="en-US" sz="3000" dirty="0">
                <a:solidFill>
                  <a:srgbClr val="FFFFFF"/>
                </a:solidFill>
              </a:rPr>
              <a:t> (</a:t>
            </a:r>
            <a:r>
              <a:rPr lang="en-US" sz="3000" dirty="0" err="1">
                <a:solidFill>
                  <a:srgbClr val="FFFFFF"/>
                </a:solidFill>
              </a:rPr>
              <a:t>kansallisromantiikka</a:t>
            </a:r>
            <a:r>
              <a:rPr lang="en-US" sz="3000" dirty="0">
                <a:solidFill>
                  <a:srgbClr val="FFFFFF"/>
                </a:solidFill>
              </a:rPr>
              <a:t>)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B9EB6DAA-2F0C-43D5-A577-15D5D2C4E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2797" y="3651268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>
            <a:extLst>
              <a:ext uri="{FF2B5EF4-FFF2-40B4-BE49-F238E27FC236}">
                <a16:creationId xmlns:a16="http://schemas.microsoft.com/office/drawing/2014/main" id="{78EA81E7-F1C4-6F40-95B9-8ED8D8FE55E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7158"/>
          <a:stretch/>
        </p:blipFill>
        <p:spPr bwMode="auto">
          <a:xfrm>
            <a:off x="4635095" y="10"/>
            <a:ext cx="755688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85284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A9286AD2-18A9-4868-A4E3-7A2097A20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6AA3EE1-5C5D-DC44-B455-1E3902A8B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9754" y="639097"/>
            <a:ext cx="6253317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Niittomiehet</a:t>
            </a:r>
            <a:r>
              <a:rPr lang="en-US" sz="5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1891 - </a:t>
            </a:r>
            <a:r>
              <a:rPr lang="en-US" sz="5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Pekka</a:t>
            </a:r>
            <a:r>
              <a:rPr lang="en-US" sz="5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5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Halonen</a:t>
            </a:r>
            <a:r>
              <a:rPr lang="en-US" sz="5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(</a:t>
            </a:r>
            <a:r>
              <a:rPr lang="en-US" sz="5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kansallisromantiikka</a:t>
            </a:r>
            <a:r>
              <a:rPr lang="en-US" sz="5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 </a:t>
            </a:r>
            <a:br>
              <a:rPr lang="en-US" sz="50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en-US" sz="50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n-US" sz="5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5FC6F3F4-F2C4-CE40-9F5A-C6F7C2ECBDB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"/>
          <a:stretch/>
        </p:blipFill>
        <p:spPr bwMode="auto">
          <a:xfrm>
            <a:off x="-1" y="1"/>
            <a:ext cx="4635315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E7A7CD63-7EC3-44F3-95D0-595C4019F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27754" y="4498925"/>
            <a:ext cx="563610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98299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" name="Rectangle 74">
            <a:extLst>
              <a:ext uri="{FF2B5EF4-FFF2-40B4-BE49-F238E27FC236}">
                <a16:creationId xmlns:a16="http://schemas.microsoft.com/office/drawing/2014/main" id="{E844E128-FF69-4E9F-8327-6B504B3C5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12191985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7BC4A66-A893-794B-B432-DA6F74AD2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516835"/>
            <a:ext cx="2994815" cy="1666501"/>
          </a:xfrm>
        </p:spPr>
        <p:txBody>
          <a:bodyPr>
            <a:normAutofit/>
          </a:bodyPr>
          <a:lstStyle/>
          <a:p>
            <a:br>
              <a:rPr lang="fi-FI" sz="2200" dirty="0">
                <a:solidFill>
                  <a:schemeClr val="tx1"/>
                </a:solidFill>
              </a:rPr>
            </a:br>
            <a:br>
              <a:rPr lang="fi-FI" sz="2200" dirty="0">
                <a:solidFill>
                  <a:schemeClr val="tx1"/>
                </a:solidFill>
              </a:rPr>
            </a:br>
            <a:r>
              <a:rPr lang="fi-FI" sz="2200" dirty="0">
                <a:solidFill>
                  <a:schemeClr val="tx1"/>
                </a:solidFill>
              </a:rPr>
              <a:t>Jean Sibelius 1865-1957</a:t>
            </a:r>
            <a:br>
              <a:rPr lang="fi-FI" sz="2200" dirty="0">
                <a:solidFill>
                  <a:schemeClr val="tx1"/>
                </a:solidFill>
              </a:rPr>
            </a:br>
            <a:br>
              <a:rPr lang="fi-FI" sz="2200" dirty="0">
                <a:solidFill>
                  <a:schemeClr val="tx1"/>
                </a:solidFill>
              </a:rPr>
            </a:br>
            <a:endParaRPr lang="fi-FI" sz="2200" dirty="0">
              <a:solidFill>
                <a:schemeClr val="tx1"/>
              </a:solidFill>
            </a:endParaRPr>
          </a:p>
        </p:txBody>
      </p:sp>
      <p:cxnSp>
        <p:nvCxnSpPr>
          <p:cNvPr id="6155" name="Straight Connector 76">
            <a:extLst>
              <a:ext uri="{FF2B5EF4-FFF2-40B4-BE49-F238E27FC236}">
                <a16:creationId xmlns:a16="http://schemas.microsoft.com/office/drawing/2014/main" id="{055CEADF-09EA-423C-8C45-F94AF44D5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3686" y="2353592"/>
            <a:ext cx="283464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6" name="Content Placeholder 6151">
            <a:extLst>
              <a:ext uri="{FF2B5EF4-FFF2-40B4-BE49-F238E27FC236}">
                <a16:creationId xmlns:a16="http://schemas.microsoft.com/office/drawing/2014/main" id="{EEE83358-2F55-4561-B1A6-3AE932077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2546224"/>
            <a:ext cx="2994815" cy="3342747"/>
          </a:xfrm>
        </p:spPr>
        <p:txBody>
          <a:bodyPr>
            <a:normAutofit/>
          </a:bodyPr>
          <a:lstStyle/>
          <a:p>
            <a:endParaRPr lang="en-US" sz="1800">
              <a:solidFill>
                <a:schemeClr val="tx1"/>
              </a:solidFill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8FA63148-5284-5B45-AF26-D4F1913AF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59922" y="1040041"/>
            <a:ext cx="3583439" cy="4777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6B5BCFE3-F99B-BF41-BA6C-5F73262A8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65094" y="1027050"/>
            <a:ext cx="3583439" cy="480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36509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8" name="Rectangle 74">
            <a:extLst>
              <a:ext uri="{FF2B5EF4-FFF2-40B4-BE49-F238E27FC236}">
                <a16:creationId xmlns:a16="http://schemas.microsoft.com/office/drawing/2014/main" id="{873ECEC8-0F24-45B8-950F-35FC94BCE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38628BF2-647A-9349-BA35-A239786BC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485" y="634946"/>
            <a:ext cx="3690257" cy="1450757"/>
          </a:xfrm>
        </p:spPr>
        <p:txBody>
          <a:bodyPr>
            <a:normAutofit/>
          </a:bodyPr>
          <a:lstStyle/>
          <a:p>
            <a:r>
              <a:rPr lang="fi-FI" dirty="0"/>
              <a:t>Aleksis Kivi 1834-1872</a:t>
            </a: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2718398F-0A00-0146-8C1C-D4DC2B83F1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8"/>
          <a:stretch/>
        </p:blipFill>
        <p:spPr bwMode="auto">
          <a:xfrm>
            <a:off x="634001" y="640079"/>
            <a:ext cx="3409179" cy="531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02F7E633-7B68-324A-AEC3-C72ABE0515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68"/>
          <a:stretch/>
        </p:blipFill>
        <p:spPr bwMode="auto">
          <a:xfrm>
            <a:off x="4134617" y="640083"/>
            <a:ext cx="3409182" cy="5314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79" name="Straight Connector 76">
            <a:extLst>
              <a:ext uri="{FF2B5EF4-FFF2-40B4-BE49-F238E27FC236}">
                <a16:creationId xmlns:a16="http://schemas.microsoft.com/office/drawing/2014/main" id="{89EB8C68-FF1B-4849-867B-32D29B19F1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42633" y="2250460"/>
            <a:ext cx="34747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80" name="Content Placeholder 7175">
            <a:extLst>
              <a:ext uri="{FF2B5EF4-FFF2-40B4-BE49-F238E27FC236}">
                <a16:creationId xmlns:a16="http://schemas.microsoft.com/office/drawing/2014/main" id="{9199D0DF-6DD7-418B-A2EA-06C08DA26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9485" y="2407436"/>
            <a:ext cx="3690257" cy="3461658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181" name="Rectangle 78">
            <a:extLst>
              <a:ext uri="{FF2B5EF4-FFF2-40B4-BE49-F238E27FC236}">
                <a16:creationId xmlns:a16="http://schemas.microsoft.com/office/drawing/2014/main" id="{8B53612E-ADB2-4457-9688-89506397A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75188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3BCCAE5-A35B-4B66-A4A7-E23C34A40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2C4EFD6-D784-A601-4CC7-D56602A0F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fi-FI" dirty="0"/>
              <a:t>Oppikirja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987BDFB-DE64-4B56-B44F-45FAE19FA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5846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3C55D09-A2A6-D270-6850-4616BE5DF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148" y="2108201"/>
            <a:ext cx="6716500" cy="3760891"/>
          </a:xfrm>
        </p:spPr>
        <p:txBody>
          <a:bodyPr>
            <a:normAutofit/>
          </a:bodyPr>
          <a:lstStyle/>
          <a:p>
            <a:r>
              <a:rPr lang="fi-FI" sz="2400" dirty="0"/>
              <a:t>Palautetaan kokeen yhteydessä</a:t>
            </a:r>
          </a:p>
          <a:p>
            <a:pPr lvl="1"/>
            <a:r>
              <a:rPr lang="fi-FI" sz="2400" b="1" dirty="0"/>
              <a:t>Arviointi vasta, kun kirja on palautettu</a:t>
            </a:r>
          </a:p>
          <a:p>
            <a:pPr lvl="1"/>
            <a:endParaRPr lang="fi-FI" sz="2400" b="1" dirty="0"/>
          </a:p>
          <a:p>
            <a:r>
              <a:rPr lang="fi-FI" sz="2400" dirty="0"/>
              <a:t>Pidä huolta kirjasta</a:t>
            </a:r>
          </a:p>
          <a:p>
            <a:pPr lvl="1"/>
            <a:r>
              <a:rPr lang="fi-FI" sz="2400" b="1" dirty="0"/>
              <a:t>Korvausvelvollisuus huonokuntoisen kirjan palautuksesta</a:t>
            </a:r>
          </a:p>
        </p:txBody>
      </p:sp>
      <p:pic>
        <p:nvPicPr>
          <p:cNvPr id="7" name="Graphic 6" descr="Kirjat">
            <a:extLst>
              <a:ext uri="{FF2B5EF4-FFF2-40B4-BE49-F238E27FC236}">
                <a16:creationId xmlns:a16="http://schemas.microsoft.com/office/drawing/2014/main" id="{33DDBFED-82E3-6C7A-E65B-5D27268B70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29006" y="2416624"/>
            <a:ext cx="3144043" cy="314404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B06839E-D8C3-4A74-BA2B-3B97E7B2CD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602140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844E128-FF69-4E9F-8327-6B504B3C5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8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D7EB651-F1C1-E64D-9B4A-A45382B32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6783" y="516835"/>
            <a:ext cx="5977937" cy="1666501"/>
          </a:xfrm>
        </p:spPr>
        <p:txBody>
          <a:bodyPr>
            <a:normAutofit/>
          </a:bodyPr>
          <a:lstStyle/>
          <a:p>
            <a:r>
              <a:rPr lang="fi-FI" sz="4000">
                <a:solidFill>
                  <a:srgbClr val="FFFFFF"/>
                </a:solidFill>
              </a:rPr>
              <a:t>Sisällöt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28083C-3955-40EF-A5E8-A50D3FBC2E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93" r="47828" b="-1"/>
          <a:stretch/>
        </p:blipFill>
        <p:spPr>
          <a:xfrm>
            <a:off x="20" y="10"/>
            <a:ext cx="4580077" cy="685799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55CEADF-09EA-423C-8C45-F94AF44D5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00864" y="2353592"/>
            <a:ext cx="5669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571860E-25A5-5C4E-8EF1-AD5D74E2BB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0864" y="2700171"/>
            <a:ext cx="5977938" cy="3342747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fi-FI" b="1" i="1" dirty="0">
                <a:solidFill>
                  <a:srgbClr val="FFFFFF"/>
                </a:solidFill>
              </a:rPr>
              <a:t>Autonomian aika</a:t>
            </a:r>
          </a:p>
          <a:p>
            <a:pPr>
              <a:lnSpc>
                <a:spcPct val="90000"/>
              </a:lnSpc>
            </a:pPr>
            <a:r>
              <a:rPr lang="fi-FI" b="1" i="1" dirty="0">
                <a:solidFill>
                  <a:srgbClr val="FFFFFF"/>
                </a:solidFill>
              </a:rPr>
              <a:t>1860-luvun murros ja teollistuminen</a:t>
            </a:r>
          </a:p>
          <a:p>
            <a:pPr>
              <a:lnSpc>
                <a:spcPct val="90000"/>
              </a:lnSpc>
            </a:pPr>
            <a:r>
              <a:rPr lang="fi-FI" b="1" i="1" dirty="0">
                <a:solidFill>
                  <a:srgbClr val="FFFFFF"/>
                </a:solidFill>
              </a:rPr>
              <a:t>Venäläistämiskaudet ja Suomen itsenäistyminen 1917</a:t>
            </a:r>
          </a:p>
          <a:p>
            <a:pPr>
              <a:lnSpc>
                <a:spcPct val="90000"/>
              </a:lnSpc>
            </a:pPr>
            <a:r>
              <a:rPr lang="fi-FI" b="1" i="1" dirty="0">
                <a:solidFill>
                  <a:srgbClr val="FFFFFF"/>
                </a:solidFill>
              </a:rPr>
              <a:t>Sisällissota 1918</a:t>
            </a:r>
          </a:p>
          <a:p>
            <a:pPr>
              <a:lnSpc>
                <a:spcPct val="90000"/>
              </a:lnSpc>
            </a:pPr>
            <a:r>
              <a:rPr lang="fi-FI" b="1" i="1" dirty="0">
                <a:solidFill>
                  <a:srgbClr val="FFFFFF"/>
                </a:solidFill>
              </a:rPr>
              <a:t>1920-30-luvun radikalismi ja eripura</a:t>
            </a:r>
          </a:p>
          <a:p>
            <a:pPr>
              <a:lnSpc>
                <a:spcPct val="90000"/>
              </a:lnSpc>
            </a:pPr>
            <a:r>
              <a:rPr lang="fi-FI" b="1" i="1" dirty="0">
                <a:solidFill>
                  <a:srgbClr val="FFFFFF"/>
                </a:solidFill>
              </a:rPr>
              <a:t>Talvi- ja jatkosota 1939-44</a:t>
            </a:r>
          </a:p>
          <a:p>
            <a:pPr>
              <a:lnSpc>
                <a:spcPct val="90000"/>
              </a:lnSpc>
            </a:pPr>
            <a:r>
              <a:rPr lang="fi-FI" b="1" i="1" dirty="0">
                <a:solidFill>
                  <a:srgbClr val="FFFFFF"/>
                </a:solidFill>
              </a:rPr>
              <a:t>Vaaran vuodet 1944-48 ja Paasikiven linja </a:t>
            </a:r>
          </a:p>
          <a:p>
            <a:pPr>
              <a:lnSpc>
                <a:spcPct val="90000"/>
              </a:lnSpc>
            </a:pPr>
            <a:r>
              <a:rPr lang="fi-FI" b="1" i="1" dirty="0">
                <a:solidFill>
                  <a:srgbClr val="FFFFFF"/>
                </a:solidFill>
              </a:rPr>
              <a:t>Urho Kekkosen presidenttikausi 1956-1981 </a:t>
            </a:r>
          </a:p>
        </p:txBody>
      </p:sp>
    </p:spTree>
    <p:extLst>
      <p:ext uri="{BB962C8B-B14F-4D97-AF65-F5344CB8AC3E}">
        <p14:creationId xmlns:p14="http://schemas.microsoft.com/office/powerpoint/2010/main" val="16246092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021B393-2CD6-A64B-87F4-F65AC7F11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871538"/>
            <a:ext cx="10058400" cy="865822"/>
          </a:xfrm>
        </p:spPr>
        <p:txBody>
          <a:bodyPr>
            <a:normAutofit fontScale="90000"/>
          </a:bodyPr>
          <a:lstStyle/>
          <a:p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r>
              <a:rPr lang="fi-FI" b="1" dirty="0"/>
              <a:t>Suomi oli yli 600 vuotta osa Ruotsia, n. 1100-luvulta vuoteen 1809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AFB6BF6-984C-644B-AE35-5CEC4CE459B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344" y="1958178"/>
            <a:ext cx="3143249" cy="421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592FC71-A0CF-C341-92C6-D4C3174EA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615" y="1958178"/>
            <a:ext cx="3754635" cy="421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F857A0B2-8B25-4A43-A814-73048B7CD329}"/>
              </a:ext>
            </a:extLst>
          </p:cNvPr>
          <p:cNvSpPr txBox="1"/>
          <p:nvPr/>
        </p:nvSpPr>
        <p:spPr>
          <a:xfrm>
            <a:off x="4458592" y="2700338"/>
            <a:ext cx="14638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Ruotsi laajimmillaan 1600-luvulla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CBD27482-87E6-E747-ADD9-C16A0FB84EBE}"/>
              </a:ext>
            </a:extLst>
          </p:cNvPr>
          <p:cNvSpPr txBox="1"/>
          <p:nvPr/>
        </p:nvSpPr>
        <p:spPr>
          <a:xfrm>
            <a:off x="10115549" y="2543175"/>
            <a:ext cx="16698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Ns. vanhan Suomen alue, joka liitettiin jo 1700-luvulla Venäjään</a:t>
            </a:r>
          </a:p>
        </p:txBody>
      </p:sp>
    </p:spTree>
    <p:extLst>
      <p:ext uri="{BB962C8B-B14F-4D97-AF65-F5344CB8AC3E}">
        <p14:creationId xmlns:p14="http://schemas.microsoft.com/office/powerpoint/2010/main" val="1209027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844E128-FF69-4E9F-8327-6B504B3C5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8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00E62296-8ADF-8FB6-AAF0-A2CD4E3DB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6783" y="516835"/>
            <a:ext cx="5977937" cy="1666501"/>
          </a:xfrm>
        </p:spPr>
        <p:txBody>
          <a:bodyPr>
            <a:normAutofit/>
          </a:bodyPr>
          <a:lstStyle/>
          <a:p>
            <a:r>
              <a:rPr lang="fi-FI" sz="4000" dirty="0">
                <a:solidFill>
                  <a:srgbClr val="FFFFFF"/>
                </a:solidFill>
              </a:rPr>
              <a:t>Mitä Suomi omaksui Ruotsilta?</a:t>
            </a:r>
          </a:p>
        </p:txBody>
      </p:sp>
      <p:pic>
        <p:nvPicPr>
          <p:cNvPr id="5" name="Picture 4" descr="Sunlight in the forest">
            <a:extLst>
              <a:ext uri="{FF2B5EF4-FFF2-40B4-BE49-F238E27FC236}">
                <a16:creationId xmlns:a16="http://schemas.microsoft.com/office/drawing/2014/main" id="{45319522-B77E-684E-D59E-396AA6CFCD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42" r="31479" b="-1"/>
          <a:stretch/>
        </p:blipFill>
        <p:spPr>
          <a:xfrm>
            <a:off x="20" y="10"/>
            <a:ext cx="4580077" cy="685799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55CEADF-09EA-423C-8C45-F94AF44D5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00864" y="2353592"/>
            <a:ext cx="5669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FFF123A-F6F4-9025-0BBA-9BC95BA18C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7011" y="2546224"/>
            <a:ext cx="7021629" cy="3342747"/>
          </a:xfrm>
        </p:spPr>
        <p:txBody>
          <a:bodyPr>
            <a:noAutofit/>
          </a:bodyPr>
          <a:lstStyle/>
          <a:p>
            <a:r>
              <a:rPr lang="fi-FI" sz="2400" b="1" i="1" dirty="0">
                <a:solidFill>
                  <a:srgbClr val="FFFFFF"/>
                </a:solidFill>
              </a:rPr>
              <a:t>Kristinusko (luterilaisuus)</a:t>
            </a:r>
          </a:p>
          <a:p>
            <a:r>
              <a:rPr lang="fi-FI" sz="2400" b="1" i="1" dirty="0">
                <a:solidFill>
                  <a:srgbClr val="FFFFFF"/>
                </a:solidFill>
              </a:rPr>
              <a:t>Ruotsin kieli</a:t>
            </a:r>
          </a:p>
          <a:p>
            <a:r>
              <a:rPr lang="fi-FI" sz="2400" b="1" i="1" dirty="0">
                <a:solidFill>
                  <a:srgbClr val="FFFFFF"/>
                </a:solidFill>
              </a:rPr>
              <a:t>Maallinen hallinto: lait, läänit, verot..</a:t>
            </a:r>
          </a:p>
          <a:p>
            <a:r>
              <a:rPr lang="fi-FI" sz="2400" b="1" i="1" dirty="0">
                <a:solidFill>
                  <a:srgbClr val="FFFFFF"/>
                </a:solidFill>
              </a:rPr>
              <a:t>Itsevaltius</a:t>
            </a:r>
          </a:p>
          <a:p>
            <a:r>
              <a:rPr lang="fi-FI" sz="2400" b="1" i="1" dirty="0">
                <a:solidFill>
                  <a:srgbClr val="FFFFFF"/>
                </a:solidFill>
              </a:rPr>
              <a:t>Säädyt: aatelisto, papisto, porvaristo, talonpojat</a:t>
            </a:r>
          </a:p>
          <a:p>
            <a:r>
              <a:rPr lang="fi-FI" sz="2400" b="1" i="1" dirty="0">
                <a:solidFill>
                  <a:srgbClr val="FFFFFF"/>
                </a:solidFill>
              </a:rPr>
              <a:t>Talous: esim. metsä- ja metalliteollisuus</a:t>
            </a:r>
          </a:p>
        </p:txBody>
      </p:sp>
    </p:spTree>
    <p:extLst>
      <p:ext uri="{BB962C8B-B14F-4D97-AF65-F5344CB8AC3E}">
        <p14:creationId xmlns:p14="http://schemas.microsoft.com/office/powerpoint/2010/main" val="41587110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8E9C91B-7EAD-4562-AB0E-DFB9663AE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52BD35A-BC99-4831-A358-06E2CEB96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 w="69850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isällön paikkamerkki 5" descr="Kuva, joka sisältää kohteen kartta&#10;&#10;Kuvaus luotu automaattisesti">
            <a:extLst>
              <a:ext uri="{FF2B5EF4-FFF2-40B4-BE49-F238E27FC236}">
                <a16:creationId xmlns:a16="http://schemas.microsoft.com/office/drawing/2014/main" id="{5282F186-A270-A7A0-08C3-9195096F97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3356" y="1022376"/>
            <a:ext cx="10337292" cy="480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2814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8DD82D3-D002-45B0-B16A-82B3DA4EFD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7050FF6-2329-6EE5-45D6-9F109A12E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047" y="643466"/>
            <a:ext cx="2771273" cy="5470463"/>
          </a:xfrm>
        </p:spPr>
        <p:txBody>
          <a:bodyPr anchor="ctr">
            <a:normAutofit/>
          </a:bodyPr>
          <a:lstStyle/>
          <a:p>
            <a:endParaRPr lang="fi-FI" sz="360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F09C252-16FE-4557-AD6D-BB5CA7734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42053" y="1778497"/>
            <a:ext cx="0" cy="3200400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BFE3CA4-9AC7-F199-AC7E-CF06E5EEE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489" y="643466"/>
            <a:ext cx="10467503" cy="5470462"/>
          </a:xfrm>
        </p:spPr>
        <p:txBody>
          <a:bodyPr anchor="ctr">
            <a:noAutofit/>
          </a:bodyPr>
          <a:lstStyle/>
          <a:p>
            <a:r>
              <a:rPr lang="fi-FI" sz="6000" dirty="0"/>
              <a:t>Mistä syystä käytiin Suomen sota 1808-1809 ja Suomi liitettiin osaksi Venäjän keisarikuntaa?</a:t>
            </a:r>
          </a:p>
        </p:txBody>
      </p:sp>
    </p:spTree>
    <p:extLst>
      <p:ext uri="{BB962C8B-B14F-4D97-AF65-F5344CB8AC3E}">
        <p14:creationId xmlns:p14="http://schemas.microsoft.com/office/powerpoint/2010/main" val="24139771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A8E9C91B-7EAD-4562-AB0E-DFB9663AE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2C7211D9-E545-4D00-9874-641EC7C7BD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5DBBC34A-8C43-4368-951E-A04EB7C00E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C34D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2F18525-4620-8C48-83AE-958A2965631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93652" y="801793"/>
            <a:ext cx="6999108" cy="524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5978878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AnalogousFromDarkSeedLeftStep">
      <a:dk1>
        <a:srgbClr val="000000"/>
      </a:dk1>
      <a:lt1>
        <a:srgbClr val="FFFFFF"/>
      </a:lt1>
      <a:dk2>
        <a:srgbClr val="243441"/>
      </a:dk2>
      <a:lt2>
        <a:srgbClr val="E2E8E3"/>
      </a:lt2>
      <a:accent1>
        <a:srgbClr val="C34DB7"/>
      </a:accent1>
      <a:accent2>
        <a:srgbClr val="8C3BB1"/>
      </a:accent2>
      <a:accent3>
        <a:srgbClr val="6D4DC3"/>
      </a:accent3>
      <a:accent4>
        <a:srgbClr val="4858B6"/>
      </a:accent4>
      <a:accent5>
        <a:srgbClr val="4D90C3"/>
      </a:accent5>
      <a:accent6>
        <a:srgbClr val="3BAFB1"/>
      </a:accent6>
      <a:hlink>
        <a:srgbClr val="4D7CC3"/>
      </a:hlink>
      <a:folHlink>
        <a:srgbClr val="7F7F7F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599</Words>
  <Application>Microsoft Macintosh PowerPoint</Application>
  <PresentationFormat>Laajakuva</PresentationFormat>
  <Paragraphs>80</Paragraphs>
  <Slides>28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28</vt:i4>
      </vt:variant>
    </vt:vector>
  </HeadingPairs>
  <TitlesOfParts>
    <vt:vector size="31" baseType="lpstr">
      <vt:lpstr>Calibri</vt:lpstr>
      <vt:lpstr>Calibri Light</vt:lpstr>
      <vt:lpstr>RetrospectVTI</vt:lpstr>
      <vt:lpstr>Itsenäisen Suomen historia</vt:lpstr>
      <vt:lpstr>Ohjeita</vt:lpstr>
      <vt:lpstr>Oppikirja</vt:lpstr>
      <vt:lpstr>Sisällöt</vt:lpstr>
      <vt:lpstr>            Suomi oli yli 600 vuotta osa Ruotsia, n. 1100-luvulta vuoteen 1809</vt:lpstr>
      <vt:lpstr>Mitä Suomi omaksui Ruotsilta?</vt:lpstr>
      <vt:lpstr>PowerPoint-esitys</vt:lpstr>
      <vt:lpstr>PowerPoint-esitys</vt:lpstr>
      <vt:lpstr>PowerPoint-esitys</vt:lpstr>
      <vt:lpstr>PowerPoint-esitys</vt:lpstr>
      <vt:lpstr>          Napoleon ottaa vastaan Aleksanteri I:n lautalla Niemenjoella Tilsitissä. </vt:lpstr>
      <vt:lpstr>Suomen sota 1808-1809</vt:lpstr>
      <vt:lpstr>Suomen autonominen asema 1809-1917  kpl 1. </vt:lpstr>
      <vt:lpstr>  Haminan rauha 17.9.1809 (nyk. Johanneksen kirkko)  </vt:lpstr>
      <vt:lpstr>Aleksanteri I (keisarina 1801-1825) ja hallitsijanvakuutus</vt:lpstr>
      <vt:lpstr>Porvoon maapäivät 1809</vt:lpstr>
      <vt:lpstr>Kansallinen herääminen (kpl 1.)</vt:lpstr>
      <vt:lpstr>Esittelyvideot</vt:lpstr>
      <vt:lpstr>J.L. Runeberg ja Maamme-runo</vt:lpstr>
      <vt:lpstr>J.V Snellman ja hopeamarkka (1864)</vt:lpstr>
      <vt:lpstr>Snellman esittelee kieliasetusta tsaari Aleksanteri II:lle v. 1863</vt:lpstr>
      <vt:lpstr>Elias Lönnrot</vt:lpstr>
      <vt:lpstr>Lönnrot kielentutkijana</vt:lpstr>
      <vt:lpstr>Z. Topelius</vt:lpstr>
      <vt:lpstr>Sammon puolustus 1896, Akseli Gallen-Kallela (kansallisromantiikka)</vt:lpstr>
      <vt:lpstr>Niittomiehet 1891 - Pekka Halonen (kansallisromantiikka)   </vt:lpstr>
      <vt:lpstr>  Jean Sibelius 1865-1957  </vt:lpstr>
      <vt:lpstr>Aleksis Kivi 1834-1872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Itsenäisen Suomen historia</dc:title>
  <dc:creator>Anttila Petri Juha</dc:creator>
  <cp:lastModifiedBy>Anttila Petri Juha</cp:lastModifiedBy>
  <cp:revision>17</cp:revision>
  <dcterms:created xsi:type="dcterms:W3CDTF">2020-08-14T04:03:22Z</dcterms:created>
  <dcterms:modified xsi:type="dcterms:W3CDTF">2024-02-05T05:22:38Z</dcterms:modified>
</cp:coreProperties>
</file>