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1" r:id="rId3"/>
    <p:sldId id="266" r:id="rId4"/>
    <p:sldId id="272" r:id="rId5"/>
    <p:sldId id="257" r:id="rId6"/>
    <p:sldId id="261" r:id="rId7"/>
    <p:sldId id="268" r:id="rId8"/>
    <p:sldId id="273" r:id="rId9"/>
    <p:sldId id="258" r:id="rId10"/>
    <p:sldId id="262" r:id="rId11"/>
    <p:sldId id="260" r:id="rId12"/>
    <p:sldId id="270" r:id="rId13"/>
    <p:sldId id="269" r:id="rId14"/>
    <p:sldId id="274" r:id="rId15"/>
    <p:sldId id="263" r:id="rId16"/>
    <p:sldId id="259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53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3AEC014-1015-F49E-70C0-467D157C6A67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3B9327E5-0626-3063-02C5-ED2503529B3C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25B90CA-3631-E23B-E06D-416E2377BA09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DDF305-995C-F126-03A6-AB687D20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AF55DC-8293-767B-39A2-1E7A3AE0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239379-4893-DB76-A6AA-D87B122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B416-A93F-054F-80FD-07329B97E86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4491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6B529-7446-D854-C0AE-741D9492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3912-B86B-3B48-2291-4F912341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B6B7-D119-5F81-CD6E-F6F28F86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DC87-3F4D-1A41-BA86-3E91B60EE16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18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3C38FA8-410F-E2EF-6C60-9EF952136044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FC90DB-DA0C-5ABF-CA20-F8E26D5E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F2450C-CA8E-6C91-C988-EA0E9CFB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A89490-1C43-F8CE-E34D-EA5A8B68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38EC-7573-6845-94F4-BFBFC7BC19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610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478D7-219E-F92E-3A56-F5BEE14C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F59D20-2F0A-CAA5-1987-0D09D8ED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CC39FF-20A8-9A2C-CDAF-0C9EB881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6C69-48C7-A44F-BBCB-5D9663A7584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3806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F4D0-BA3D-5B2A-FA5F-D2D0F80A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11321-3EFB-5AD9-26BA-2C3B3487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F5B6-52A5-3E2E-4021-CFC80A7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208F-A85C-F745-BD22-9CE1C1802E5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28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9ED47B78-D26B-B69D-A62F-568D6B62A095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F185F091-AD3A-8FC3-8A48-ED94B2785AF0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685001E6-2587-135C-A7F8-ABD6024F838E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D59200-9DF9-972A-B152-BD331CD8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2CD72A-86F3-E982-807E-443E560C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8261D8-439A-3C81-5A28-28344D94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901F-956B-E048-BC24-25A6D9D63B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20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DA27C-128C-EBBB-FB81-C914F885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F4748C-D641-E6B2-F3B3-A8A3D6D3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49739-43A6-278F-AAFC-278CE338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A215-0ADA-A94F-9530-A6DC1A367DB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736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44EE31-722D-BF8E-2C1C-297156C6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B2DE9-392F-6903-6C53-08AB2325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69CC12-C737-7CA5-4D0C-6C052645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D75C-58D1-B741-9B18-FEFB8EC03C8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82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5BF351-3D26-2E9E-91EA-6C237A2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43A56-9D9D-843C-09C2-417345E7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3E9E3E-E304-A0F5-FD59-EDA95B6D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D877-0CED-0A4A-8B29-AFA7972D6AC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972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AD0B2-52E4-008F-44BF-3D0F987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AE89-8D12-F2AE-41C5-D1745D85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285E-A62C-1904-CCFB-AD59BEF7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2CE4-F8B5-DF4C-90CC-7E393FBFDB1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68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06C016-5730-BA71-DACB-DF1732CB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C773-3671-7EBB-B29D-874782F0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F674-36C0-89A2-943D-294E710A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674F-69EC-B24F-B086-3F923A6EF7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424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7764E71-805D-865B-57E6-C65E194596FE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9A70B5D-A176-0804-0464-CB22DBA7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FA7D79E-EEA8-6F17-265B-66D5352A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88A101-5F0D-B257-F9B4-BFAC544A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279A-4517-2249-99AF-EB30980166C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68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804D0-C66D-994F-9859-688E4AEE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E2B368-19F1-A424-9E2B-312478BBB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0B6CF-9FD1-9386-9095-1F537AA0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86AB-8721-273E-6492-7A4ACDB5A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E2C2E-5289-A853-F30E-BE6216A18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175670C-6B65-744F-B423-1CDE65D96A1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583414-68D2-3BFF-3830-856776C02E38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1" r:id="rId5"/>
    <p:sldLayoutId id="2147483752" r:id="rId6"/>
    <p:sldLayoutId id="2147483758" r:id="rId7"/>
    <p:sldLayoutId id="2147483753" r:id="rId8"/>
    <p:sldLayoutId id="2147483759" r:id="rId9"/>
    <p:sldLayoutId id="2147483754" r:id="rId10"/>
    <p:sldLayoutId id="2147483760" r:id="rId11"/>
    <p:sldLayoutId id="2147483755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77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2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2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2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2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a/a2/Paavo_Nurmi_sytytt%C3%A4%C3%A4_olympiatulen_1952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5/09/04/kiistelty-kekkonen-hallitsi-suvereenist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f/f8/Running_Urho_Kekkonen.jp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CA07BA9-13A8-4C78-76E5-6432E7A0E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 1950-70-luvuilla </a:t>
            </a:r>
            <a:r>
              <a:rPr lang="fi-FI" alt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s. 138-140 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03C60DD4-BD6D-27AC-8E92-84853BEFFB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eaLnBrk="1" hangingPunct="1"/>
            <a:r>
              <a:rPr lang="fi-FI" altLang="fi-FI" sz="2800"/>
              <a:t>1950-luvulla Suomen tilanne helpottui suhteessa itänaapuriin: </a:t>
            </a:r>
            <a:r>
              <a:rPr lang="fi-FI" altLang="fi-FI" sz="2800" b="1"/>
              <a:t>sotakorvaukset maksettiin (1952), Porkkala palautettiin (1956), maltillinen Hrutsev NL:n johtoon (1953)</a:t>
            </a:r>
          </a:p>
          <a:p>
            <a:pPr eaLnBrk="1" hangingPunct="1"/>
            <a:r>
              <a:rPr lang="fi-FI" altLang="fi-FI" sz="2800"/>
              <a:t>”suojasää”</a:t>
            </a:r>
          </a:p>
          <a:p>
            <a:pPr eaLnBrk="1" hangingPunct="1"/>
            <a:endParaRPr lang="fi-FI" altLang="fi-FI" sz="2800"/>
          </a:p>
          <a:p>
            <a:pPr eaLnBrk="1" hangingPunct="1"/>
            <a:endParaRPr lang="fi-FI" altLang="fi-FI" sz="2800"/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59C29EEA-AD91-8A25-E7DB-2462E30210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 sz="2800"/>
          </a:p>
        </p:txBody>
      </p:sp>
      <p:pic>
        <p:nvPicPr>
          <p:cNvPr id="7173" name="Picture 8" descr="Tiedosto:Paavo Nurmi sytyttää olympiatulen 1952.jpg">
            <a:hlinkClick r:id="rId2"/>
            <a:extLst>
              <a:ext uri="{FF2B5EF4-FFF2-40B4-BE49-F238E27FC236}">
                <a16:creationId xmlns:a16="http://schemas.microsoft.com/office/drawing/2014/main" id="{63EEE85C-D2D5-5F2F-F060-56061470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5369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tsikko 1">
            <a:extLst>
              <a:ext uri="{FF2B5EF4-FFF2-40B4-BE49-F238E27FC236}">
                <a16:creationId xmlns:a16="http://schemas.microsoft.com/office/drawing/2014/main" id="{C79462C7-9F1D-0613-CFE3-8B2228041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Berliinin kriisi 1958-61</a:t>
            </a:r>
            <a:r>
              <a:rPr lang="fi-FI" altLang="fi-FI" sz="2800">
                <a:solidFill>
                  <a:schemeClr val="tx1">
                    <a:lumMod val="95000"/>
                    <a:lumOff val="5000"/>
                  </a:schemeClr>
                </a:solidFill>
              </a:rPr>
              <a:t>: NL vaati Berliinin luovuttamista Itä-Saksalle maastapaon myötä, länsi ei suostunut. Tilanne kriisiytyi, mutta ratkesi lopulta muurin rakentamiseen</a:t>
            </a:r>
            <a:r>
              <a:rPr lang="fi-FI" altLang="fi-FI" sz="3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6387" name="Tekstin paikkamerkki 2">
            <a:extLst>
              <a:ext uri="{FF2B5EF4-FFF2-40B4-BE49-F238E27FC236}">
                <a16:creationId xmlns:a16="http://schemas.microsoft.com/office/drawing/2014/main" id="{BE5885E8-8D6B-E17F-208D-48DC373494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6388" name="Sisällön paikkamerkki 3">
            <a:extLst>
              <a:ext uri="{FF2B5EF4-FFF2-40B4-BE49-F238E27FC236}">
                <a16:creationId xmlns:a16="http://schemas.microsoft.com/office/drawing/2014/main" id="{E65EB490-19C0-3A56-983B-B9A89955E2A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A6745A09-2A06-E752-4B18-3BC50A41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09750"/>
            <a:ext cx="67691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tsikko 1">
            <a:extLst>
              <a:ext uri="{FF2B5EF4-FFF2-40B4-BE49-F238E27FC236}">
                <a16:creationId xmlns:a16="http://schemas.microsoft.com/office/drawing/2014/main" id="{5ADABFCC-8921-9BC3-12B5-7DD411198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>
                <a:solidFill>
                  <a:schemeClr val="tx1">
                    <a:lumMod val="95000"/>
                    <a:lumOff val="5000"/>
                  </a:schemeClr>
                </a:solidFill>
              </a:rPr>
              <a:t>Kekkonen Hawajilla noottikriisin aikaan: varoittiko NL Suomea lähentymästä länteen?</a:t>
            </a:r>
          </a:p>
        </p:txBody>
      </p:sp>
      <p:sp>
        <p:nvSpPr>
          <p:cNvPr id="17411" name="Tekstin paikkamerkki 2">
            <a:extLst>
              <a:ext uri="{FF2B5EF4-FFF2-40B4-BE49-F238E27FC236}">
                <a16:creationId xmlns:a16="http://schemas.microsoft.com/office/drawing/2014/main" id="{157EF358-8011-CB5D-9F89-7D8DED38B8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7412" name="Sisällön paikkamerkki 3">
            <a:extLst>
              <a:ext uri="{FF2B5EF4-FFF2-40B4-BE49-F238E27FC236}">
                <a16:creationId xmlns:a16="http://schemas.microsoft.com/office/drawing/2014/main" id="{987FE9AE-10FC-AAD3-DD08-15952B25C0B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394D6202-DA0B-A350-A129-89D2CDEC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01825"/>
            <a:ext cx="83248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CDA847AC-B7C4-C3DA-4E7F-BE9935F6B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Kari Suomalainen: ”Vikuri heppa”</a:t>
            </a:r>
          </a:p>
        </p:txBody>
      </p:sp>
      <p:sp>
        <p:nvSpPr>
          <p:cNvPr id="18435" name="Tekstin paikkamerkki 2">
            <a:extLst>
              <a:ext uri="{FF2B5EF4-FFF2-40B4-BE49-F238E27FC236}">
                <a16:creationId xmlns:a16="http://schemas.microsoft.com/office/drawing/2014/main" id="{5D0D4AE1-7F53-D406-E0CC-161E7D7E9D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8436" name="Sisällön paikkamerkki 3">
            <a:extLst>
              <a:ext uri="{FF2B5EF4-FFF2-40B4-BE49-F238E27FC236}">
                <a16:creationId xmlns:a16="http://schemas.microsoft.com/office/drawing/2014/main" id="{1ABA9DD2-17D7-12B0-13BB-9014435026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8437" name="Kuva 5">
            <a:extLst>
              <a:ext uri="{FF2B5EF4-FFF2-40B4-BE49-F238E27FC236}">
                <a16:creationId xmlns:a16="http://schemas.microsoft.com/office/drawing/2014/main" id="{0F799859-BC92-593A-F8FC-270D2880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36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208E6E1F-24D0-99B0-0AF9-69CBEB654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altLang="fi-FI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9" name="Tekstin paikkamerkki 2">
            <a:extLst>
              <a:ext uri="{FF2B5EF4-FFF2-40B4-BE49-F238E27FC236}">
                <a16:creationId xmlns:a16="http://schemas.microsoft.com/office/drawing/2014/main" id="{AEFAD757-A884-CF37-48F5-732CA1DEDD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9460" name="Sisällön paikkamerkki 3">
            <a:extLst>
              <a:ext uri="{FF2B5EF4-FFF2-40B4-BE49-F238E27FC236}">
                <a16:creationId xmlns:a16="http://schemas.microsoft.com/office/drawing/2014/main" id="{8DAD83FC-DD96-78DA-592E-7F25022AE0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9461" name="Kuva 5">
            <a:extLst>
              <a:ext uri="{FF2B5EF4-FFF2-40B4-BE49-F238E27FC236}">
                <a16:creationId xmlns:a16="http://schemas.microsoft.com/office/drawing/2014/main" id="{6CCF984A-98D7-0724-9681-F968C6AF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066213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CFC7F70B-CDF4-9F87-52BB-086E77E1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 1950-70-luvuilla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21579F-7414-E38D-1AFE-1BCF16128E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2060575"/>
            <a:ext cx="4249738" cy="46085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u="sng" dirty="0"/>
              <a:t>Kekkosen valta</a:t>
            </a:r>
            <a:r>
              <a:rPr lang="fi-FI" dirty="0"/>
              <a:t>:</a:t>
            </a:r>
          </a:p>
          <a:p>
            <a:pPr marL="91440" indent="-91440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sz="2400" dirty="0"/>
              <a:t>Presidentti Kekkosen valtaoikeudet</a:t>
            </a:r>
          </a:p>
          <a:p>
            <a:pPr marL="265176" lvl="1" indent="-137160" eaLnBrk="1" fontAlgn="auto" hangingPunct="1">
              <a:spcAft>
                <a:spcPts val="0"/>
              </a:spcAft>
              <a:buFont typeface="Wingdings 3" panose="05040102010807070707" pitchFamily="18" charset="2"/>
              <a:buChar char=""/>
              <a:defRPr/>
            </a:pPr>
            <a:r>
              <a:rPr lang="fi-FI" sz="2000" dirty="0"/>
              <a:t>Saattoi hajottaa eduskunnan</a:t>
            </a:r>
          </a:p>
          <a:p>
            <a:pPr marL="265176" lvl="1" indent="-137160" eaLnBrk="1" fontAlgn="auto" hangingPunct="1">
              <a:spcAft>
                <a:spcPts val="0"/>
              </a:spcAft>
              <a:buFont typeface="Wingdings 3" panose="05040102010807070707" pitchFamily="18" charset="2"/>
              <a:buChar char=""/>
              <a:defRPr/>
            </a:pPr>
            <a:r>
              <a:rPr lang="fi-FI" sz="2000" dirty="0"/>
              <a:t>Johti ulkopolitiikkaa</a:t>
            </a:r>
          </a:p>
          <a:p>
            <a:pPr marL="265176" lvl="1" indent="-137160" eaLnBrk="1" fontAlgn="auto" hangingPunct="1">
              <a:spcAft>
                <a:spcPts val="0"/>
              </a:spcAft>
              <a:buFont typeface="Wingdings 3" panose="05040102010807070707" pitchFamily="18" charset="2"/>
              <a:buChar char=""/>
              <a:defRPr/>
            </a:pPr>
            <a:r>
              <a:rPr lang="fi-FI" sz="2000" dirty="0"/>
              <a:t>Käytti hyväkseen idänsuhteita sisäpolitiikassa 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2000" dirty="0">
                <a:sym typeface="Wingdings" pitchFamily="2" charset="2"/>
              </a:rPr>
              <a:t> valittiin ilman vaaleja </a:t>
            </a:r>
            <a:r>
              <a:rPr lang="fi-FI" sz="2000" b="1" dirty="0">
                <a:sym typeface="Wingdings" pitchFamily="2" charset="2"/>
              </a:rPr>
              <a:t>presidentiksi 1973 poikkeuslailla (taustalla salaiset EEC-neuvottelut)</a:t>
            </a:r>
            <a:r>
              <a:rPr lang="fi-FI" sz="2000" dirty="0"/>
              <a:t> </a:t>
            </a:r>
            <a:r>
              <a:rPr lang="fi-FI" sz="2000" dirty="0">
                <a:sym typeface="Wingdings" pitchFamily="2" charset="2"/>
              </a:rPr>
              <a:t> </a:t>
            </a:r>
            <a:r>
              <a:rPr lang="fi-FI" sz="2000" dirty="0"/>
              <a:t>NL:lle (ja Kekkoselle) ystävälliset hallitukset (usein </a:t>
            </a:r>
            <a:r>
              <a:rPr lang="fi-FI" sz="2000" i="1" dirty="0"/>
              <a:t>Maalaisliitto, SKDL, SDP)</a:t>
            </a:r>
            <a:endParaRPr lang="fi-FI" sz="2000" b="1" dirty="0">
              <a:sym typeface="Wingdings" pitchFamily="2" charset="2"/>
            </a:endParaRPr>
          </a:p>
          <a:p>
            <a:pPr marL="265176" lvl="1" indent="-137160" eaLnBrk="1" fontAlgn="auto" hangingPunct="1">
              <a:spcAft>
                <a:spcPts val="0"/>
              </a:spcAft>
              <a:buFont typeface="Wingdings 3" panose="05040102010807070707" pitchFamily="18" charset="2"/>
              <a:buChar char=""/>
              <a:defRPr/>
            </a:pPr>
            <a:r>
              <a:rPr lang="fi-FI" sz="2000" dirty="0">
                <a:sym typeface="Wingdings" pitchFamily="2" charset="2"/>
              </a:rPr>
              <a:t>Toimi ”demokratian äärirajoilla”</a:t>
            </a:r>
            <a:endParaRPr lang="fi-FI" sz="2000" dirty="0"/>
          </a:p>
          <a:p>
            <a:pPr marL="265176" lvl="1" indent="-137160" eaLnBrk="1" fontAlgn="auto" hangingPunct="1">
              <a:spcAft>
                <a:spcPts val="0"/>
              </a:spcAft>
              <a:buFont typeface="Wingdings 3" panose="05040102010807070707" pitchFamily="18" charset="2"/>
              <a:buChar char=""/>
              <a:defRPr/>
            </a:pPr>
            <a:endParaRPr lang="fi-FI" sz="2000" dirty="0"/>
          </a:p>
        </p:txBody>
      </p:sp>
      <p:pic>
        <p:nvPicPr>
          <p:cNvPr id="21508" name="Picture 2" descr="Suomettuminen alkoi ”väärästä” hallituksesta – verkkouutiset.fi">
            <a:extLst>
              <a:ext uri="{FF2B5EF4-FFF2-40B4-BE49-F238E27FC236}">
                <a16:creationId xmlns:a16="http://schemas.microsoft.com/office/drawing/2014/main" id="{1AA849A1-DE33-2FA3-A014-16A1A0B15B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619250"/>
            <a:ext cx="4400550" cy="24749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E5859476-3B08-6A50-E0FF-DB4F5E187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ETYK 1975: </a:t>
            </a:r>
            <a:r>
              <a:rPr lang="fi-FI" altLang="fi-FI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Euroopam</a:t>
            </a:r>
            <a:r>
              <a:rPr lang="fi-FI" altLang="fi-FI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Turvallisuus- ja yhteistyökonferenssi.</a:t>
            </a:r>
            <a:r>
              <a:rPr lang="fi-FI" altLang="fi-FI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altLang="fi-F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Kekkosen uran tähtihetki. Suomen puolueettomuus tunnustettiin myös lännessä. Kekkonen valittiin ylivoimaisesti presidentiksi v. 1978.</a:t>
            </a:r>
          </a:p>
        </p:txBody>
      </p:sp>
      <p:sp>
        <p:nvSpPr>
          <p:cNvPr id="20483" name="Tekstin paikkamerkki 2">
            <a:extLst>
              <a:ext uri="{FF2B5EF4-FFF2-40B4-BE49-F238E27FC236}">
                <a16:creationId xmlns:a16="http://schemas.microsoft.com/office/drawing/2014/main" id="{4D0F4115-53AB-46F7-C679-9817B83D1E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20484" name="Sisällön paikkamerkki 3">
            <a:extLst>
              <a:ext uri="{FF2B5EF4-FFF2-40B4-BE49-F238E27FC236}">
                <a16:creationId xmlns:a16="http://schemas.microsoft.com/office/drawing/2014/main" id="{AFBDD49F-0894-D77B-2143-53F54D31F9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080015F8-AD41-ED66-E574-CBF7D9D8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33571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2AE33B07-A0C5-2800-CF95-FF4C86B3D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03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 1950-70-luvuilla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54CF5196-833C-7F63-B415-BAEA4E709D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205038"/>
            <a:ext cx="6696075" cy="4319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800" u="sng" dirty="0"/>
              <a:t>Suomen talous: 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800" dirty="0"/>
              <a:t>Kasvoi voimakkaasti sotien jälkeen, mutta nojasi NL:n </a:t>
            </a:r>
            <a:r>
              <a:rPr lang="fi-FI" altLang="fi-FI" sz="2800" b="1" dirty="0"/>
              <a:t>bilateraaliseen kauppaan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800" dirty="0"/>
              <a:t>Länsi-Euroopassa perustettiin talousliittoja (</a:t>
            </a:r>
            <a:r>
              <a:rPr lang="fi-FI" altLang="fi-FI" sz="2800" b="1" dirty="0"/>
              <a:t>EEC, Efta</a:t>
            </a:r>
            <a:r>
              <a:rPr lang="fi-FI" altLang="fi-FI" sz="2800" dirty="0"/>
              <a:t>), joihin Suomi halusi mukaan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800" dirty="0"/>
              <a:t>NL oli jäsenyyksille kylmäkiskoinen, mutta lupautui lopulta </a:t>
            </a:r>
            <a:r>
              <a:rPr lang="fi-FI" altLang="fi-FI" sz="2800" b="1" dirty="0" err="1"/>
              <a:t>Efta</a:t>
            </a:r>
            <a:r>
              <a:rPr lang="fi-FI" altLang="fi-FI" sz="2800" dirty="0" err="1"/>
              <a:t>:n</a:t>
            </a:r>
            <a:r>
              <a:rPr lang="fi-FI" altLang="fi-FI" sz="2800" dirty="0"/>
              <a:t> ulkojäsenyyteen ja v. 1972 </a:t>
            </a:r>
            <a:r>
              <a:rPr lang="fi-FI" altLang="fi-FI" sz="2800" b="1" dirty="0"/>
              <a:t>EEC</a:t>
            </a:r>
            <a:r>
              <a:rPr lang="fi-FI" altLang="fi-FI" sz="2800" dirty="0"/>
              <a:t>-sopimukseen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800" dirty="0"/>
              <a:t>Suomi solmi myös </a:t>
            </a:r>
            <a:r>
              <a:rPr lang="fi-FI" altLang="fi-FI" sz="2800" b="1" dirty="0"/>
              <a:t>SEV</a:t>
            </a:r>
            <a:r>
              <a:rPr lang="fi-FI" altLang="fi-FI" sz="2800" dirty="0"/>
              <a:t>-maiden kanssa taloussuhteet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F2A2C2C0-9B66-D3EF-0256-76A3D2BC0C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87900" y="15621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fi-FI" sz="1800"/>
          </a:p>
        </p:txBody>
      </p:sp>
      <p:pic>
        <p:nvPicPr>
          <p:cNvPr id="22533" name="Picture 7" descr="kekkonen">
            <a:extLst>
              <a:ext uri="{FF2B5EF4-FFF2-40B4-BE49-F238E27FC236}">
                <a16:creationId xmlns:a16="http://schemas.microsoft.com/office/drawing/2014/main" id="{CA34D71B-C93C-3CC5-AF8E-0121A3EB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708275"/>
            <a:ext cx="25558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tsikko 1">
            <a:extLst>
              <a:ext uri="{FF2B5EF4-FFF2-40B4-BE49-F238E27FC236}">
                <a16:creationId xmlns:a16="http://schemas.microsoft.com/office/drawing/2014/main" id="{8871CC62-F206-8768-F21C-DF32998E6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8113" y="138113"/>
            <a:ext cx="942022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>
                <a:solidFill>
                  <a:schemeClr val="tx1">
                    <a:lumMod val="95000"/>
                    <a:lumOff val="5000"/>
                  </a:schemeClr>
                </a:solidFill>
              </a:rPr>
              <a:t>EFTA eli Euroopan vapaakauppayhteisö 1960, Finn-Efta 1961</a:t>
            </a:r>
          </a:p>
        </p:txBody>
      </p:sp>
      <p:sp>
        <p:nvSpPr>
          <p:cNvPr id="23555" name="Tekstin paikkamerkki 2">
            <a:extLst>
              <a:ext uri="{FF2B5EF4-FFF2-40B4-BE49-F238E27FC236}">
                <a16:creationId xmlns:a16="http://schemas.microsoft.com/office/drawing/2014/main" id="{B289C46A-52C4-65BD-111F-7C9B115019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23556" name="Sisällön paikkamerkki 3">
            <a:extLst>
              <a:ext uri="{FF2B5EF4-FFF2-40B4-BE49-F238E27FC236}">
                <a16:creationId xmlns:a16="http://schemas.microsoft.com/office/drawing/2014/main" id="{F99B7370-0949-08AA-F799-4752A73E74D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D78A96A0-B8BB-5589-DC70-5ABE34D5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5343525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1C9FCD4E-2E76-08A3-2F64-84E1D166B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254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EEC eli Euroopan talousyhteisö 1957, Suomi mukaan 1972</a:t>
            </a:r>
          </a:p>
        </p:txBody>
      </p:sp>
      <p:sp>
        <p:nvSpPr>
          <p:cNvPr id="24579" name="Tekstin paikkamerkki 2">
            <a:extLst>
              <a:ext uri="{FF2B5EF4-FFF2-40B4-BE49-F238E27FC236}">
                <a16:creationId xmlns:a16="http://schemas.microsoft.com/office/drawing/2014/main" id="{3264D093-46C3-E698-646A-BD88531608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24580" name="Sisällön paikkamerkki 3">
            <a:extLst>
              <a:ext uri="{FF2B5EF4-FFF2-40B4-BE49-F238E27FC236}">
                <a16:creationId xmlns:a16="http://schemas.microsoft.com/office/drawing/2014/main" id="{FCE0BB67-3F29-704F-47A0-81370B01E53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86B80543-FB75-09CF-81FB-2CE55ADB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4006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45C9A7F4-3B02-492C-B6E1-D60DACE5E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1349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3200">
                <a:solidFill>
                  <a:schemeClr val="tx1">
                    <a:lumMod val="95000"/>
                    <a:lumOff val="5000"/>
                  </a:schemeClr>
                </a:solidFill>
              </a:rPr>
              <a:t>Miss Universum Armi Kuusela (1952) ja Helsingin olympialaiset</a:t>
            </a:r>
          </a:p>
        </p:txBody>
      </p:sp>
      <p:sp>
        <p:nvSpPr>
          <p:cNvPr id="8195" name="Tekstin paikkamerkki 2">
            <a:extLst>
              <a:ext uri="{FF2B5EF4-FFF2-40B4-BE49-F238E27FC236}">
                <a16:creationId xmlns:a16="http://schemas.microsoft.com/office/drawing/2014/main" id="{22C6DA5B-2A4C-1B6E-181B-F5B1AB3BA5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82650" y="2805113"/>
            <a:ext cx="1158875" cy="1552575"/>
          </a:xfrm>
        </p:spPr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8196" name="Picture 4" descr="Kesäolympialaiset 1952 – Wikipedia">
            <a:extLst>
              <a:ext uri="{FF2B5EF4-FFF2-40B4-BE49-F238E27FC236}">
                <a16:creationId xmlns:a16="http://schemas.microsoft.com/office/drawing/2014/main" id="{CA096FEF-70A2-A0FD-D311-A24F5B8DCA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7125" y="1319213"/>
            <a:ext cx="2825750" cy="4525962"/>
          </a:xfrm>
          <a:noFill/>
        </p:spPr>
      </p:pic>
      <p:pic>
        <p:nvPicPr>
          <p:cNvPr id="8197" name="Picture 2" descr="Armi Kuusela – Wikipedia">
            <a:extLst>
              <a:ext uri="{FF2B5EF4-FFF2-40B4-BE49-F238E27FC236}">
                <a16:creationId xmlns:a16="http://schemas.microsoft.com/office/drawing/2014/main" id="{408CB838-74A7-9CF9-B50B-6A7D220A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513"/>
            <a:ext cx="23860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elsingin olympialaiset 1952 | Elävä arkisto | yle.fi">
            <a:extLst>
              <a:ext uri="{FF2B5EF4-FFF2-40B4-BE49-F238E27FC236}">
                <a16:creationId xmlns:a16="http://schemas.microsoft.com/office/drawing/2014/main" id="{65FA2038-6556-DC1D-B7FC-1FE2ECC3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897313"/>
            <a:ext cx="47942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elsingin kesäolympialaiset ja kun Coca-Cola saapui Suomeen | Coca-Cola  Suomi">
            <a:extLst>
              <a:ext uri="{FF2B5EF4-FFF2-40B4-BE49-F238E27FC236}">
                <a16:creationId xmlns:a16="http://schemas.microsoft.com/office/drawing/2014/main" id="{57F31DFE-44AC-AFFC-90DD-60F7D58E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433638"/>
            <a:ext cx="33639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15F6C121-CBD4-1F31-97F5-8EB90197C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Urho Kekkonen (1900-1986)</a:t>
            </a:r>
          </a:p>
        </p:txBody>
      </p:sp>
      <p:sp>
        <p:nvSpPr>
          <p:cNvPr id="9219" name="Tekstin paikkamerkki 2">
            <a:extLst>
              <a:ext uri="{FF2B5EF4-FFF2-40B4-BE49-F238E27FC236}">
                <a16:creationId xmlns:a16="http://schemas.microsoft.com/office/drawing/2014/main" id="{72B8D96D-1E40-DC63-D007-5F63BA74FD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565400"/>
            <a:ext cx="4316412" cy="3538538"/>
          </a:xfrm>
        </p:spPr>
        <p:txBody>
          <a:bodyPr/>
          <a:lstStyle/>
          <a:p>
            <a:pPr eaLnBrk="1" hangingPunct="1"/>
            <a:r>
              <a:rPr lang="fi-FI" altLang="fi-FI"/>
              <a:t>Juristi</a:t>
            </a:r>
          </a:p>
          <a:p>
            <a:pPr eaLnBrk="1" hangingPunct="1"/>
            <a:r>
              <a:rPr lang="fi-FI" altLang="fi-FI"/>
              <a:t>Urheilija: kolmiloikka, korkeushyppy, 100m</a:t>
            </a:r>
          </a:p>
          <a:p>
            <a:pPr eaLnBrk="1" hangingPunct="1"/>
            <a:r>
              <a:rPr lang="fi-FI" altLang="fi-FI"/>
              <a:t>Oikeusministeri, pääministeri, puhemies</a:t>
            </a:r>
          </a:p>
          <a:p>
            <a:pPr eaLnBrk="1" hangingPunct="1"/>
            <a:r>
              <a:rPr lang="fi-FI" altLang="fi-FI"/>
              <a:t>Presidentti 25-v. (1956-1982)</a:t>
            </a:r>
          </a:p>
        </p:txBody>
      </p:sp>
      <p:pic>
        <p:nvPicPr>
          <p:cNvPr id="9220" name="Sisällön paikkamerkki 4">
            <a:extLst>
              <a:ext uri="{FF2B5EF4-FFF2-40B4-BE49-F238E27FC236}">
                <a16:creationId xmlns:a16="http://schemas.microsoft.com/office/drawing/2014/main" id="{C460ADCE-5B2D-5678-2108-306229DD3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35113"/>
            <a:ext cx="3529012" cy="3960812"/>
          </a:xfrm>
        </p:spPr>
      </p:pic>
      <p:sp>
        <p:nvSpPr>
          <p:cNvPr id="9221" name="Tekstiruutu 5">
            <a:extLst>
              <a:ext uri="{FF2B5EF4-FFF2-40B4-BE49-F238E27FC236}">
                <a16:creationId xmlns:a16="http://schemas.microsoft.com/office/drawing/2014/main" id="{2E4CD3F4-F0A5-2E6C-E1C4-109BE638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589588"/>
            <a:ext cx="421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fi-FI" altLang="fi-FI">
                <a:latin typeface="Arial" panose="020B0604020202020204" pitchFamily="34" charset="0"/>
                <a:hlinkClick r:id="rId3"/>
              </a:rPr>
              <a:t>https://yle.fi/aihe/artikkeli/2015/09/04/kiistelty-kekkonen-hallitsi-suvereenisti</a:t>
            </a:r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B7D12431-79F5-6ADD-78A5-19128D2F4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3600">
                <a:solidFill>
                  <a:schemeClr val="tx1">
                    <a:lumMod val="95000"/>
                    <a:lumOff val="5000"/>
                  </a:schemeClr>
                </a:solidFill>
              </a:rPr>
              <a:t>J.K Paasikivi (pres. 1946-1956) ja Urho Kekkonen (pres. 1956-1982)</a:t>
            </a:r>
          </a:p>
        </p:txBody>
      </p:sp>
      <p:sp>
        <p:nvSpPr>
          <p:cNvPr id="10243" name="Tekstin paikkamerkki 2">
            <a:extLst>
              <a:ext uri="{FF2B5EF4-FFF2-40B4-BE49-F238E27FC236}">
                <a16:creationId xmlns:a16="http://schemas.microsoft.com/office/drawing/2014/main" id="{5C6E1C96-AE34-D373-2C03-464FF4F6FF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17475" y="2533650"/>
            <a:ext cx="2525713" cy="2643188"/>
          </a:xfrm>
        </p:spPr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0244" name="Sisällön paikkamerkki 3">
            <a:extLst>
              <a:ext uri="{FF2B5EF4-FFF2-40B4-BE49-F238E27FC236}">
                <a16:creationId xmlns:a16="http://schemas.microsoft.com/office/drawing/2014/main" id="{4A612C1F-FCE4-7012-2EE5-29458916227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BA8E858A-1EF8-65C1-D736-01ED48A7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68450"/>
            <a:ext cx="56165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412AB8A-5642-D8D2-323A-CAA06BC19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 1950-70-luvuilla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AFEED7C6-0540-3956-9F3E-88CF3F7D40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60563"/>
            <a:ext cx="5565775" cy="47085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800" u="sng" dirty="0"/>
              <a:t>”Yöpakkaset 1958”:</a:t>
            </a:r>
            <a:r>
              <a:rPr lang="fi-FI" altLang="fi-FI" dirty="0"/>
              <a:t> 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400" dirty="0"/>
              <a:t>v. 1958 eduskuntavaalitulos suututti NL:n (</a:t>
            </a:r>
            <a:r>
              <a:rPr lang="fi-FI" altLang="fi-FI" sz="2400" b="1" dirty="0"/>
              <a:t>SKDL</a:t>
            </a:r>
            <a:r>
              <a:rPr lang="fi-FI" altLang="fi-FI" sz="2400" dirty="0"/>
              <a:t> ulos hallituksesta): ”</a:t>
            </a:r>
            <a:r>
              <a:rPr lang="fi-FI" altLang="fi-FI" sz="2400" b="1" dirty="0"/>
              <a:t>yöpakkaset</a:t>
            </a:r>
            <a:r>
              <a:rPr lang="fi-FI" altLang="fi-FI" sz="2400" dirty="0"/>
              <a:t>”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400" dirty="0">
                <a:sym typeface="Wingdings" pitchFamily="2" charset="2"/>
              </a:rPr>
              <a:t>	 vientitoimitukset 	katkaistiin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400" dirty="0">
                <a:sym typeface="Wingdings" pitchFamily="2" charset="2"/>
              </a:rPr>
              <a:t>	 suurlähettiläs pois 	maasta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400" dirty="0">
                <a:sym typeface="Wingdings" pitchFamily="2" charset="2"/>
              </a:rPr>
              <a:t>	 hallitus erosi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400" dirty="0">
                <a:sym typeface="Wingdings" pitchFamily="2" charset="2"/>
              </a:rPr>
              <a:t>	 NL puuttui Suomen 	sisäpolitiikkaan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400" dirty="0">
                <a:sym typeface="Wingdings" pitchFamily="2" charset="2"/>
              </a:rPr>
              <a:t>Lännessä Suomen puolueettomuuteen ei uskottu: ”</a:t>
            </a:r>
            <a:r>
              <a:rPr lang="fi-FI" altLang="fi-FI" sz="2400" i="1" dirty="0">
                <a:sym typeface="Wingdings" pitchFamily="2" charset="2"/>
              </a:rPr>
              <a:t>suomettuminen</a:t>
            </a:r>
            <a:r>
              <a:rPr lang="fi-FI" altLang="fi-FI" sz="2800" dirty="0">
                <a:sym typeface="Wingdings" pitchFamily="2" charset="2"/>
              </a:rPr>
              <a:t>”</a:t>
            </a:r>
            <a:endParaRPr lang="fi-FI" altLang="fi-FI" sz="2800" dirty="0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BE12075E-5098-5EE7-2DFB-0AEAEA187ED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i-FI" altLang="fi-FI"/>
          </a:p>
        </p:txBody>
      </p:sp>
      <p:pic>
        <p:nvPicPr>
          <p:cNvPr id="11269" name="Picture 8" descr="Tiedosto:Running Urho Kekkonen.jpg">
            <a:hlinkClick r:id="rId2"/>
            <a:extLst>
              <a:ext uri="{FF2B5EF4-FFF2-40B4-BE49-F238E27FC236}">
                <a16:creationId xmlns:a16="http://schemas.microsoft.com/office/drawing/2014/main" id="{FFEFAC82-E09E-CAAD-6C31-CB860CCF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508125"/>
            <a:ext cx="33845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842F27F6-A84F-66E8-2A6E-1B7E2DBC8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Kekkonen ja Hruštšov</a:t>
            </a:r>
          </a:p>
        </p:txBody>
      </p:sp>
      <p:sp>
        <p:nvSpPr>
          <p:cNvPr id="12291" name="Tekstin paikkamerkki 2">
            <a:extLst>
              <a:ext uri="{FF2B5EF4-FFF2-40B4-BE49-F238E27FC236}">
                <a16:creationId xmlns:a16="http://schemas.microsoft.com/office/drawing/2014/main" id="{82D0BAD1-1708-591A-60AE-043AC93448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8A59F7A8-F771-D34D-E3D2-8B513409DF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90763"/>
            <a:ext cx="4478338" cy="2519362"/>
          </a:xfrm>
          <a:noFill/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3585CDE1-433F-8174-397E-188CB127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54238"/>
            <a:ext cx="4286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F46285F8-A8DA-6CDD-140B-83E7A0979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Suomettuminen</a:t>
            </a:r>
          </a:p>
        </p:txBody>
      </p:sp>
      <p:sp>
        <p:nvSpPr>
          <p:cNvPr id="13315" name="Tekstin paikkamerkki 2">
            <a:extLst>
              <a:ext uri="{FF2B5EF4-FFF2-40B4-BE49-F238E27FC236}">
                <a16:creationId xmlns:a16="http://schemas.microsoft.com/office/drawing/2014/main" id="{F9DF6D50-9D6E-EBD7-B171-D301A8E341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067175" cy="4281488"/>
          </a:xfrm>
        </p:spPr>
        <p:txBody>
          <a:bodyPr/>
          <a:lstStyle/>
          <a:p>
            <a:pPr eaLnBrk="1" hangingPunct="1"/>
            <a:r>
              <a:rPr lang="fi-FI" altLang="fi-FI" sz="2400"/>
              <a:t>= </a:t>
            </a:r>
            <a:r>
              <a:rPr lang="fi-FI" altLang="fi-FI" sz="2400" b="1"/>
              <a:t>Länsi-Saksassa kehitetty halventava nimitys 1960-luvulla </a:t>
            </a:r>
            <a:r>
              <a:rPr lang="fi-FI" altLang="fi-FI" sz="2400"/>
              <a:t>(</a:t>
            </a:r>
            <a:r>
              <a:rPr lang="fi-FI" altLang="fi-FI" sz="2400" i="1"/>
              <a:t>Finnlandisierung</a:t>
            </a:r>
            <a:r>
              <a:rPr lang="fi-FI" altLang="fi-FI" sz="2400"/>
              <a:t>) </a:t>
            </a:r>
            <a:r>
              <a:rPr lang="fi-FI" altLang="fi-FI" sz="2400" b="1"/>
              <a:t>maalle, joka joutuu huomioimaan politiikassaan suurvallan edut</a:t>
            </a:r>
          </a:p>
          <a:p>
            <a:pPr eaLnBrk="1" hangingPunct="1"/>
            <a:r>
              <a:rPr lang="fi-FI" altLang="fi-FI" sz="2400" b="1"/>
              <a:t>Lännessä Suomen puolueettomuuteen ei uskottu, kunnes vasta 1970-luvulla </a:t>
            </a:r>
            <a:r>
              <a:rPr lang="fi-FI" altLang="fi-FI" sz="2400" b="1">
                <a:sym typeface="Wingdings" pitchFamily="2" charset="2"/>
              </a:rPr>
              <a:t></a:t>
            </a:r>
            <a:r>
              <a:rPr lang="fi-FI" altLang="fi-FI" sz="2400" b="1"/>
              <a:t> ETYK 1975</a:t>
            </a:r>
          </a:p>
        </p:txBody>
      </p:sp>
      <p:sp>
        <p:nvSpPr>
          <p:cNvPr id="13316" name="Sisällön paikkamerkki 3">
            <a:extLst>
              <a:ext uri="{FF2B5EF4-FFF2-40B4-BE49-F238E27FC236}">
                <a16:creationId xmlns:a16="http://schemas.microsoft.com/office/drawing/2014/main" id="{08CBAAF4-275F-81FB-894E-AC0ECC88A18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67175" y="1700213"/>
            <a:ext cx="4897438" cy="4883150"/>
          </a:xfrm>
        </p:spPr>
        <p:txBody>
          <a:bodyPr/>
          <a:lstStyle/>
          <a:p>
            <a:pPr eaLnBrk="1" hangingPunct="1"/>
            <a:r>
              <a:rPr lang="fi-FI" altLang="fi-FI" sz="2800" i="1"/>
              <a:t>- NL:n mielipide huomioitiin sisäpolitiikassa: mm. hallituksen muodostaminen</a:t>
            </a:r>
          </a:p>
          <a:p>
            <a:pPr eaLnBrk="1" hangingPunct="1"/>
            <a:r>
              <a:rPr lang="fi-FI" altLang="fi-FI" sz="2800" i="1"/>
              <a:t>- +Poliitikkojen hyvät suhteet NL:n edustajiin</a:t>
            </a:r>
          </a:p>
          <a:p>
            <a:pPr eaLnBrk="1" hangingPunct="1"/>
            <a:r>
              <a:rPr lang="fi-FI" altLang="fi-FI" sz="2800" i="1"/>
              <a:t>- Itsesensuuri</a:t>
            </a:r>
          </a:p>
          <a:p>
            <a:pPr eaLnBrk="1" hangingPunct="1"/>
            <a:r>
              <a:rPr lang="fi-FI" altLang="fi-FI" sz="2800" i="1"/>
              <a:t>- Propagandistinen kuva itänaapurista</a:t>
            </a:r>
          </a:p>
          <a:p>
            <a:pPr eaLnBrk="1" hangingPunct="1"/>
            <a:r>
              <a:rPr lang="fi-FI" altLang="fi-FI" sz="2800" i="1"/>
              <a:t>+ Hyötynä rauhanomaiset suhteet ja taloudelliset suhteet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4D1F5B63-F5AE-F12B-F3B6-EC9B97F0C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Suomi1950-70-luvuilla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44B5BC-82AC-9AE1-0295-256FDB4F37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844675"/>
            <a:ext cx="5364163" cy="4281488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sz="2800" u="sng" dirty="0"/>
              <a:t>Noottikriisi 1961: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800" u="sng" dirty="0"/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altLang="fi-FI" sz="2400" dirty="0"/>
              <a:t>V. 1961 NL lähetti Suomelle nootin (”</a:t>
            </a:r>
            <a:r>
              <a:rPr lang="fi-FI" altLang="fi-FI" sz="2400" b="1" dirty="0"/>
              <a:t>noottikriisi</a:t>
            </a:r>
            <a:r>
              <a:rPr lang="fi-FI" altLang="fi-FI" sz="2400" dirty="0"/>
              <a:t>”) ja vaati YYA-sopimuksen mukaisia </a:t>
            </a:r>
            <a:r>
              <a:rPr lang="fi-FI" altLang="fi-FI" sz="2400" i="1" u="sng" dirty="0"/>
              <a:t>sotilaallisia neuvotteluja</a:t>
            </a:r>
            <a:r>
              <a:rPr lang="fi-FI" altLang="fi-FI" sz="2400" i="1" dirty="0"/>
              <a:t> </a:t>
            </a:r>
            <a:r>
              <a:rPr lang="fi-FI" altLang="fi-FI" sz="2400" b="1" i="1" dirty="0"/>
              <a:t>Berliinin kriisin</a:t>
            </a:r>
            <a:r>
              <a:rPr lang="fi-FI" altLang="fi-FI" sz="2400" i="1" dirty="0"/>
              <a:t> (1958-1961) takia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altLang="fi-FI" sz="2400" dirty="0"/>
              <a:t>	</a:t>
            </a:r>
            <a:r>
              <a:rPr lang="fi-FI" altLang="fi-FI" sz="2400" dirty="0">
                <a:sym typeface="Wingdings" pitchFamily="2" charset="2"/>
              </a:rPr>
              <a:t> </a:t>
            </a:r>
            <a:r>
              <a:rPr lang="fi-FI" altLang="fi-FI" sz="2400" dirty="0"/>
              <a:t>Kekkonen neuvotteli 	</a:t>
            </a:r>
            <a:r>
              <a:rPr lang="fi-FI" altLang="fi-FI" sz="2400" dirty="0" err="1"/>
              <a:t>Hrutsevin</a:t>
            </a:r>
            <a:r>
              <a:rPr lang="fi-FI" altLang="fi-FI" sz="2400" dirty="0"/>
              <a:t> kanssa, hajotti 	eduskunnan ja vaati 	sotilasyhteistyön siirtämistä 	myöhemmäksi</a:t>
            </a:r>
          </a:p>
          <a:p>
            <a:pPr marL="91440" indent="-91440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fi-FI" sz="2400" dirty="0"/>
              <a:t>Liittyikö noottikriisi varmasti Berliinin kriisiin?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60AAE27-A3B0-CC9B-1BBB-3FB0F3B6D0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098675"/>
            <a:ext cx="3916362" cy="26606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A7D24D94-E36E-2BF0-95CD-12D2AEF8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solidFill>
                  <a:schemeClr val="tx1">
                    <a:lumMod val="95000"/>
                    <a:lumOff val="5000"/>
                  </a:schemeClr>
                </a:solidFill>
              </a:rPr>
              <a:t>Suomi 1950-70-luvuilla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BFC7ECF-4764-0A91-789E-75AA942F21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71688"/>
            <a:ext cx="47513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/>
              <a:t>Noottikriisiä on tulkittu monin tavoin: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/>
              <a:t>1. </a:t>
            </a:r>
            <a:r>
              <a:rPr lang="fi-FI" altLang="fi-FI" b="1"/>
              <a:t>NL varoitti Suomea lähentymisestä länteen</a:t>
            </a:r>
            <a:r>
              <a:rPr lang="fi-FI" altLang="fi-FI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/>
              <a:t>2. </a:t>
            </a:r>
            <a:r>
              <a:rPr lang="fi-FI" altLang="fi-FI" b="1"/>
              <a:t>NL</a:t>
            </a:r>
            <a:r>
              <a:rPr lang="fi-FI" altLang="fi-FI"/>
              <a:t> </a:t>
            </a:r>
            <a:r>
              <a:rPr lang="fi-FI" altLang="fi-FI" b="1"/>
              <a:t>halusi varmistaa Kekkosen jatkamisen presidenttinä</a:t>
            </a:r>
            <a:r>
              <a:rPr lang="fi-FI" altLang="fi-FI"/>
              <a:t> </a:t>
            </a:r>
            <a:r>
              <a:rPr lang="fi-FI" altLang="fi-FI" b="1" i="1"/>
              <a:t>Olavi Honkaa</a:t>
            </a:r>
            <a:r>
              <a:rPr lang="fi-FI" altLang="fi-FI" b="1"/>
              <a:t> vastaan</a:t>
            </a:r>
            <a:r>
              <a:rPr lang="fi-FI" altLang="fi-FI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/>
              <a:t>3. </a:t>
            </a:r>
            <a:r>
              <a:rPr lang="fi-FI" altLang="fi-FI" b="1"/>
              <a:t>Kekkonen itse tilasi nootin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30BCB514-1786-5AD0-D1CF-CF5E02909A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altLang="fi-FI"/>
          </a:p>
        </p:txBody>
      </p:sp>
      <p:pic>
        <p:nvPicPr>
          <p:cNvPr id="15365" name="Picture 8" descr="hiihtaja2">
            <a:extLst>
              <a:ext uri="{FF2B5EF4-FFF2-40B4-BE49-F238E27FC236}">
                <a16:creationId xmlns:a16="http://schemas.microsoft.com/office/drawing/2014/main" id="{D8107F93-579C-A9A5-A75B-531864F4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228850"/>
            <a:ext cx="40862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</TotalTime>
  <Words>490</Words>
  <Application>Microsoft Macintosh PowerPoint</Application>
  <PresentationFormat>Näytössä katseltava diaesitys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Tw Cen MT</vt:lpstr>
      <vt:lpstr>Arial</vt:lpstr>
      <vt:lpstr>Tw Cen MT Condensed</vt:lpstr>
      <vt:lpstr>Wingdings 3</vt:lpstr>
      <vt:lpstr>Calibri</vt:lpstr>
      <vt:lpstr>Wingdings</vt:lpstr>
      <vt:lpstr>Integraali</vt:lpstr>
      <vt:lpstr>Suomi 1950-70-luvuilla s. 138-140 </vt:lpstr>
      <vt:lpstr>Miss Universum Armi Kuusela (1952) ja Helsingin olympialaiset</vt:lpstr>
      <vt:lpstr>Urho Kekkonen (1900-1986)</vt:lpstr>
      <vt:lpstr>J.K Paasikivi (pres. 1946-1956) ja Urho Kekkonen (pres. 1956-1982)</vt:lpstr>
      <vt:lpstr>Suomi 1950-70-luvuilla</vt:lpstr>
      <vt:lpstr>Kekkonen ja Hruštšov</vt:lpstr>
      <vt:lpstr>Suomettuminen</vt:lpstr>
      <vt:lpstr>Suomi1950-70-luvuilla</vt:lpstr>
      <vt:lpstr>Suomi 1950-70-luvuilla</vt:lpstr>
      <vt:lpstr>Berliinin kriisi 1958-61: NL vaati Berliinin luovuttamista Itä-Saksalle maastapaon myötä, länsi ei suostunut. Tilanne kriisiytyi, mutta ratkesi lopulta muurin rakentamiseen. </vt:lpstr>
      <vt:lpstr>Kekkonen Hawajilla noottikriisin aikaan: varoittiko NL Suomea lähentymästä länteen?</vt:lpstr>
      <vt:lpstr>Kari Suomalainen: ”Vikuri heppa”</vt:lpstr>
      <vt:lpstr>PowerPoint-esitys</vt:lpstr>
      <vt:lpstr>Suomi 1950-70-luvuilla</vt:lpstr>
      <vt:lpstr>ETYK 1975: Euroopam Turvallisuus- ja yhteistyökonferenssi. Kekkosen uran tähtihetki. Suomen puolueettomuus tunnustettiin myös lännessä. Kekkonen valittiin ylivoimaisesti presidentiksi v. 1978.</vt:lpstr>
      <vt:lpstr>Suomi 1950-70-luvuilla</vt:lpstr>
      <vt:lpstr>EFTA eli Euroopan vapaakauppayhteisö 1960, Finn-Efta 1961</vt:lpstr>
      <vt:lpstr>EEC eli Euroopan talousyhteisö 1957, Suomi mukaan 1972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1950-70-luvuilla s. 134-</dc:title>
  <dc:creator>Kotkan kaupunki</dc:creator>
  <cp:lastModifiedBy>Anttila Petri Juha</cp:lastModifiedBy>
  <cp:revision>25</cp:revision>
  <dcterms:created xsi:type="dcterms:W3CDTF">2009-03-23T07:20:36Z</dcterms:created>
  <dcterms:modified xsi:type="dcterms:W3CDTF">2024-03-25T05:13:49Z</dcterms:modified>
</cp:coreProperties>
</file>