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ad07ddd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ad07ddd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ad07dddd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ad07dddd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746e38c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746e38c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2/Talvisota-hy%C3%B6kk%C3%A4yssuunnat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3/Moskovan_rauha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njMV1-I-k?feature=shar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 idx="4294967295"/>
          </p:nvPr>
        </p:nvSpPr>
        <p:spPr>
          <a:xfrm>
            <a:off x="457200" y="132074"/>
            <a:ext cx="8229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Talvisota 1939-40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294967295"/>
          </p:nvPr>
        </p:nvSpPr>
        <p:spPr>
          <a:xfrm>
            <a:off x="128675" y="1236950"/>
            <a:ext cx="53238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NL </a:t>
            </a:r>
            <a:r>
              <a:rPr lang="en-US" sz="2400" dirty="0" err="1"/>
              <a:t>hyökkäsi</a:t>
            </a:r>
            <a:r>
              <a:rPr lang="en-US" sz="2400" dirty="0"/>
              <a:t> 30.11.1939</a:t>
            </a:r>
            <a:endParaRPr sz="2400" dirty="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→ </a:t>
            </a:r>
            <a:r>
              <a:rPr lang="en-US" sz="2400" dirty="0" err="1"/>
              <a:t>hyökkäys</a:t>
            </a:r>
            <a:r>
              <a:rPr lang="en-US" sz="2400" dirty="0"/>
              <a:t> </a:t>
            </a:r>
            <a:r>
              <a:rPr lang="en-US" sz="2400" dirty="0" err="1"/>
              <a:t>torjuttiin</a:t>
            </a:r>
            <a:r>
              <a:rPr lang="en-US" sz="2400" dirty="0"/>
              <a:t> </a:t>
            </a:r>
            <a:r>
              <a:rPr lang="en-US" sz="2400" dirty="0" err="1"/>
              <a:t>joulukuussa</a:t>
            </a:r>
            <a:r>
              <a:rPr lang="en-US" sz="2400" dirty="0"/>
              <a:t> </a:t>
            </a:r>
            <a:r>
              <a:rPr lang="en-US" sz="2400" i="1" dirty="0"/>
              <a:t>Mannerheim-</a:t>
            </a:r>
            <a:r>
              <a:rPr lang="en-US" sz="2400" i="1" dirty="0" err="1"/>
              <a:t>linjalla</a:t>
            </a:r>
            <a:r>
              <a:rPr lang="en-US" sz="2400" dirty="0"/>
              <a:t> ja </a:t>
            </a:r>
            <a:r>
              <a:rPr lang="en-US" sz="2400" dirty="0" err="1"/>
              <a:t>pohjoisessa</a:t>
            </a:r>
            <a:r>
              <a:rPr lang="en-US" sz="2400" dirty="0"/>
              <a:t> </a:t>
            </a:r>
            <a:r>
              <a:rPr lang="en-US" sz="2400" i="1" dirty="0" err="1"/>
              <a:t>motituksella</a:t>
            </a:r>
            <a:endParaRPr sz="2400" i="1"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NL </a:t>
            </a:r>
            <a:r>
              <a:rPr lang="en-US" sz="2400" dirty="0" err="1"/>
              <a:t>tunnusti</a:t>
            </a:r>
            <a:r>
              <a:rPr lang="en-US" sz="2400" dirty="0"/>
              <a:t> vain </a:t>
            </a:r>
            <a:r>
              <a:rPr lang="en-US" sz="2400" i="1" dirty="0" err="1"/>
              <a:t>Terijoen</a:t>
            </a:r>
            <a:r>
              <a:rPr lang="en-US" sz="2400" i="1" dirty="0"/>
              <a:t> </a:t>
            </a:r>
            <a:r>
              <a:rPr lang="en-US" sz="2400" i="1" dirty="0" err="1"/>
              <a:t>hallituksen</a:t>
            </a:r>
            <a:endParaRPr sz="2400" i="1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/>
              <a:t>→ </a:t>
            </a:r>
            <a:r>
              <a:rPr lang="en-US" sz="2400" dirty="0" err="1"/>
              <a:t>Suomessa</a:t>
            </a:r>
            <a:r>
              <a:rPr lang="en-US" sz="2400" dirty="0"/>
              <a:t> </a:t>
            </a:r>
            <a:r>
              <a:rPr lang="en-US" sz="2400" dirty="0" err="1"/>
              <a:t>eheytyspolitiikan</a:t>
            </a:r>
            <a:r>
              <a:rPr lang="en-US" sz="2400" dirty="0"/>
              <a:t> </a:t>
            </a:r>
            <a:r>
              <a:rPr lang="en-US" sz="2400" dirty="0" err="1"/>
              <a:t>myötä</a:t>
            </a:r>
            <a:r>
              <a:rPr lang="en-US" sz="2400" i="1" dirty="0"/>
              <a:t> “</a:t>
            </a:r>
            <a:r>
              <a:rPr lang="en-US" sz="2400" i="1" dirty="0" err="1"/>
              <a:t>talvisodan</a:t>
            </a:r>
            <a:r>
              <a:rPr lang="en-US" sz="2400" i="1" dirty="0"/>
              <a:t> </a:t>
            </a:r>
            <a:r>
              <a:rPr lang="en-US" sz="2400" i="1" dirty="0" err="1"/>
              <a:t>henki</a:t>
            </a:r>
            <a:r>
              <a:rPr lang="en-US" sz="2400" i="1" dirty="0"/>
              <a:t>”</a:t>
            </a:r>
            <a:endParaRPr sz="2400" i="1"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Suomi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ulkomailta</a:t>
            </a:r>
            <a:r>
              <a:rPr lang="en-US" sz="2400" dirty="0"/>
              <a:t> </a:t>
            </a:r>
            <a:r>
              <a:rPr lang="en-US" sz="2400" dirty="0" err="1"/>
              <a:t>tukea</a:t>
            </a:r>
            <a:r>
              <a:rPr lang="en-US" sz="2400" dirty="0"/>
              <a:t> (</a:t>
            </a:r>
            <a:r>
              <a:rPr lang="en-US" sz="2400" dirty="0" err="1"/>
              <a:t>I-B:n</a:t>
            </a:r>
            <a:r>
              <a:rPr lang="en-US" sz="2400" dirty="0"/>
              <a:t> ja </a:t>
            </a:r>
            <a:r>
              <a:rPr lang="en-US" sz="2400" dirty="0" err="1"/>
              <a:t>Ranskan</a:t>
            </a:r>
            <a:r>
              <a:rPr lang="en-US" sz="2400" dirty="0"/>
              <a:t> </a:t>
            </a:r>
            <a:r>
              <a:rPr lang="en-US" sz="2400" dirty="0" err="1"/>
              <a:t>mahd</a:t>
            </a:r>
            <a:r>
              <a:rPr lang="en-US" sz="2400" dirty="0"/>
              <a:t>. </a:t>
            </a:r>
            <a:r>
              <a:rPr lang="en-US" sz="2400" dirty="0" err="1"/>
              <a:t>avustusretkikunta</a:t>
            </a:r>
            <a:r>
              <a:rPr lang="en-US" sz="2400" dirty="0"/>
              <a:t>), </a:t>
            </a:r>
            <a:r>
              <a:rPr lang="en-US" sz="2400" dirty="0" err="1"/>
              <a:t>mutta</a:t>
            </a:r>
            <a:r>
              <a:rPr lang="en-US" sz="2400" dirty="0"/>
              <a:t> </a:t>
            </a:r>
            <a:r>
              <a:rPr lang="en-US" sz="2400" dirty="0" err="1"/>
              <a:t>taisteli</a:t>
            </a:r>
            <a:r>
              <a:rPr lang="en-US" sz="2400" dirty="0"/>
              <a:t> </a:t>
            </a:r>
            <a:r>
              <a:rPr lang="en-US" sz="2400" dirty="0" err="1"/>
              <a:t>yksin</a:t>
            </a:r>
            <a:endParaRPr sz="2400" dirty="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2400" dirty="0" err="1"/>
              <a:t>Helmikuun</a:t>
            </a:r>
            <a:r>
              <a:rPr lang="en-US" sz="2400" dirty="0"/>
              <a:t> </a:t>
            </a:r>
            <a:r>
              <a:rPr lang="en-US" sz="2400" i="1" dirty="0" err="1"/>
              <a:t>suurhyökkäyksessä</a:t>
            </a:r>
            <a:r>
              <a:rPr lang="en-US" sz="2400" dirty="0"/>
              <a:t>  1940 </a:t>
            </a:r>
            <a:r>
              <a:rPr lang="en-US" sz="2400" dirty="0" err="1"/>
              <a:t>NL:lle</a:t>
            </a:r>
            <a:r>
              <a:rPr lang="en-US" sz="2400" dirty="0"/>
              <a:t> </a:t>
            </a:r>
            <a:r>
              <a:rPr lang="en-US" sz="2400" dirty="0" err="1"/>
              <a:t>läpimurto</a:t>
            </a:r>
            <a:r>
              <a:rPr lang="en-US" sz="2400" b="1" dirty="0"/>
              <a:t> </a:t>
            </a:r>
            <a:r>
              <a:rPr lang="en-US" sz="2400" dirty="0" err="1"/>
              <a:t>Kannaksella</a:t>
            </a:r>
            <a:r>
              <a:rPr lang="en-US" sz="2400" dirty="0"/>
              <a:t>, Suomi </a:t>
            </a:r>
            <a:r>
              <a:rPr lang="en-US" sz="2400" dirty="0" err="1"/>
              <a:t>taipui</a:t>
            </a:r>
            <a:r>
              <a:rPr lang="en-US" sz="2400" dirty="0"/>
              <a:t> </a:t>
            </a:r>
            <a:r>
              <a:rPr lang="en-US" sz="2400" i="1" dirty="0" err="1"/>
              <a:t>Moskovan</a:t>
            </a:r>
            <a:r>
              <a:rPr lang="en-US" sz="2400" i="1" dirty="0"/>
              <a:t> </a:t>
            </a:r>
            <a:r>
              <a:rPr lang="en-US" sz="2400" i="1" dirty="0" err="1"/>
              <a:t>rauhaan</a:t>
            </a:r>
            <a:r>
              <a:rPr lang="en-US" sz="2400" i="1" dirty="0"/>
              <a:t> </a:t>
            </a:r>
            <a:r>
              <a:rPr lang="en-US" sz="2400" dirty="0"/>
              <a:t>13.3.1940</a:t>
            </a:r>
            <a:endParaRPr sz="3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294967295"/>
          </p:nvPr>
        </p:nvSpPr>
        <p:spPr>
          <a:xfrm>
            <a:off x="4648200" y="15983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4100" y="1236950"/>
            <a:ext cx="3156975" cy="54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Hella Wuolijoki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213" y="1666250"/>
            <a:ext cx="8603575" cy="48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Talvisota 1939-40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4294967295"/>
          </p:nvPr>
        </p:nvSpPr>
        <p:spPr>
          <a:xfrm>
            <a:off x="103775" y="1417625"/>
            <a:ext cx="4886400" cy="52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/>
              <a:t>Rauhanehdot:</a:t>
            </a:r>
            <a:endParaRPr sz="250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 u="none" strike="noStrike" cap="none">
                <a:solidFill>
                  <a:schemeClr val="dk1"/>
                </a:solidFill>
              </a:rPr>
              <a:t>Salla, Karjal</a:t>
            </a:r>
            <a:r>
              <a:rPr lang="en-US" sz="2500" i="1"/>
              <a:t>a</a:t>
            </a:r>
            <a:r>
              <a:rPr lang="en-US" sz="2500" i="1" u="none" strike="noStrike" cap="none">
                <a:solidFill>
                  <a:schemeClr val="dk1"/>
                </a:solidFill>
              </a:rPr>
              <a:t>, Kalastajasaare</a:t>
            </a:r>
            <a:r>
              <a:rPr lang="en-US" sz="2500" i="1"/>
              <a:t>nto, </a:t>
            </a:r>
            <a:r>
              <a:rPr lang="en-US" sz="2500" i="1" u="none" strike="noStrike" cap="none">
                <a:solidFill>
                  <a:schemeClr val="dk1"/>
                </a:solidFill>
              </a:rPr>
              <a:t>Suomenlahden saar</a:t>
            </a:r>
            <a:r>
              <a:rPr lang="en-US" sz="2500" i="1"/>
              <a:t>et</a:t>
            </a:r>
            <a:r>
              <a:rPr lang="en-US" sz="2500"/>
              <a:t> menetettiin</a:t>
            </a:r>
            <a:endParaRPr sz="2500"/>
          </a:p>
          <a:p>
            <a:pPr marL="3429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i="1" u="none" strike="noStrike" cap="none">
                <a:solidFill>
                  <a:schemeClr val="dk1"/>
                </a:solidFill>
              </a:rPr>
              <a:t>Hankoniemi </a:t>
            </a:r>
            <a:r>
              <a:rPr lang="en-US" sz="2500"/>
              <a:t>vuokralle</a:t>
            </a:r>
            <a:r>
              <a:rPr lang="en-US" sz="2500" i="0" u="none" strike="noStrike" cap="none">
                <a:solidFill>
                  <a:schemeClr val="dk1"/>
                </a:solidFill>
              </a:rPr>
              <a:t> 30 vuodeksi</a:t>
            </a:r>
            <a:endParaRPr sz="2500"/>
          </a:p>
          <a:p>
            <a:pPr marL="342900" marR="0" lvl="0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i="0" u="none" strike="noStrike" cap="none">
                <a:solidFill>
                  <a:schemeClr val="dk1"/>
                </a:solidFill>
              </a:rPr>
              <a:t>Tappiosta huol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imatta Suomea ei miehitetty: </a:t>
            </a:r>
            <a:r>
              <a:rPr lang="en-US" sz="2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joukot iskukykyisiä</a:t>
            </a:r>
            <a:r>
              <a:rPr lang="en-US" sz="2500" i="1"/>
              <a:t> </a:t>
            </a:r>
            <a:r>
              <a:rPr lang="en-US" sz="2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talviolosuhteissa</a:t>
            </a:r>
            <a:endParaRPr sz="2500" i="1"/>
          </a:p>
          <a:p>
            <a:pPr marL="342900" marR="0" lvl="0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NL:lla heikko maastontuntemus, sodanjohto ja talviolosuhteisiin sopimaton motorisoitu kalusto </a:t>
            </a:r>
            <a:endParaRPr sz="2500"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975" y="1189825"/>
            <a:ext cx="4038600" cy="5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838" y="109213"/>
            <a:ext cx="7368325" cy="663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Suomen ja NL:n vahvuudet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Suomi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337 000–346 500 sotilasta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12 000 vapaaehtoista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 panssarivaunua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114 lentokonetta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Neuvostoliitto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n. 500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000 sotilasta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3000 panssarivaunua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3800 lentokonetta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Raatteen taistelu 1.-7.1.1940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899" y="1412875"/>
            <a:ext cx="5968900" cy="52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450" y="2102350"/>
            <a:ext cx="6584749" cy="4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14825" y="214825"/>
            <a:ext cx="8775000" cy="1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Mottitaktiikka</a:t>
            </a:r>
            <a:r>
              <a:rPr lang="en-US" sz="2300"/>
              <a:t> Raatteen tiellä tammikuussa 1940: metsien suojista suomalaisjoukot pilkkoivat tiellä pysytelleen venäläisen 44- divisioonan pieniin ryhmiin, jotka saarrettiin ja tuhottiin. Kokonaistappiot 4674 sotilasta. Suomalaiset saivat suuret sotasaaliit.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Kasapanos ja polttopullo ”Molotovin Coctail”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923" y="1600200"/>
            <a:ext cx="7579950" cy="48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Simo </a:t>
            </a:r>
            <a:r>
              <a:rPr lang="en-US" sz="4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Häyhä</a:t>
            </a:r>
            <a:b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youtu.be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/EknjMV1-I-k?feature=shared</a:t>
            </a:r>
            <a:endParaRPr sz="2400"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1700212"/>
            <a:ext cx="3455987" cy="497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Jalkaväenkivääri m27 ”Pystykorva”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557337"/>
            <a:ext cx="3744912" cy="498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62" y="2997200"/>
            <a:ext cx="4533900" cy="18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Terijoen hallitus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50" y="1970902"/>
            <a:ext cx="4295250" cy="339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5600" y="2529402"/>
            <a:ext cx="4691624" cy="26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191</Words>
  <Application>Microsoft Office PowerPoint</Application>
  <PresentationFormat>Näytössä katseltava diaesitys (4:3)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 Talvisota 1939-40</vt:lpstr>
      <vt:lpstr>PowerPoint-esitys</vt:lpstr>
      <vt:lpstr>Suomen ja NL:n vahvuudet</vt:lpstr>
      <vt:lpstr>Raatteen taistelu 1.-7.1.1940</vt:lpstr>
      <vt:lpstr>PowerPoint-esitys</vt:lpstr>
      <vt:lpstr>Kasapanos ja polttopullo ”Molotovin Coctail”</vt:lpstr>
      <vt:lpstr>Simo Häyhä https://youtu.be/EknjMV1-I-k?feature=shared</vt:lpstr>
      <vt:lpstr>Jalkaväenkivääri m27 ”Pystykorva”</vt:lpstr>
      <vt:lpstr>Terijoen hallitus</vt:lpstr>
      <vt:lpstr>Hella Wuolijoki</vt:lpstr>
      <vt:lpstr>Talvisota 1939-40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Talvisota 1939-40</dc:title>
  <cp:lastModifiedBy>Anttila Petri Juha</cp:lastModifiedBy>
  <cp:revision>2</cp:revision>
  <dcterms:modified xsi:type="dcterms:W3CDTF">2024-03-13T07:33:39Z</dcterms:modified>
</cp:coreProperties>
</file>