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6858000" cx="9144000"/>
  <p:notesSz cx="6858000" cy="9144000"/>
  <p:embeddedFontLst>
    <p:embeddedFont>
      <p:font typeface="Proxima Nova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ProximaNova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roximaNova-italic.fntdata"/><Relationship Id="rId14" Type="http://schemas.openxmlformats.org/officeDocument/2006/relationships/slide" Target="slides/slide10.xml"/><Relationship Id="rId36" Type="http://schemas.openxmlformats.org/officeDocument/2006/relationships/font" Target="fonts/ProximaNova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ProximaNova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0aee98cd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0aee98c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5d6359f5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5d6359f5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0aee98cdc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0aee98cd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77f24e249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77f24e24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b2104bcd8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b2104bcd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2104bcd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2104bc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b2104bcd8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b2104bcd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98d1153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698d115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0aee98cdc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0aee98cd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 marL="274320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 marL="320040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 marL="365760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400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i="0" sz="2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000"/>
            </a:lvl6pPr>
            <a:lvl7pPr indent="0" lvl="6" marL="27432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000"/>
            </a:lvl7pPr>
            <a:lvl8pPr indent="0" lvl="7" marL="32004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000"/>
            </a:lvl8pPr>
            <a:lvl9pPr indent="0" lvl="8" marL="36576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000"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</a:t>
            </a:r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OQFc2T1FVdY&amp;list=PL6fiyTteoqrEP71abifUMA1fjUqQ0zh2e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DqTW-2YnZ1A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upload.wikimedia.org/wikipedia/commons/e/ef/Pariisin_rauha.png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614350" y="200600"/>
            <a:ext cx="76605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/>
              <a:t>Välirauha 1940-41 ja jatkosota 1941-44</a:t>
            </a:r>
            <a:endParaRPr b="1" sz="7200"/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44925"/>
            <a:ext cx="2806300" cy="19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6525" y="4601050"/>
            <a:ext cx="3655723" cy="20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2475" y="4644925"/>
            <a:ext cx="2398850" cy="19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/>
        </p:nvSpPr>
        <p:spPr>
          <a:xfrm>
            <a:off x="0" y="141500"/>
            <a:ext cx="8754000" cy="5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Jatkosota: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•</a:t>
            </a:r>
            <a:r>
              <a:rPr b="1"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hyökkäysvaihe 1941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•</a:t>
            </a:r>
            <a:r>
              <a:rPr b="1"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asemasota 1942–44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•</a:t>
            </a:r>
            <a:r>
              <a:rPr b="1" lang="en-US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perääntymisvaihe 1944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https://www.youtube.com/watch?v=OQFc2T1FVdY&amp;list=PL6fiyTteoqrEP71abifUMA1fjUqQ0zh2e</a:t>
            </a:r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6125" y="2180650"/>
            <a:ext cx="4997948" cy="45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875" y="2180650"/>
            <a:ext cx="3238380" cy="45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Miekantuppipäiväkäsky 1941</a:t>
            </a:r>
            <a:endParaRPr/>
          </a:p>
        </p:txBody>
      </p:sp>
      <p:sp>
        <p:nvSpPr>
          <p:cNvPr id="159" name="Google Shape;159;p23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3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8400" y="1330100"/>
            <a:ext cx="4182300" cy="53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Viipurin valtausparaati 31.8.1941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1666875"/>
            <a:ext cx="7843837" cy="5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4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Jalkaväkirykmentti JR45 ylittämässä Muurmannin rataa</a:t>
            </a: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75" y="2060575"/>
            <a:ext cx="8451850" cy="322738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5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Asemasotavaiheen Neuvostohyökkäyksiä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500" y="1536700"/>
            <a:ext cx="3603625" cy="5040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6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Hitler Mannerheimin 75-vuotispäivillä 1942</a:t>
            </a:r>
            <a:endParaRPr/>
          </a:p>
        </p:txBody>
      </p:sp>
      <p:sp>
        <p:nvSpPr>
          <p:cNvPr id="191" name="Google Shape;191;p27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050" y="1600199"/>
            <a:ext cx="8473800" cy="47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050" y="1084200"/>
            <a:ext cx="5392674" cy="39366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0" y="54175"/>
            <a:ext cx="3820500" cy="65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Kesällä 1944 alkaneessa suurhyökkäyksessä Neuvostoliitto murtautui </a:t>
            </a: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pääpuolustusasemasta </a:t>
            </a: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Valkeasaaren kohdalta 10.6.1944.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VT-linja</a:t>
            </a: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(Vammelsuu-Taipale-linja) murtui Kuuterselässä 14.6 ja Siiranmäessä 16.6.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Suomen joukot vetäytyivät </a:t>
            </a: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Viipuri-Kuparsaari-Taipale -linjalle (VKT)</a:t>
            </a: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ja joukkoja siirrettiin Itä-Karjalasta.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Viipuri menetettiin </a:t>
            </a: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20.6 lähes ilman vastarintaa.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Neuvostoliiton tavoite oli nyt hyökätä Imatra-Lappeenranta-Virojoen tasalle.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●"/>
            </a:pPr>
            <a:r>
              <a:rPr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Suomalaiset saavuttivat </a:t>
            </a: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torjuntavoiton </a:t>
            </a:r>
            <a:r>
              <a:rPr b="1" i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Talin ja Ihantalan kylissä</a:t>
            </a:r>
            <a:r>
              <a:rPr b="1" lang="en-US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(Viipurista koilliseen) 25.6-9.7.1944.</a:t>
            </a:r>
            <a:endParaRPr b="1"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0" name="Google Shape;200;p28"/>
          <p:cNvSpPr txBox="1"/>
          <p:nvPr/>
        </p:nvSpPr>
        <p:spPr>
          <a:xfrm>
            <a:off x="3683050" y="165675"/>
            <a:ext cx="51939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Neuvostoliiton suurhyökkäys kesällä 1944</a:t>
            </a:r>
            <a:endParaRPr b="1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NL:n T34-tankit</a:t>
            </a:r>
            <a:endParaRPr/>
          </a:p>
        </p:txBody>
      </p:sp>
      <p:sp>
        <p:nvSpPr>
          <p:cNvPr id="206" name="Google Shape;206;p29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9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23" y="2205023"/>
            <a:ext cx="4381500" cy="31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0" y="2256950"/>
            <a:ext cx="4600500" cy="27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Tali-Ihantala 1944</a:t>
            </a:r>
            <a:endParaRPr/>
          </a:p>
        </p:txBody>
      </p:sp>
      <p:sp>
        <p:nvSpPr>
          <p:cNvPr id="215" name="Google Shape;215;p30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0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5250" y="1916112"/>
            <a:ext cx="521970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1554162"/>
            <a:ext cx="333375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Saksan Luftwaffen Osasto Kuhlmey Kannaksella 1944</a:t>
            </a:r>
            <a:endParaRPr/>
          </a:p>
        </p:txBody>
      </p:sp>
      <p:sp>
        <p:nvSpPr>
          <p:cNvPr id="224" name="Google Shape;224;p31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1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5600" y="1600200"/>
            <a:ext cx="6882000" cy="49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Välirauha 1940-41</a:t>
            </a:r>
            <a:endParaRPr/>
          </a:p>
        </p:txBody>
      </p:sp>
      <p:sp>
        <p:nvSpPr>
          <p:cNvPr id="93" name="Google Shape;93;p14"/>
          <p:cNvSpPr txBox="1"/>
          <p:nvPr>
            <p:ph idx="4294967295" type="body"/>
          </p:nvPr>
        </p:nvSpPr>
        <p:spPr>
          <a:xfrm>
            <a:off x="150450" y="1291350"/>
            <a:ext cx="5147700" cy="52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/>
              <a:t>Saksa eteni lännessä ja NL miehitti Baltian 1940</a:t>
            </a:r>
            <a:endParaRPr b="1" sz="2400"/>
          </a:p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sng" cap="none" strike="noStrike">
                <a:solidFill>
                  <a:schemeClr val="dk1"/>
                </a:solidFill>
              </a:rPr>
              <a:t>Suhteet NL:on</a:t>
            </a:r>
            <a:r>
              <a:rPr b="1" lang="en-US" sz="2400" u="sng"/>
              <a:t> </a:t>
            </a:r>
            <a:r>
              <a:rPr b="1" i="0" lang="en-US" sz="2400" u="sng" cap="none" strike="noStrike">
                <a:solidFill>
                  <a:schemeClr val="dk1"/>
                </a:solidFill>
              </a:rPr>
              <a:t>kireä</a:t>
            </a:r>
            <a:r>
              <a:rPr b="1" lang="en-US" sz="2400" u="sng"/>
              <a:t>t</a:t>
            </a:r>
            <a:r>
              <a:rPr b="1" lang="en-US" sz="2400"/>
              <a:t>:</a:t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→ </a:t>
            </a:r>
            <a:r>
              <a:rPr i="1" lang="en-US" sz="2400"/>
              <a:t>rauhansopimuksen rikkomukset, kauttakulkuoikeus Hankoon, matkustajakoneen alasampuminen..</a:t>
            </a:r>
            <a:endParaRPr i="1" sz="2400"/>
          </a:p>
          <a:p>
            <a:pPr indent="-3683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 u="sng"/>
              <a:t>K</a:t>
            </a:r>
            <a:r>
              <a:rPr b="1" lang="en-US" sz="2400" u="sng"/>
              <a:t>auttakulkusopimus</a:t>
            </a:r>
            <a:r>
              <a:rPr lang="en-US" sz="2400" u="sng"/>
              <a:t> </a:t>
            </a:r>
            <a:r>
              <a:rPr b="1" lang="en-US" sz="2400" u="sng"/>
              <a:t>Saksan kanssa 1940</a:t>
            </a:r>
            <a:endParaRPr b="1" sz="2400" u="sng"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→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Saksan joukkoja Suomen kautta Pohjois-Norjaan, Suomelle aseita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/>
              <a:t>→ Kevät-kesä 1941 </a:t>
            </a:r>
            <a:r>
              <a:rPr i="1" lang="en-US" sz="2400"/>
              <a:t>hyökkäyssuunnitelmia</a:t>
            </a:r>
            <a:r>
              <a:rPr i="1" lang="en-US" sz="2400"/>
              <a:t> ja saksalaisjoukot Lappiin </a:t>
            </a:r>
            <a:r>
              <a:rPr lang="en-US" sz="2400"/>
              <a:t>(liittoutuminen)</a:t>
            </a:r>
            <a:endParaRPr sz="2400"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6025" y="4161700"/>
            <a:ext cx="1800300" cy="24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7475" y="1417625"/>
            <a:ext cx="4046400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idx="4294967295" type="title"/>
          </p:nvPr>
        </p:nvSpPr>
        <p:spPr>
          <a:xfrm>
            <a:off x="457200" y="274628"/>
            <a:ext cx="82296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Salpalinja 1940-41, -44</a:t>
            </a:r>
            <a:endParaRPr/>
          </a:p>
        </p:txBody>
      </p:sp>
      <p:pic>
        <p:nvPicPr>
          <p:cNvPr id="232" name="Google Shape;23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6775" y="1188050"/>
            <a:ext cx="258480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/>
          <p:nvPr>
            <p:ph idx="4294967295" type="body"/>
          </p:nvPr>
        </p:nvSpPr>
        <p:spPr>
          <a:xfrm>
            <a:off x="809325" y="12480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2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99175" y="251525"/>
            <a:ext cx="5655300" cy="6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Risto Ryti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Juristi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Edistyspuolueen kansanedustaja ja ministeri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Suomen pankin pääjohtaja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Talvisodan aikana pääministeri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Presidentti 1940-44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Ryti-Ribbentrop -sopimus Saksan ulkoministerin kanssa, omissa nimissä kirjoitettu liittosopimus, jossa takasi ettei Suomi tee erillisrauhaa NL:n kanssa vaan taistelee Saksan rinnalla loppuun asti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Tuomittiin sotasyyllisenä 10 vuodeksi kuritushuoneeseen, armahdettiin kolmen vuoden jälkeen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Kuoli v. 1956</a:t>
            </a:r>
            <a:endParaRPr sz="2400"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2575" y="135625"/>
            <a:ext cx="3023000" cy="44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450" y="4577574"/>
            <a:ext cx="2919250" cy="19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Lauri Törni</a:t>
            </a:r>
            <a:r>
              <a:rPr b="0" i="0" lang="en-US" sz="2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kolmen armeijan sotilas, talvisodassa useissa taisteluissa, v. 1941 SS-joukoissa, mutta palasi jatkosodassa Suomeen, v. 1945 hän loikkasi takaisin SS-joukkoihin, sodan jälkeen hän joutui vankilaan. V. 1953 värväytyi USA:n armeijaan erikoisjoukkoihin. Kuoli Vietnamin sodassa 1964 helikopterionnettomuudessa. </a:t>
            </a:r>
            <a:endParaRPr/>
          </a:p>
        </p:txBody>
      </p:sp>
      <p:sp>
        <p:nvSpPr>
          <p:cNvPr id="247" name="Google Shape;247;p34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4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725" y="1690500"/>
            <a:ext cx="8070900" cy="46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Jatkosota 1941-44</a:t>
            </a:r>
            <a:endParaRPr/>
          </a:p>
        </p:txBody>
      </p:sp>
      <p:sp>
        <p:nvSpPr>
          <p:cNvPr id="255" name="Google Shape;255;p35"/>
          <p:cNvSpPr txBox="1"/>
          <p:nvPr>
            <p:ph idx="4294967295" type="body"/>
          </p:nvPr>
        </p:nvSpPr>
        <p:spPr>
          <a:xfrm>
            <a:off x="201225" y="1000025"/>
            <a:ext cx="5147100" cy="48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3429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i="0" lang="en-US" sz="3000" u="none" cap="none" strike="noStrike">
                <a:solidFill>
                  <a:schemeClr val="dk1"/>
                </a:solidFill>
              </a:rPr>
              <a:t>Moskovan välirauha</a:t>
            </a:r>
            <a:r>
              <a:rPr lang="en-US" sz="3000"/>
              <a:t>:</a:t>
            </a:r>
            <a:r>
              <a:rPr i="0" lang="en-US" sz="3000" u="none" cap="none" strike="noStrike">
                <a:solidFill>
                  <a:schemeClr val="dk1"/>
                </a:solidFill>
              </a:rPr>
              <a:t> Suomi menetti </a:t>
            </a:r>
            <a:r>
              <a:rPr i="1" lang="en-US" sz="3000" u="none" cap="none" strike="noStrike">
                <a:solidFill>
                  <a:schemeClr val="dk1"/>
                </a:solidFill>
              </a:rPr>
              <a:t>Petsamon, Karjalan, ulkosaaret, Porkkala vuokrattiin, 300 milj. dollaria sotakorvauksia, ”fasistiset” järjestöt tuli lakkauttaa, sotasyylliset tuomita, saksalaiset tuli hää</a:t>
            </a:r>
            <a:r>
              <a:rPr i="1" lang="en-US" sz="3000"/>
              <a:t>tää maasta.</a:t>
            </a:r>
            <a:r>
              <a:rPr i="1" lang="en-US" sz="3000" u="none" cap="none" strike="noStrike">
                <a:solidFill>
                  <a:schemeClr val="dk1"/>
                </a:solidFill>
              </a:rPr>
              <a:t> </a:t>
            </a:r>
            <a:endParaRPr sz="3000"/>
          </a:p>
        </p:txBody>
      </p:sp>
      <p:sp>
        <p:nvSpPr>
          <p:cNvPr id="256" name="Google Shape;256;p35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8325" y="1298825"/>
            <a:ext cx="3732900" cy="48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Lapin sota 1944-45: Moskovan välirauhan ehtoihin kuului saksalaisten karkottaminen pois Suomesta. Sodassa saksalaiset hävittivät järjestelmällisesti Lapin. </a:t>
            </a:r>
            <a:endParaRPr/>
          </a:p>
        </p:txBody>
      </p:sp>
      <p:sp>
        <p:nvSpPr>
          <p:cNvPr id="263" name="Google Shape;263;p36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6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2060575"/>
            <a:ext cx="8226425" cy="27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Lapin sota: Rovaniemi 1945</a:t>
            </a:r>
            <a:endParaRPr/>
          </a:p>
        </p:txBody>
      </p:sp>
      <p:sp>
        <p:nvSpPr>
          <p:cNvPr id="271" name="Google Shape;271;p37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2276475"/>
            <a:ext cx="4813300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2687" y="2276475"/>
            <a:ext cx="4038600" cy="30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Rintamamiestalot</a:t>
            </a:r>
            <a:endParaRPr/>
          </a:p>
        </p:txBody>
      </p:sp>
      <p:sp>
        <p:nvSpPr>
          <p:cNvPr id="279" name="Google Shape;279;p38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8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12" y="1989137"/>
            <a:ext cx="6523037" cy="417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9"/>
          <p:cNvSpPr txBox="1"/>
          <p:nvPr>
            <p:ph idx="4294967295" type="body"/>
          </p:nvPr>
        </p:nvSpPr>
        <p:spPr>
          <a:xfrm>
            <a:off x="457200" y="260350"/>
            <a:ext cx="4038600" cy="5865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Suomi: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63 204 kaatunutta tai kadonnutta,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158 000 haavoittunutta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2 377–3 500 vangittua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1 129 kuollutta siviiliä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Saksa: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14 000 kaatunutta tai kadonnutta,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37 000 haavoittunutta</a:t>
            </a:r>
            <a:endParaRPr/>
          </a:p>
        </p:txBody>
      </p:sp>
      <p:sp>
        <p:nvSpPr>
          <p:cNvPr id="288" name="Google Shape;288;p39"/>
          <p:cNvSpPr txBox="1"/>
          <p:nvPr>
            <p:ph idx="4294967295" type="body"/>
          </p:nvPr>
        </p:nvSpPr>
        <p:spPr>
          <a:xfrm>
            <a:off x="4648200" y="333375"/>
            <a:ext cx="4038600" cy="5792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Neuvostoliitto: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265 000 kaatunutta tai kadonnutta,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385 000 haavoittunutta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64 000 vangittua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4 000–7 000 kuollutta siviiliä</a:t>
            </a:r>
            <a:endParaRPr/>
          </a:p>
        </p:txBody>
      </p:sp>
      <p:pic>
        <p:nvPicPr>
          <p:cNvPr id="289" name="Google Shape;2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0550" y="2449512"/>
            <a:ext cx="23812" cy="2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2612" y="4560887"/>
            <a:ext cx="23812" cy="2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/>
        </p:nvSpPr>
        <p:spPr>
          <a:xfrm>
            <a:off x="443375" y="320725"/>
            <a:ext cx="8159700" cy="6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Jatkosodan kipupisteet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Suomi</a:t>
            </a:r>
            <a:r>
              <a:rPr i="1" lang="en-US" sz="3000"/>
              <a:t> luovutti n. 3000 henkilöä Saksalle </a:t>
            </a:r>
            <a:r>
              <a:rPr lang="en-US" sz="3000"/>
              <a:t>jatkosodan aikana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Suomalaisten</a:t>
            </a:r>
            <a:r>
              <a:rPr i="1" lang="en-US" sz="3000"/>
              <a:t> siirtoleirit (keskitysleirit) </a:t>
            </a:r>
            <a:r>
              <a:rPr lang="en-US" sz="3000"/>
              <a:t>Itä-Karjalassa (40 000 vankia, joista n. 4500 kuoli)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Sodan jälkeen </a:t>
            </a:r>
            <a:r>
              <a:rPr i="1" lang="en-US" sz="3000"/>
              <a:t>n. 60 000 ihmistä luovutettiin Neuvostoliittoon</a:t>
            </a:r>
            <a:r>
              <a:rPr lang="en-US" sz="3000"/>
              <a:t> → vankileireille, pakkotöihin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Sotilaiden kokemat </a:t>
            </a:r>
            <a:r>
              <a:rPr i="1" lang="en-US" sz="3000"/>
              <a:t>traumat, alkoholi ja lääkkeet</a:t>
            </a:r>
            <a:endParaRPr i="1"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i="1" lang="en-US" sz="3000"/>
              <a:t>Sotalasten ja sotaorpojen</a:t>
            </a:r>
            <a:r>
              <a:rPr lang="en-US" sz="3000"/>
              <a:t> kokemukset</a:t>
            </a:r>
            <a:endParaRPr sz="3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25" y="861500"/>
            <a:ext cx="3959125" cy="55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450" y="2020175"/>
            <a:ext cx="5036474" cy="34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Enson teollisuusalue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0175" y="1820150"/>
            <a:ext cx="4896000" cy="48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2550"/>
            <a:ext cx="8839201" cy="497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Matkustajakone Kaleva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612" y="1671637"/>
            <a:ext cx="6810375" cy="43830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2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Hitler lähetti valtakunnanmarsalkka Herman Göringin luottomiehen, asekauppiaanakin toimineen everstiluutnantti Joseph Veltjensin salaisiin neuvotteluihin Suomeen</a:t>
            </a:r>
            <a:endParaRPr/>
          </a:p>
        </p:txBody>
      </p:sp>
      <p:sp>
        <p:nvSpPr>
          <p:cNvPr id="118" name="Google Shape;118;p17"/>
          <p:cNvSpPr txBox="1"/>
          <p:nvPr>
            <p:ph idx="4294967295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5096" y="2628418"/>
            <a:ext cx="3143100" cy="50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/>
        </p:nvSpPr>
        <p:spPr>
          <a:xfrm>
            <a:off x="480750" y="427475"/>
            <a:ext cx="81825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/>
              <a:t>Erillissota vai liittolaisuus Saksan ja Suomen välillä?</a:t>
            </a:r>
            <a:endParaRPr i="1" sz="3600"/>
          </a:p>
        </p:txBody>
      </p:sp>
      <p:sp>
        <p:nvSpPr>
          <p:cNvPr id="126" name="Google Shape;126;p18"/>
          <p:cNvSpPr txBox="1"/>
          <p:nvPr/>
        </p:nvSpPr>
        <p:spPr>
          <a:xfrm>
            <a:off x="103775" y="1567775"/>
            <a:ext cx="4322700" cy="48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/>
              <a:t>Erillissota</a:t>
            </a:r>
            <a:endParaRPr b="1" sz="2400" u="sng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Korostettiin </a:t>
            </a:r>
            <a:r>
              <a:rPr i="1" lang="en-US" sz="2400"/>
              <a:t>sota-aikana </a:t>
            </a:r>
            <a:r>
              <a:rPr lang="en-US" sz="2400"/>
              <a:t>ja </a:t>
            </a:r>
            <a:r>
              <a:rPr i="1" lang="en-US" sz="2400"/>
              <a:t>sodan jälkeen</a:t>
            </a:r>
            <a:endParaRPr i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Ei </a:t>
            </a:r>
            <a:r>
              <a:rPr i="1" lang="en-US" sz="2400"/>
              <a:t>liittosopimusta</a:t>
            </a:r>
            <a:endParaRPr i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Suomi ei suostunut kaikkiin Saksan vaatimuksiin (mm. </a:t>
            </a:r>
            <a:r>
              <a:rPr i="1" lang="en-US" sz="2400"/>
              <a:t>Leningradin valtaus</a:t>
            </a:r>
            <a:r>
              <a:rPr lang="en-US" sz="2400"/>
              <a:t>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Ei </a:t>
            </a:r>
            <a:r>
              <a:rPr i="1" lang="en-US" sz="2400"/>
              <a:t>rotuoppeja</a:t>
            </a:r>
            <a:r>
              <a:rPr lang="en-US" sz="2400"/>
              <a:t> ym. natsi-ideologiaa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Suomi ei ilmoittanut selkeästi </a:t>
            </a:r>
            <a:r>
              <a:rPr i="1" lang="en-US" sz="2400"/>
              <a:t>päämääriään </a:t>
            </a:r>
            <a:r>
              <a:rPr lang="en-US" sz="2400"/>
              <a:t>sodassa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27" name="Google Shape;127;p18"/>
          <p:cNvSpPr txBox="1"/>
          <p:nvPr/>
        </p:nvSpPr>
        <p:spPr>
          <a:xfrm>
            <a:off x="4631750" y="1576175"/>
            <a:ext cx="4238100" cy="48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/>
              <a:t>Liittolaisuus</a:t>
            </a:r>
            <a:endParaRPr b="1" sz="2400" u="sng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i="1" lang="en-US" sz="2400"/>
              <a:t>Nykytutkimuksen </a:t>
            </a:r>
            <a:r>
              <a:rPr lang="en-US" sz="2400"/>
              <a:t>näkemys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Yhteiset </a:t>
            </a:r>
            <a:r>
              <a:rPr i="1" lang="en-US" sz="2400"/>
              <a:t>suunnitelmat, sotatoimet</a:t>
            </a:r>
            <a:r>
              <a:rPr lang="en-US" sz="2400"/>
              <a:t> ja yhteinen </a:t>
            </a:r>
            <a:r>
              <a:rPr i="1" lang="en-US" sz="2400"/>
              <a:t>vihollinen</a:t>
            </a:r>
            <a:endParaRPr i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Saksalaiset </a:t>
            </a:r>
            <a:r>
              <a:rPr i="1" lang="en-US" sz="2400"/>
              <a:t>aseet, elintarvikkeet</a:t>
            </a:r>
            <a:r>
              <a:rPr lang="en-US" sz="2400"/>
              <a:t> ym.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Suomi luovutti n. </a:t>
            </a:r>
            <a:r>
              <a:rPr i="1" lang="en-US" sz="2400"/>
              <a:t>3000 sotavankia</a:t>
            </a:r>
            <a:r>
              <a:rPr lang="en-US" sz="2400"/>
              <a:t> Saksalle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i="1" lang="en-US" sz="2400"/>
              <a:t>Muurmannin radan </a:t>
            </a:r>
            <a:r>
              <a:rPr lang="en-US" sz="2400"/>
              <a:t>katkaisu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Edesauttoi Leningradin piiritystä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i="1" lang="en-US"/>
              <a:t>Ajopuu- ja koskiveneteoria? s. 120-</a:t>
            </a:r>
            <a:endParaRPr b="0" i="1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 txBox="1"/>
          <p:nvPr>
            <p:ph idx="4294967295" type="body"/>
          </p:nvPr>
        </p:nvSpPr>
        <p:spPr>
          <a:xfrm>
            <a:off x="160375" y="1417625"/>
            <a:ext cx="4335300" cy="4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1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Ajopuuteoria</a:t>
            </a:r>
            <a:endParaRPr/>
          </a:p>
          <a:p>
            <a:pPr indent="-3302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Suomi oli </a:t>
            </a:r>
            <a:r>
              <a:rPr b="0" i="1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kuin tukki virran pyörteissä ja ajautui minne virta vie 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 Saksan kumppaniksi </a:t>
            </a:r>
            <a:endParaRPr sz="3000"/>
          </a:p>
          <a:p>
            <a:pPr indent="-3302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Suomi suurvaltapolitiikan uhri</a:t>
            </a:r>
            <a:endParaRPr sz="3000"/>
          </a:p>
        </p:txBody>
      </p:sp>
      <p:sp>
        <p:nvSpPr>
          <p:cNvPr id="134" name="Google Shape;134;p19"/>
          <p:cNvSpPr txBox="1"/>
          <p:nvPr>
            <p:ph idx="4294967295" type="body"/>
          </p:nvPr>
        </p:nvSpPr>
        <p:spPr>
          <a:xfrm>
            <a:off x="4254425" y="1417625"/>
            <a:ext cx="4820400" cy="53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1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Koskiveneteoria</a:t>
            </a:r>
            <a:endParaRPr/>
          </a:p>
          <a:p>
            <a:pPr indent="-3302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</a:t>
            </a:r>
            <a:r>
              <a:rPr lang="en-US" sz="3000"/>
              <a:t>en johto</a:t>
            </a: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teki tietoisia valintoja ja vaikutti</a:t>
            </a:r>
            <a:r>
              <a:rPr i="1" lang="en-US" sz="3000"/>
              <a:t>  </a:t>
            </a:r>
            <a:r>
              <a:rPr b="0" i="1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poliittisilla päätöksillään kohtaloonsa</a:t>
            </a:r>
            <a:endParaRPr i="1" sz="3000"/>
          </a:p>
          <a:p>
            <a:pPr indent="-3302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Kauttakulkusopimuksella Suomi valitsi puolensa</a:t>
            </a:r>
            <a:endParaRPr sz="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idx="4294967295" type="title"/>
          </p:nvPr>
        </p:nvSpPr>
        <p:spPr>
          <a:xfrm>
            <a:off x="457200" y="-1"/>
            <a:ext cx="8229600" cy="100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b="0" i="0" lang="en-US" sz="4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Jatkosota 1941-1944</a:t>
            </a:r>
            <a:endParaRPr/>
          </a:p>
        </p:txBody>
      </p:sp>
      <p:sp>
        <p:nvSpPr>
          <p:cNvPr id="140" name="Google Shape;140;p20"/>
          <p:cNvSpPr txBox="1"/>
          <p:nvPr>
            <p:ph idx="4294967295" type="body"/>
          </p:nvPr>
        </p:nvSpPr>
        <p:spPr>
          <a:xfrm>
            <a:off x="0" y="822000"/>
            <a:ext cx="9064500" cy="5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1" i="1" lang="en-US" sz="3000"/>
              <a:t>Sotatapahtumat:</a:t>
            </a:r>
            <a:endParaRPr b="1" i="1" sz="3000"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Hyökkäysvaihe: Suomi ja Saksa hyökkäsivät v. 1941 NL:on, jouluun -41 mennessä </a:t>
            </a:r>
            <a:r>
              <a:rPr i="1" lang="en-US" sz="3000"/>
              <a:t>vanhat rajat vallattiin ja ylitettiin</a:t>
            </a:r>
            <a:endParaRPr i="1" sz="3000"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-US" sz="3000"/>
              <a:t>Pitkä </a:t>
            </a:r>
            <a:r>
              <a:rPr i="1" lang="en-US" sz="3000"/>
              <a:t>asemasotavaihe</a:t>
            </a:r>
            <a:r>
              <a:rPr lang="en-US" sz="3000"/>
              <a:t> 1942-44</a:t>
            </a:r>
            <a:endParaRPr sz="3000"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i="1" lang="en-US" sz="3000"/>
              <a:t>NL:n suurhyökkäys 9.6.1944 kannaksella</a:t>
            </a:r>
            <a:r>
              <a:rPr lang="en-US" sz="3000"/>
              <a:t>: Suomen rintamat murtuivat ja joukot vetäytyivät</a:t>
            </a:r>
            <a:endParaRPr sz="30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i="1" lang="en-US" sz="3000"/>
              <a:t>Saksa</a:t>
            </a:r>
            <a:r>
              <a:rPr lang="en-US" sz="3000"/>
              <a:t> avuksi ja liittosopimus, jossa Suomi sitoutui olemaan tekemättä </a:t>
            </a:r>
            <a:r>
              <a:rPr i="1" lang="en-US" sz="3000"/>
              <a:t>erillisrauhaa</a:t>
            </a:r>
            <a:endParaRPr i="1" sz="3000"/>
          </a:p>
          <a:p>
            <a:pPr indent="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000"/>
              <a:t>Torjuntavoitot esim. </a:t>
            </a:r>
            <a:r>
              <a:rPr i="1" lang="en-US" sz="3000"/>
              <a:t>Tali-Ihantalassa</a:t>
            </a:r>
            <a:r>
              <a:rPr lang="en-US" sz="3000"/>
              <a:t> heinäkuun alussa -44, NL keskitti joukkoja Saksan valtaamiseen</a:t>
            </a:r>
            <a:endParaRPr sz="3000"/>
          </a:p>
        </p:txBody>
      </p:sp>
      <p:sp>
        <p:nvSpPr>
          <p:cNvPr id="141" name="Google Shape;141;p20"/>
          <p:cNvSpPr txBox="1"/>
          <p:nvPr>
            <p:ph idx="4294967295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88" y="123987"/>
            <a:ext cx="8174425" cy="661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