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25" autoAdjust="0"/>
    <p:restoredTop sz="94796" autoAdjust="0"/>
  </p:normalViewPr>
  <p:slideViewPr>
    <p:cSldViewPr snapToGrid="0">
      <p:cViewPr varScale="1">
        <p:scale>
          <a:sx n="68" d="100"/>
          <a:sy n="68" d="100"/>
        </p:scale>
        <p:origin x="72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F457FF-1175-4D45-A078-12EAEA21263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AB161E4-6B97-48EA-9625-7C7F82502F85}">
      <dgm:prSet/>
      <dgm:spPr/>
      <dgm:t>
        <a:bodyPr/>
        <a:lstStyle/>
        <a:p>
          <a:r>
            <a:rPr lang="en-US" i="1"/>
            <a:t>Lapin sota 1944-45:</a:t>
          </a:r>
          <a:endParaRPr lang="en-US"/>
        </a:p>
      </dgm:t>
    </dgm:pt>
    <dgm:pt modelId="{887814E6-7101-4A37-918D-FF9233E2435C}" type="parTrans" cxnId="{48184D94-EE46-4952-92B6-B142EF6891BC}">
      <dgm:prSet/>
      <dgm:spPr/>
      <dgm:t>
        <a:bodyPr/>
        <a:lstStyle/>
        <a:p>
          <a:endParaRPr lang="en-US"/>
        </a:p>
      </dgm:t>
    </dgm:pt>
    <dgm:pt modelId="{9536FF2C-C251-41E3-B150-8B0977E066F6}" type="sibTrans" cxnId="{48184D94-EE46-4952-92B6-B142EF6891BC}">
      <dgm:prSet/>
      <dgm:spPr/>
      <dgm:t>
        <a:bodyPr/>
        <a:lstStyle/>
        <a:p>
          <a:endParaRPr lang="en-US"/>
        </a:p>
      </dgm:t>
    </dgm:pt>
    <dgm:pt modelId="{886C3B86-9F2E-4F46-B8CE-030CCA1B327C}">
      <dgm:prSet/>
      <dgm:spPr/>
      <dgm:t>
        <a:bodyPr/>
        <a:lstStyle/>
        <a:p>
          <a:r>
            <a:rPr lang="en-US" b="0" i="0"/>
            <a:t>Saksalaiset tuli rauhaehtojen nojalla ajaa maasta pois</a:t>
          </a:r>
          <a:endParaRPr lang="en-US"/>
        </a:p>
      </dgm:t>
    </dgm:pt>
    <dgm:pt modelId="{EA442B5E-86BB-469B-88EC-3EDFC516AB55}" type="parTrans" cxnId="{C2F155DF-00C8-4E89-94DA-9B87226E930A}">
      <dgm:prSet/>
      <dgm:spPr/>
      <dgm:t>
        <a:bodyPr/>
        <a:lstStyle/>
        <a:p>
          <a:endParaRPr lang="en-US"/>
        </a:p>
      </dgm:t>
    </dgm:pt>
    <dgm:pt modelId="{FF454EA3-3FA2-4FA0-9F86-6BA9B2EBC0D3}" type="sibTrans" cxnId="{C2F155DF-00C8-4E89-94DA-9B87226E930A}">
      <dgm:prSet/>
      <dgm:spPr/>
      <dgm:t>
        <a:bodyPr/>
        <a:lstStyle/>
        <a:p>
          <a:endParaRPr lang="en-US"/>
        </a:p>
      </dgm:t>
    </dgm:pt>
    <dgm:pt modelId="{8E1BCFF6-31CB-40AE-B3EA-497EAE930CAC}">
      <dgm:prSet/>
      <dgm:spPr/>
      <dgm:t>
        <a:bodyPr/>
        <a:lstStyle/>
        <a:p>
          <a:r>
            <a:rPr lang="en-US" b="0" i="0"/>
            <a:t>Valesodan jälkeen sota muuttui oikeaksi lokakuussa 1944 Torniossa</a:t>
          </a:r>
          <a:endParaRPr lang="en-US"/>
        </a:p>
      </dgm:t>
    </dgm:pt>
    <dgm:pt modelId="{CDEB8447-8F87-4F72-9C6E-688ED1B92DFB}" type="parTrans" cxnId="{0FB89810-81F5-4F05-845D-E6F47A73B5E7}">
      <dgm:prSet/>
      <dgm:spPr/>
      <dgm:t>
        <a:bodyPr/>
        <a:lstStyle/>
        <a:p>
          <a:endParaRPr lang="en-US"/>
        </a:p>
      </dgm:t>
    </dgm:pt>
    <dgm:pt modelId="{E69DC006-29E5-4A72-8A15-C736239D407A}" type="sibTrans" cxnId="{0FB89810-81F5-4F05-845D-E6F47A73B5E7}">
      <dgm:prSet/>
      <dgm:spPr/>
      <dgm:t>
        <a:bodyPr/>
        <a:lstStyle/>
        <a:p>
          <a:endParaRPr lang="en-US"/>
        </a:p>
      </dgm:t>
    </dgm:pt>
    <dgm:pt modelId="{8C70916D-6A6A-4FAB-A2BB-057F1E58CCA6}">
      <dgm:prSet/>
      <dgm:spPr/>
      <dgm:t>
        <a:bodyPr/>
        <a:lstStyle/>
        <a:p>
          <a:r>
            <a:rPr lang="en-US" b="0" i="0"/>
            <a:t>→ saksalaiset vetäytyivät </a:t>
          </a:r>
          <a:r>
            <a:rPr lang="en-US"/>
            <a:t>Jäämeren </a:t>
          </a:r>
          <a:r>
            <a:rPr lang="en-US" b="0" i="0"/>
            <a:t>kautta</a:t>
          </a:r>
          <a:endParaRPr lang="en-US"/>
        </a:p>
      </dgm:t>
    </dgm:pt>
    <dgm:pt modelId="{F61AFA6F-41E2-4635-96CE-8EB61DD9CE7B}" type="parTrans" cxnId="{6325211F-70DA-4BA9-A251-BFFCA7E89609}">
      <dgm:prSet/>
      <dgm:spPr/>
      <dgm:t>
        <a:bodyPr/>
        <a:lstStyle/>
        <a:p>
          <a:endParaRPr lang="en-US"/>
        </a:p>
      </dgm:t>
    </dgm:pt>
    <dgm:pt modelId="{CC9A6DA7-5525-4694-BAC9-250374685450}" type="sibTrans" cxnId="{6325211F-70DA-4BA9-A251-BFFCA7E89609}">
      <dgm:prSet/>
      <dgm:spPr/>
      <dgm:t>
        <a:bodyPr/>
        <a:lstStyle/>
        <a:p>
          <a:endParaRPr lang="en-US"/>
        </a:p>
      </dgm:t>
    </dgm:pt>
    <dgm:pt modelId="{1E5056C1-73BC-41AB-941C-BB0FC08E354A}" type="pres">
      <dgm:prSet presAssocID="{B0F457FF-1175-4D45-A078-12EAEA21263C}" presName="vert0" presStyleCnt="0">
        <dgm:presLayoutVars>
          <dgm:dir/>
          <dgm:animOne val="branch"/>
          <dgm:animLvl val="lvl"/>
        </dgm:presLayoutVars>
      </dgm:prSet>
      <dgm:spPr/>
    </dgm:pt>
    <dgm:pt modelId="{CB0EF63B-1CE3-40CF-B9FC-34789B50F12A}" type="pres">
      <dgm:prSet presAssocID="{1AB161E4-6B97-48EA-9625-7C7F82502F85}" presName="thickLine" presStyleLbl="alignNode1" presStyleIdx="0" presStyleCnt="4"/>
      <dgm:spPr/>
    </dgm:pt>
    <dgm:pt modelId="{2343585B-3959-49FE-B149-F9A1DCDB2DBF}" type="pres">
      <dgm:prSet presAssocID="{1AB161E4-6B97-48EA-9625-7C7F82502F85}" presName="horz1" presStyleCnt="0"/>
      <dgm:spPr/>
    </dgm:pt>
    <dgm:pt modelId="{94D3D405-A108-4BC1-9E75-8AE157DDC0F1}" type="pres">
      <dgm:prSet presAssocID="{1AB161E4-6B97-48EA-9625-7C7F82502F85}" presName="tx1" presStyleLbl="revTx" presStyleIdx="0" presStyleCnt="4"/>
      <dgm:spPr/>
    </dgm:pt>
    <dgm:pt modelId="{B44E102D-EBD5-4888-B5F1-FB0563BE0C94}" type="pres">
      <dgm:prSet presAssocID="{1AB161E4-6B97-48EA-9625-7C7F82502F85}" presName="vert1" presStyleCnt="0"/>
      <dgm:spPr/>
    </dgm:pt>
    <dgm:pt modelId="{EE17F05C-955E-4F7D-9734-5135E02051B8}" type="pres">
      <dgm:prSet presAssocID="{886C3B86-9F2E-4F46-B8CE-030CCA1B327C}" presName="thickLine" presStyleLbl="alignNode1" presStyleIdx="1" presStyleCnt="4"/>
      <dgm:spPr/>
    </dgm:pt>
    <dgm:pt modelId="{10372388-C2A8-4CA6-86C1-9C6585AD0E15}" type="pres">
      <dgm:prSet presAssocID="{886C3B86-9F2E-4F46-B8CE-030CCA1B327C}" presName="horz1" presStyleCnt="0"/>
      <dgm:spPr/>
    </dgm:pt>
    <dgm:pt modelId="{5ED3A007-F9E6-42D0-AA9D-48998596C73F}" type="pres">
      <dgm:prSet presAssocID="{886C3B86-9F2E-4F46-B8CE-030CCA1B327C}" presName="tx1" presStyleLbl="revTx" presStyleIdx="1" presStyleCnt="4"/>
      <dgm:spPr/>
    </dgm:pt>
    <dgm:pt modelId="{688DFE99-EF65-4BCD-ABD1-83CE937E6A36}" type="pres">
      <dgm:prSet presAssocID="{886C3B86-9F2E-4F46-B8CE-030CCA1B327C}" presName="vert1" presStyleCnt="0"/>
      <dgm:spPr/>
    </dgm:pt>
    <dgm:pt modelId="{58F723D1-8421-4F4F-BDFC-33DB8BF3A02B}" type="pres">
      <dgm:prSet presAssocID="{8E1BCFF6-31CB-40AE-B3EA-497EAE930CAC}" presName="thickLine" presStyleLbl="alignNode1" presStyleIdx="2" presStyleCnt="4"/>
      <dgm:spPr/>
    </dgm:pt>
    <dgm:pt modelId="{A2D7A099-0036-4473-9D1A-0586368118EB}" type="pres">
      <dgm:prSet presAssocID="{8E1BCFF6-31CB-40AE-B3EA-497EAE930CAC}" presName="horz1" presStyleCnt="0"/>
      <dgm:spPr/>
    </dgm:pt>
    <dgm:pt modelId="{E37E15D2-716C-45CD-9D65-BF92E9FC331B}" type="pres">
      <dgm:prSet presAssocID="{8E1BCFF6-31CB-40AE-B3EA-497EAE930CAC}" presName="tx1" presStyleLbl="revTx" presStyleIdx="2" presStyleCnt="4"/>
      <dgm:spPr/>
    </dgm:pt>
    <dgm:pt modelId="{EDFC902D-36DD-44EA-AB9B-D7CEF4750210}" type="pres">
      <dgm:prSet presAssocID="{8E1BCFF6-31CB-40AE-B3EA-497EAE930CAC}" presName="vert1" presStyleCnt="0"/>
      <dgm:spPr/>
    </dgm:pt>
    <dgm:pt modelId="{CBC99BDC-ACBE-4A29-8F4C-6CE7040F3266}" type="pres">
      <dgm:prSet presAssocID="{8C70916D-6A6A-4FAB-A2BB-057F1E58CCA6}" presName="thickLine" presStyleLbl="alignNode1" presStyleIdx="3" presStyleCnt="4"/>
      <dgm:spPr/>
    </dgm:pt>
    <dgm:pt modelId="{84346374-E083-4274-8345-DCC14EE5A00E}" type="pres">
      <dgm:prSet presAssocID="{8C70916D-6A6A-4FAB-A2BB-057F1E58CCA6}" presName="horz1" presStyleCnt="0"/>
      <dgm:spPr/>
    </dgm:pt>
    <dgm:pt modelId="{B4DE6097-A013-43D8-8E22-7F558ECAD760}" type="pres">
      <dgm:prSet presAssocID="{8C70916D-6A6A-4FAB-A2BB-057F1E58CCA6}" presName="tx1" presStyleLbl="revTx" presStyleIdx="3" presStyleCnt="4"/>
      <dgm:spPr/>
    </dgm:pt>
    <dgm:pt modelId="{0BC72699-91CC-47D3-B1A1-4FD6E071CBEA}" type="pres">
      <dgm:prSet presAssocID="{8C70916D-6A6A-4FAB-A2BB-057F1E58CCA6}" presName="vert1" presStyleCnt="0"/>
      <dgm:spPr/>
    </dgm:pt>
  </dgm:ptLst>
  <dgm:cxnLst>
    <dgm:cxn modelId="{0FB89810-81F5-4F05-845D-E6F47A73B5E7}" srcId="{B0F457FF-1175-4D45-A078-12EAEA21263C}" destId="{8E1BCFF6-31CB-40AE-B3EA-497EAE930CAC}" srcOrd="2" destOrd="0" parTransId="{CDEB8447-8F87-4F72-9C6E-688ED1B92DFB}" sibTransId="{E69DC006-29E5-4A72-8A15-C736239D407A}"/>
    <dgm:cxn modelId="{A8E53819-3144-48EA-8186-18648B0BDFF3}" type="presOf" srcId="{1AB161E4-6B97-48EA-9625-7C7F82502F85}" destId="{94D3D405-A108-4BC1-9E75-8AE157DDC0F1}" srcOrd="0" destOrd="0" presId="urn:microsoft.com/office/officeart/2008/layout/LinedList"/>
    <dgm:cxn modelId="{6325211F-70DA-4BA9-A251-BFFCA7E89609}" srcId="{B0F457FF-1175-4D45-A078-12EAEA21263C}" destId="{8C70916D-6A6A-4FAB-A2BB-057F1E58CCA6}" srcOrd="3" destOrd="0" parTransId="{F61AFA6F-41E2-4635-96CE-8EB61DD9CE7B}" sibTransId="{CC9A6DA7-5525-4694-BAC9-250374685450}"/>
    <dgm:cxn modelId="{57199746-7F51-479E-A5B2-961C31C10813}" type="presOf" srcId="{886C3B86-9F2E-4F46-B8CE-030CCA1B327C}" destId="{5ED3A007-F9E6-42D0-AA9D-48998596C73F}" srcOrd="0" destOrd="0" presId="urn:microsoft.com/office/officeart/2008/layout/LinedList"/>
    <dgm:cxn modelId="{48184D94-EE46-4952-92B6-B142EF6891BC}" srcId="{B0F457FF-1175-4D45-A078-12EAEA21263C}" destId="{1AB161E4-6B97-48EA-9625-7C7F82502F85}" srcOrd="0" destOrd="0" parTransId="{887814E6-7101-4A37-918D-FF9233E2435C}" sibTransId="{9536FF2C-C251-41E3-B150-8B0977E066F6}"/>
    <dgm:cxn modelId="{26185BDC-AD2A-48A0-8A16-2EF41827E5A6}" type="presOf" srcId="{8C70916D-6A6A-4FAB-A2BB-057F1E58CCA6}" destId="{B4DE6097-A013-43D8-8E22-7F558ECAD760}" srcOrd="0" destOrd="0" presId="urn:microsoft.com/office/officeart/2008/layout/LinedList"/>
    <dgm:cxn modelId="{C2F155DF-00C8-4E89-94DA-9B87226E930A}" srcId="{B0F457FF-1175-4D45-A078-12EAEA21263C}" destId="{886C3B86-9F2E-4F46-B8CE-030CCA1B327C}" srcOrd="1" destOrd="0" parTransId="{EA442B5E-86BB-469B-88EC-3EDFC516AB55}" sibTransId="{FF454EA3-3FA2-4FA0-9F86-6BA9B2EBC0D3}"/>
    <dgm:cxn modelId="{6A31DFE9-A7FC-4BC0-8159-EB81555E897D}" type="presOf" srcId="{8E1BCFF6-31CB-40AE-B3EA-497EAE930CAC}" destId="{E37E15D2-716C-45CD-9D65-BF92E9FC331B}" srcOrd="0" destOrd="0" presId="urn:microsoft.com/office/officeart/2008/layout/LinedList"/>
    <dgm:cxn modelId="{8698DEEE-6F96-4A1B-8773-802BC52F7F76}" type="presOf" srcId="{B0F457FF-1175-4D45-A078-12EAEA21263C}" destId="{1E5056C1-73BC-41AB-941C-BB0FC08E354A}" srcOrd="0" destOrd="0" presId="urn:microsoft.com/office/officeart/2008/layout/LinedList"/>
    <dgm:cxn modelId="{37607AF5-248E-4964-9763-B92824F78359}" type="presParOf" srcId="{1E5056C1-73BC-41AB-941C-BB0FC08E354A}" destId="{CB0EF63B-1CE3-40CF-B9FC-34789B50F12A}" srcOrd="0" destOrd="0" presId="urn:microsoft.com/office/officeart/2008/layout/LinedList"/>
    <dgm:cxn modelId="{2F2393E8-10BD-4285-A505-2AC8481FDE24}" type="presParOf" srcId="{1E5056C1-73BC-41AB-941C-BB0FC08E354A}" destId="{2343585B-3959-49FE-B149-F9A1DCDB2DBF}" srcOrd="1" destOrd="0" presId="urn:microsoft.com/office/officeart/2008/layout/LinedList"/>
    <dgm:cxn modelId="{9228D424-72FB-4BC4-8F66-80FDEE7B55AE}" type="presParOf" srcId="{2343585B-3959-49FE-B149-F9A1DCDB2DBF}" destId="{94D3D405-A108-4BC1-9E75-8AE157DDC0F1}" srcOrd="0" destOrd="0" presId="urn:microsoft.com/office/officeart/2008/layout/LinedList"/>
    <dgm:cxn modelId="{17DD580B-26E9-4545-8F1F-A94468F22232}" type="presParOf" srcId="{2343585B-3959-49FE-B149-F9A1DCDB2DBF}" destId="{B44E102D-EBD5-4888-B5F1-FB0563BE0C94}" srcOrd="1" destOrd="0" presId="urn:microsoft.com/office/officeart/2008/layout/LinedList"/>
    <dgm:cxn modelId="{9736D850-B7ED-4D99-B653-C86FF3C3FA5A}" type="presParOf" srcId="{1E5056C1-73BC-41AB-941C-BB0FC08E354A}" destId="{EE17F05C-955E-4F7D-9734-5135E02051B8}" srcOrd="2" destOrd="0" presId="urn:microsoft.com/office/officeart/2008/layout/LinedList"/>
    <dgm:cxn modelId="{1FD5FD89-4FDF-4FBF-BBFF-95CEB5CD20DE}" type="presParOf" srcId="{1E5056C1-73BC-41AB-941C-BB0FC08E354A}" destId="{10372388-C2A8-4CA6-86C1-9C6585AD0E15}" srcOrd="3" destOrd="0" presId="urn:microsoft.com/office/officeart/2008/layout/LinedList"/>
    <dgm:cxn modelId="{D4648204-F8FE-478B-A6F4-679642C807A8}" type="presParOf" srcId="{10372388-C2A8-4CA6-86C1-9C6585AD0E15}" destId="{5ED3A007-F9E6-42D0-AA9D-48998596C73F}" srcOrd="0" destOrd="0" presId="urn:microsoft.com/office/officeart/2008/layout/LinedList"/>
    <dgm:cxn modelId="{33A575EC-44A2-4800-A4AC-670A742B713F}" type="presParOf" srcId="{10372388-C2A8-4CA6-86C1-9C6585AD0E15}" destId="{688DFE99-EF65-4BCD-ABD1-83CE937E6A36}" srcOrd="1" destOrd="0" presId="urn:microsoft.com/office/officeart/2008/layout/LinedList"/>
    <dgm:cxn modelId="{9EC88A1D-DC07-46D3-B45E-85874307B67D}" type="presParOf" srcId="{1E5056C1-73BC-41AB-941C-BB0FC08E354A}" destId="{58F723D1-8421-4F4F-BDFC-33DB8BF3A02B}" srcOrd="4" destOrd="0" presId="urn:microsoft.com/office/officeart/2008/layout/LinedList"/>
    <dgm:cxn modelId="{9DC5426B-8D74-41FE-BE75-D8E45F10069B}" type="presParOf" srcId="{1E5056C1-73BC-41AB-941C-BB0FC08E354A}" destId="{A2D7A099-0036-4473-9D1A-0586368118EB}" srcOrd="5" destOrd="0" presId="urn:microsoft.com/office/officeart/2008/layout/LinedList"/>
    <dgm:cxn modelId="{23918FCC-0EC2-4CEB-A1E2-5C986C925C34}" type="presParOf" srcId="{A2D7A099-0036-4473-9D1A-0586368118EB}" destId="{E37E15D2-716C-45CD-9D65-BF92E9FC331B}" srcOrd="0" destOrd="0" presId="urn:microsoft.com/office/officeart/2008/layout/LinedList"/>
    <dgm:cxn modelId="{1FF5E160-4001-4F66-9213-C6B3B136877E}" type="presParOf" srcId="{A2D7A099-0036-4473-9D1A-0586368118EB}" destId="{EDFC902D-36DD-44EA-AB9B-D7CEF4750210}" srcOrd="1" destOrd="0" presId="urn:microsoft.com/office/officeart/2008/layout/LinedList"/>
    <dgm:cxn modelId="{CC9E7AA4-495B-43FD-BB48-812DDDD2B8D0}" type="presParOf" srcId="{1E5056C1-73BC-41AB-941C-BB0FC08E354A}" destId="{CBC99BDC-ACBE-4A29-8F4C-6CE7040F3266}" srcOrd="6" destOrd="0" presId="urn:microsoft.com/office/officeart/2008/layout/LinedList"/>
    <dgm:cxn modelId="{0D57EE60-000C-4F5D-B4C1-6392E46F7696}" type="presParOf" srcId="{1E5056C1-73BC-41AB-941C-BB0FC08E354A}" destId="{84346374-E083-4274-8345-DCC14EE5A00E}" srcOrd="7" destOrd="0" presId="urn:microsoft.com/office/officeart/2008/layout/LinedList"/>
    <dgm:cxn modelId="{8F823311-87B1-4BC1-B91B-0BAFBFA55CD7}" type="presParOf" srcId="{84346374-E083-4274-8345-DCC14EE5A00E}" destId="{B4DE6097-A013-43D8-8E22-7F558ECAD760}" srcOrd="0" destOrd="0" presId="urn:microsoft.com/office/officeart/2008/layout/LinedList"/>
    <dgm:cxn modelId="{0FAE9FA7-E9A4-4471-8845-1748B3CFB405}" type="presParOf" srcId="{84346374-E083-4274-8345-DCC14EE5A00E}" destId="{0BC72699-91CC-47D3-B1A1-4FD6E071CB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021A0A-BA2E-41B3-9CA0-3819BE0084D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3A82017-AC7B-4602-9105-B0A4A8AF9D11}">
      <dgm:prSet/>
      <dgm:spPr/>
      <dgm:t>
        <a:bodyPr/>
        <a:lstStyle/>
        <a:p>
          <a:r>
            <a:rPr lang="en-US" b="0" i="1"/>
            <a:t>Sotakorvaukset: </a:t>
          </a:r>
          <a:endParaRPr lang="en-US"/>
        </a:p>
      </dgm:t>
    </dgm:pt>
    <dgm:pt modelId="{F36AF500-AB81-4F10-A93F-DC3310C6C608}" type="parTrans" cxnId="{152A8904-8E3A-41F1-B98A-1B471C3B77FF}">
      <dgm:prSet/>
      <dgm:spPr/>
      <dgm:t>
        <a:bodyPr/>
        <a:lstStyle/>
        <a:p>
          <a:endParaRPr lang="en-US"/>
        </a:p>
      </dgm:t>
    </dgm:pt>
    <dgm:pt modelId="{5629ABED-5657-4A3B-AF94-7822B4DC2CAC}" type="sibTrans" cxnId="{152A8904-8E3A-41F1-B98A-1B471C3B77FF}">
      <dgm:prSet/>
      <dgm:spPr/>
      <dgm:t>
        <a:bodyPr/>
        <a:lstStyle/>
        <a:p>
          <a:endParaRPr lang="en-US"/>
        </a:p>
      </dgm:t>
    </dgm:pt>
    <dgm:pt modelId="{4D3687BB-B489-4CD8-BE7C-4CA357416598}">
      <dgm:prSet/>
      <dgm:spPr/>
      <dgm:t>
        <a:bodyPr/>
        <a:lstStyle/>
        <a:p>
          <a:r>
            <a:rPr lang="en-US" b="0" i="0"/>
            <a:t>Rauhanehtojen mukaan Suomen tuli maksaa </a:t>
          </a:r>
          <a:r>
            <a:rPr lang="en-US" i="0"/>
            <a:t>sotakorvaukset</a:t>
          </a:r>
          <a:r>
            <a:rPr lang="en-US" b="0" i="0"/>
            <a:t> (300 milj. kultadollaria) 1944-52</a:t>
          </a:r>
          <a:endParaRPr lang="en-US"/>
        </a:p>
      </dgm:t>
    </dgm:pt>
    <dgm:pt modelId="{B4E22508-DDE1-4B3D-B6E6-87DC1B83A649}" type="parTrans" cxnId="{77DE5CB2-F438-408C-9A98-E5492F61CE96}">
      <dgm:prSet/>
      <dgm:spPr/>
      <dgm:t>
        <a:bodyPr/>
        <a:lstStyle/>
        <a:p>
          <a:endParaRPr lang="en-US"/>
        </a:p>
      </dgm:t>
    </dgm:pt>
    <dgm:pt modelId="{CCBE217F-3C5B-4055-B391-21004CF5B27F}" type="sibTrans" cxnId="{77DE5CB2-F438-408C-9A98-E5492F61CE96}">
      <dgm:prSet/>
      <dgm:spPr/>
      <dgm:t>
        <a:bodyPr/>
        <a:lstStyle/>
        <a:p>
          <a:endParaRPr lang="en-US"/>
        </a:p>
      </dgm:t>
    </dgm:pt>
    <dgm:pt modelId="{C440C80B-C7E6-4679-AC10-9A934E7A3CB8}">
      <dgm:prSet/>
      <dgm:spPr/>
      <dgm:t>
        <a:bodyPr/>
        <a:lstStyle/>
        <a:p>
          <a:r>
            <a:rPr lang="en-US" b="0" i="0"/>
            <a:t>Pahimpina vuosina n. 15% valtion menoista</a:t>
          </a:r>
          <a:endParaRPr lang="en-US"/>
        </a:p>
      </dgm:t>
    </dgm:pt>
    <dgm:pt modelId="{9A4C1473-4275-41DA-8902-18061170371F}" type="parTrans" cxnId="{61B45567-9C1D-4208-833C-474BDA7233A8}">
      <dgm:prSet/>
      <dgm:spPr/>
      <dgm:t>
        <a:bodyPr/>
        <a:lstStyle/>
        <a:p>
          <a:endParaRPr lang="en-US"/>
        </a:p>
      </dgm:t>
    </dgm:pt>
    <dgm:pt modelId="{0A3DE8E3-336A-4406-BE99-0BC964256AF1}" type="sibTrans" cxnId="{61B45567-9C1D-4208-833C-474BDA7233A8}">
      <dgm:prSet/>
      <dgm:spPr/>
      <dgm:t>
        <a:bodyPr/>
        <a:lstStyle/>
        <a:p>
          <a:endParaRPr lang="en-US"/>
        </a:p>
      </dgm:t>
    </dgm:pt>
    <dgm:pt modelId="{3AE5C0F5-DFF2-4E07-B6AE-DD55B3D4276D}">
      <dgm:prSet/>
      <dgm:spPr/>
      <dgm:t>
        <a:bodyPr/>
        <a:lstStyle/>
        <a:p>
          <a:r>
            <a:rPr lang="en-US" b="0" i="0"/>
            <a:t>Mm. laivoja, sähkömoottoreita, vetureita..</a:t>
          </a:r>
          <a:endParaRPr lang="en-US"/>
        </a:p>
      </dgm:t>
    </dgm:pt>
    <dgm:pt modelId="{B372D91A-4682-44C3-955E-4C900DC39F7B}" type="parTrans" cxnId="{29127F63-4580-460A-A4F5-E41BCB4E4E73}">
      <dgm:prSet/>
      <dgm:spPr/>
      <dgm:t>
        <a:bodyPr/>
        <a:lstStyle/>
        <a:p>
          <a:endParaRPr lang="en-US"/>
        </a:p>
      </dgm:t>
    </dgm:pt>
    <dgm:pt modelId="{EE021569-DA0F-427C-9F83-812610404812}" type="sibTrans" cxnId="{29127F63-4580-460A-A4F5-E41BCB4E4E73}">
      <dgm:prSet/>
      <dgm:spPr/>
      <dgm:t>
        <a:bodyPr/>
        <a:lstStyle/>
        <a:p>
          <a:endParaRPr lang="en-US"/>
        </a:p>
      </dgm:t>
    </dgm:pt>
    <dgm:pt modelId="{ABAFC241-5699-45BC-A6FE-17D31A7C7B8A}" type="pres">
      <dgm:prSet presAssocID="{5C021A0A-BA2E-41B3-9CA0-3819BE0084D2}" presName="vert0" presStyleCnt="0">
        <dgm:presLayoutVars>
          <dgm:dir/>
          <dgm:animOne val="branch"/>
          <dgm:animLvl val="lvl"/>
        </dgm:presLayoutVars>
      </dgm:prSet>
      <dgm:spPr/>
    </dgm:pt>
    <dgm:pt modelId="{E908E4D8-2F25-41D2-AFD0-E885EFD0F9FD}" type="pres">
      <dgm:prSet presAssocID="{93A82017-AC7B-4602-9105-B0A4A8AF9D11}" presName="thickLine" presStyleLbl="alignNode1" presStyleIdx="0" presStyleCnt="4"/>
      <dgm:spPr/>
    </dgm:pt>
    <dgm:pt modelId="{E10AF6E3-72A3-483C-A790-9273FED23C7E}" type="pres">
      <dgm:prSet presAssocID="{93A82017-AC7B-4602-9105-B0A4A8AF9D11}" presName="horz1" presStyleCnt="0"/>
      <dgm:spPr/>
    </dgm:pt>
    <dgm:pt modelId="{394EF752-79F2-4065-8D4D-8412D7BB8435}" type="pres">
      <dgm:prSet presAssocID="{93A82017-AC7B-4602-9105-B0A4A8AF9D11}" presName="tx1" presStyleLbl="revTx" presStyleIdx="0" presStyleCnt="4"/>
      <dgm:spPr/>
    </dgm:pt>
    <dgm:pt modelId="{036594BE-2724-41AA-BDBA-485AE08770D4}" type="pres">
      <dgm:prSet presAssocID="{93A82017-AC7B-4602-9105-B0A4A8AF9D11}" presName="vert1" presStyleCnt="0"/>
      <dgm:spPr/>
    </dgm:pt>
    <dgm:pt modelId="{F91701FD-2403-4BAC-981A-D388EF5D32FF}" type="pres">
      <dgm:prSet presAssocID="{4D3687BB-B489-4CD8-BE7C-4CA357416598}" presName="thickLine" presStyleLbl="alignNode1" presStyleIdx="1" presStyleCnt="4"/>
      <dgm:spPr/>
    </dgm:pt>
    <dgm:pt modelId="{BF6525DE-AE97-4DDD-96FF-06BC99A0C80C}" type="pres">
      <dgm:prSet presAssocID="{4D3687BB-B489-4CD8-BE7C-4CA357416598}" presName="horz1" presStyleCnt="0"/>
      <dgm:spPr/>
    </dgm:pt>
    <dgm:pt modelId="{2C9B4D02-7093-49A3-A143-212CF58E4A9E}" type="pres">
      <dgm:prSet presAssocID="{4D3687BB-B489-4CD8-BE7C-4CA357416598}" presName="tx1" presStyleLbl="revTx" presStyleIdx="1" presStyleCnt="4"/>
      <dgm:spPr/>
    </dgm:pt>
    <dgm:pt modelId="{E2AB8429-371F-4C32-A404-BD3EC847AA3A}" type="pres">
      <dgm:prSet presAssocID="{4D3687BB-B489-4CD8-BE7C-4CA357416598}" presName="vert1" presStyleCnt="0"/>
      <dgm:spPr/>
    </dgm:pt>
    <dgm:pt modelId="{A72F57B0-2ED4-4673-A847-0AD7E85F1191}" type="pres">
      <dgm:prSet presAssocID="{C440C80B-C7E6-4679-AC10-9A934E7A3CB8}" presName="thickLine" presStyleLbl="alignNode1" presStyleIdx="2" presStyleCnt="4"/>
      <dgm:spPr/>
    </dgm:pt>
    <dgm:pt modelId="{F15BDD76-B4A1-441A-B806-9EF2E8E08136}" type="pres">
      <dgm:prSet presAssocID="{C440C80B-C7E6-4679-AC10-9A934E7A3CB8}" presName="horz1" presStyleCnt="0"/>
      <dgm:spPr/>
    </dgm:pt>
    <dgm:pt modelId="{D1DA9237-76FE-40D4-BAE2-4B8EB7FCA81B}" type="pres">
      <dgm:prSet presAssocID="{C440C80B-C7E6-4679-AC10-9A934E7A3CB8}" presName="tx1" presStyleLbl="revTx" presStyleIdx="2" presStyleCnt="4"/>
      <dgm:spPr/>
    </dgm:pt>
    <dgm:pt modelId="{3FBE9B9A-5B28-4052-8FBE-CF64772C0C4A}" type="pres">
      <dgm:prSet presAssocID="{C440C80B-C7E6-4679-AC10-9A934E7A3CB8}" presName="vert1" presStyleCnt="0"/>
      <dgm:spPr/>
    </dgm:pt>
    <dgm:pt modelId="{EAB4591B-69E3-49E3-B141-9FF6273A4501}" type="pres">
      <dgm:prSet presAssocID="{3AE5C0F5-DFF2-4E07-B6AE-DD55B3D4276D}" presName="thickLine" presStyleLbl="alignNode1" presStyleIdx="3" presStyleCnt="4"/>
      <dgm:spPr/>
    </dgm:pt>
    <dgm:pt modelId="{BC37E849-301E-44CF-BBFA-C4EB53BA08DF}" type="pres">
      <dgm:prSet presAssocID="{3AE5C0F5-DFF2-4E07-B6AE-DD55B3D4276D}" presName="horz1" presStyleCnt="0"/>
      <dgm:spPr/>
    </dgm:pt>
    <dgm:pt modelId="{D763B5A9-A587-46E2-90CD-C63309C6A537}" type="pres">
      <dgm:prSet presAssocID="{3AE5C0F5-DFF2-4E07-B6AE-DD55B3D4276D}" presName="tx1" presStyleLbl="revTx" presStyleIdx="3" presStyleCnt="4"/>
      <dgm:spPr/>
    </dgm:pt>
    <dgm:pt modelId="{F97BB8F6-8462-422C-A131-6DC79942F96E}" type="pres">
      <dgm:prSet presAssocID="{3AE5C0F5-DFF2-4E07-B6AE-DD55B3D4276D}" presName="vert1" presStyleCnt="0"/>
      <dgm:spPr/>
    </dgm:pt>
  </dgm:ptLst>
  <dgm:cxnLst>
    <dgm:cxn modelId="{152A8904-8E3A-41F1-B98A-1B471C3B77FF}" srcId="{5C021A0A-BA2E-41B3-9CA0-3819BE0084D2}" destId="{93A82017-AC7B-4602-9105-B0A4A8AF9D11}" srcOrd="0" destOrd="0" parTransId="{F36AF500-AB81-4F10-A93F-DC3310C6C608}" sibTransId="{5629ABED-5657-4A3B-AF94-7822B4DC2CAC}"/>
    <dgm:cxn modelId="{29127F63-4580-460A-A4F5-E41BCB4E4E73}" srcId="{5C021A0A-BA2E-41B3-9CA0-3819BE0084D2}" destId="{3AE5C0F5-DFF2-4E07-B6AE-DD55B3D4276D}" srcOrd="3" destOrd="0" parTransId="{B372D91A-4682-44C3-955E-4C900DC39F7B}" sibTransId="{EE021569-DA0F-427C-9F83-812610404812}"/>
    <dgm:cxn modelId="{61B45567-9C1D-4208-833C-474BDA7233A8}" srcId="{5C021A0A-BA2E-41B3-9CA0-3819BE0084D2}" destId="{C440C80B-C7E6-4679-AC10-9A934E7A3CB8}" srcOrd="2" destOrd="0" parTransId="{9A4C1473-4275-41DA-8902-18061170371F}" sibTransId="{0A3DE8E3-336A-4406-BE99-0BC964256AF1}"/>
    <dgm:cxn modelId="{CE93C169-B4AC-4A54-809A-776829B8E4F3}" type="presOf" srcId="{4D3687BB-B489-4CD8-BE7C-4CA357416598}" destId="{2C9B4D02-7093-49A3-A143-212CF58E4A9E}" srcOrd="0" destOrd="0" presId="urn:microsoft.com/office/officeart/2008/layout/LinedList"/>
    <dgm:cxn modelId="{77DE5CB2-F438-408C-9A98-E5492F61CE96}" srcId="{5C021A0A-BA2E-41B3-9CA0-3819BE0084D2}" destId="{4D3687BB-B489-4CD8-BE7C-4CA357416598}" srcOrd="1" destOrd="0" parTransId="{B4E22508-DDE1-4B3D-B6E6-87DC1B83A649}" sibTransId="{CCBE217F-3C5B-4055-B391-21004CF5B27F}"/>
    <dgm:cxn modelId="{10F2A2C2-9357-44C4-A507-AA236C452854}" type="presOf" srcId="{5C021A0A-BA2E-41B3-9CA0-3819BE0084D2}" destId="{ABAFC241-5699-45BC-A6FE-17D31A7C7B8A}" srcOrd="0" destOrd="0" presId="urn:microsoft.com/office/officeart/2008/layout/LinedList"/>
    <dgm:cxn modelId="{F78931DF-114A-4E96-B206-0D7ADB390CCB}" type="presOf" srcId="{C440C80B-C7E6-4679-AC10-9A934E7A3CB8}" destId="{D1DA9237-76FE-40D4-BAE2-4B8EB7FCA81B}" srcOrd="0" destOrd="0" presId="urn:microsoft.com/office/officeart/2008/layout/LinedList"/>
    <dgm:cxn modelId="{7D9A42E0-0A22-4FF7-AD32-B83941C711AA}" type="presOf" srcId="{3AE5C0F5-DFF2-4E07-B6AE-DD55B3D4276D}" destId="{D763B5A9-A587-46E2-90CD-C63309C6A537}" srcOrd="0" destOrd="0" presId="urn:microsoft.com/office/officeart/2008/layout/LinedList"/>
    <dgm:cxn modelId="{ED5B74FE-7E5C-472A-8D46-037BF0B95FBC}" type="presOf" srcId="{93A82017-AC7B-4602-9105-B0A4A8AF9D11}" destId="{394EF752-79F2-4065-8D4D-8412D7BB8435}" srcOrd="0" destOrd="0" presId="urn:microsoft.com/office/officeart/2008/layout/LinedList"/>
    <dgm:cxn modelId="{E6644228-DDFA-463C-9BC0-456BD4BC3E7D}" type="presParOf" srcId="{ABAFC241-5699-45BC-A6FE-17D31A7C7B8A}" destId="{E908E4D8-2F25-41D2-AFD0-E885EFD0F9FD}" srcOrd="0" destOrd="0" presId="urn:microsoft.com/office/officeart/2008/layout/LinedList"/>
    <dgm:cxn modelId="{9720FDFB-E838-4EFA-8BBF-D041EDF4C891}" type="presParOf" srcId="{ABAFC241-5699-45BC-A6FE-17D31A7C7B8A}" destId="{E10AF6E3-72A3-483C-A790-9273FED23C7E}" srcOrd="1" destOrd="0" presId="urn:microsoft.com/office/officeart/2008/layout/LinedList"/>
    <dgm:cxn modelId="{CCB3F16A-BDAE-4EA8-AE4A-01022B9C6461}" type="presParOf" srcId="{E10AF6E3-72A3-483C-A790-9273FED23C7E}" destId="{394EF752-79F2-4065-8D4D-8412D7BB8435}" srcOrd="0" destOrd="0" presId="urn:microsoft.com/office/officeart/2008/layout/LinedList"/>
    <dgm:cxn modelId="{7FD98E6E-BF68-4467-AC7C-0B7A66F2F470}" type="presParOf" srcId="{E10AF6E3-72A3-483C-A790-9273FED23C7E}" destId="{036594BE-2724-41AA-BDBA-485AE08770D4}" srcOrd="1" destOrd="0" presId="urn:microsoft.com/office/officeart/2008/layout/LinedList"/>
    <dgm:cxn modelId="{F06B5A14-4284-4F6D-9486-111B55FD901C}" type="presParOf" srcId="{ABAFC241-5699-45BC-A6FE-17D31A7C7B8A}" destId="{F91701FD-2403-4BAC-981A-D388EF5D32FF}" srcOrd="2" destOrd="0" presId="urn:microsoft.com/office/officeart/2008/layout/LinedList"/>
    <dgm:cxn modelId="{352331DA-E3FD-400B-9385-5434CC2884D1}" type="presParOf" srcId="{ABAFC241-5699-45BC-A6FE-17D31A7C7B8A}" destId="{BF6525DE-AE97-4DDD-96FF-06BC99A0C80C}" srcOrd="3" destOrd="0" presId="urn:microsoft.com/office/officeart/2008/layout/LinedList"/>
    <dgm:cxn modelId="{2B302866-A028-489C-9301-4FDF54E7B9FE}" type="presParOf" srcId="{BF6525DE-AE97-4DDD-96FF-06BC99A0C80C}" destId="{2C9B4D02-7093-49A3-A143-212CF58E4A9E}" srcOrd="0" destOrd="0" presId="urn:microsoft.com/office/officeart/2008/layout/LinedList"/>
    <dgm:cxn modelId="{AB733828-0D67-4CAC-9900-57EA9237FB39}" type="presParOf" srcId="{BF6525DE-AE97-4DDD-96FF-06BC99A0C80C}" destId="{E2AB8429-371F-4C32-A404-BD3EC847AA3A}" srcOrd="1" destOrd="0" presId="urn:microsoft.com/office/officeart/2008/layout/LinedList"/>
    <dgm:cxn modelId="{464A038B-00CB-46D5-85DA-97B3A76805C2}" type="presParOf" srcId="{ABAFC241-5699-45BC-A6FE-17D31A7C7B8A}" destId="{A72F57B0-2ED4-4673-A847-0AD7E85F1191}" srcOrd="4" destOrd="0" presId="urn:microsoft.com/office/officeart/2008/layout/LinedList"/>
    <dgm:cxn modelId="{9F9F33AA-4A66-4035-BC06-016A627F0C9B}" type="presParOf" srcId="{ABAFC241-5699-45BC-A6FE-17D31A7C7B8A}" destId="{F15BDD76-B4A1-441A-B806-9EF2E8E08136}" srcOrd="5" destOrd="0" presId="urn:microsoft.com/office/officeart/2008/layout/LinedList"/>
    <dgm:cxn modelId="{66D79A50-268A-4211-AE19-A006F82DC4A5}" type="presParOf" srcId="{F15BDD76-B4A1-441A-B806-9EF2E8E08136}" destId="{D1DA9237-76FE-40D4-BAE2-4B8EB7FCA81B}" srcOrd="0" destOrd="0" presId="urn:microsoft.com/office/officeart/2008/layout/LinedList"/>
    <dgm:cxn modelId="{D475BA89-B6D9-4E74-B45C-4ACADF02E51C}" type="presParOf" srcId="{F15BDD76-B4A1-441A-B806-9EF2E8E08136}" destId="{3FBE9B9A-5B28-4052-8FBE-CF64772C0C4A}" srcOrd="1" destOrd="0" presId="urn:microsoft.com/office/officeart/2008/layout/LinedList"/>
    <dgm:cxn modelId="{1090E77B-3F77-4157-A1F9-29D73EC553AB}" type="presParOf" srcId="{ABAFC241-5699-45BC-A6FE-17D31A7C7B8A}" destId="{EAB4591B-69E3-49E3-B141-9FF6273A4501}" srcOrd="6" destOrd="0" presId="urn:microsoft.com/office/officeart/2008/layout/LinedList"/>
    <dgm:cxn modelId="{7F6C28D6-F101-4446-B6B5-574E4C3C2360}" type="presParOf" srcId="{ABAFC241-5699-45BC-A6FE-17D31A7C7B8A}" destId="{BC37E849-301E-44CF-BBFA-C4EB53BA08DF}" srcOrd="7" destOrd="0" presId="urn:microsoft.com/office/officeart/2008/layout/LinedList"/>
    <dgm:cxn modelId="{1E67B564-839B-4F70-A252-5466DFD6B54B}" type="presParOf" srcId="{BC37E849-301E-44CF-BBFA-C4EB53BA08DF}" destId="{D763B5A9-A587-46E2-90CD-C63309C6A537}" srcOrd="0" destOrd="0" presId="urn:microsoft.com/office/officeart/2008/layout/LinedList"/>
    <dgm:cxn modelId="{CC797715-FAA3-4757-9144-03E5CFAABB9F}" type="presParOf" srcId="{BC37E849-301E-44CF-BBFA-C4EB53BA08DF}" destId="{F97BB8F6-8462-422C-A131-6DC79942F9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DE1DEE-8C91-4AF3-994F-AF003D96379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C5A8CD1-4E17-4D42-98B8-1845B6CD1E33}">
      <dgm:prSet/>
      <dgm:spPr/>
      <dgm:t>
        <a:bodyPr/>
        <a:lstStyle/>
        <a:p>
          <a:r>
            <a:rPr lang="en-US" b="0" i="1"/>
            <a:t>Sotasyylliset: </a:t>
          </a:r>
          <a:endParaRPr lang="en-US"/>
        </a:p>
      </dgm:t>
    </dgm:pt>
    <dgm:pt modelId="{B1F99AC7-EE85-4186-9142-358B83DBE452}" type="parTrans" cxnId="{192A0253-0B2C-435C-9245-E430CD6EE2A2}">
      <dgm:prSet/>
      <dgm:spPr/>
      <dgm:t>
        <a:bodyPr/>
        <a:lstStyle/>
        <a:p>
          <a:endParaRPr lang="en-US"/>
        </a:p>
      </dgm:t>
    </dgm:pt>
    <dgm:pt modelId="{CEBB439B-19E4-4B5D-B88C-BE6307CBDC8F}" type="sibTrans" cxnId="{192A0253-0B2C-435C-9245-E430CD6EE2A2}">
      <dgm:prSet/>
      <dgm:spPr/>
      <dgm:t>
        <a:bodyPr/>
        <a:lstStyle/>
        <a:p>
          <a:endParaRPr lang="en-US"/>
        </a:p>
      </dgm:t>
    </dgm:pt>
    <dgm:pt modelId="{15F711BB-11D2-481B-A3E4-E83D20146585}">
      <dgm:prSet/>
      <dgm:spPr/>
      <dgm:t>
        <a:bodyPr/>
        <a:lstStyle/>
        <a:p>
          <a:r>
            <a:rPr lang="en-US" b="0" i="0"/>
            <a:t>NL vaati </a:t>
          </a:r>
          <a:r>
            <a:rPr lang="en-US" b="1" i="0"/>
            <a:t>sotasyyllisten </a:t>
          </a:r>
          <a:r>
            <a:rPr lang="en-US" b="0" i="0"/>
            <a:t>tuomitsemista (henkilöitä, jota olivat ajaneet Suomen Saksan rinnalle)</a:t>
          </a:r>
          <a:endParaRPr lang="en-US"/>
        </a:p>
      </dgm:t>
    </dgm:pt>
    <dgm:pt modelId="{9AE80ABB-D43B-4393-A118-DB7E1E789FBC}" type="parTrans" cxnId="{5461F9B1-FBE4-4E2A-8684-20D5D27CD2AB}">
      <dgm:prSet/>
      <dgm:spPr/>
      <dgm:t>
        <a:bodyPr/>
        <a:lstStyle/>
        <a:p>
          <a:endParaRPr lang="en-US"/>
        </a:p>
      </dgm:t>
    </dgm:pt>
    <dgm:pt modelId="{4360DFC6-E185-44E0-8F60-74499A74F904}" type="sibTrans" cxnId="{5461F9B1-FBE4-4E2A-8684-20D5D27CD2AB}">
      <dgm:prSet/>
      <dgm:spPr/>
      <dgm:t>
        <a:bodyPr/>
        <a:lstStyle/>
        <a:p>
          <a:endParaRPr lang="en-US"/>
        </a:p>
      </dgm:t>
    </dgm:pt>
    <dgm:pt modelId="{084E8A21-4FF0-4C10-83F2-05026C14D949}">
      <dgm:prSet/>
      <dgm:spPr/>
      <dgm:t>
        <a:bodyPr/>
        <a:lstStyle/>
        <a:p>
          <a:r>
            <a:rPr lang="en-US" b="0" i="0"/>
            <a:t>Eduskunta sääti poikkeuslain (</a:t>
          </a:r>
          <a:r>
            <a:rPr lang="en-US" b="1" i="0"/>
            <a:t>taannehtiva lainkäyttö</a:t>
          </a:r>
          <a:r>
            <a:rPr lang="en-US" b="0" i="0"/>
            <a:t>) ja ”syylliset” tuomittiin, pidettiin epäoikeudenmukaisena</a:t>
          </a:r>
          <a:endParaRPr lang="en-US"/>
        </a:p>
      </dgm:t>
    </dgm:pt>
    <dgm:pt modelId="{25C9B5D6-B7E6-43A7-A198-1233FC0B3C2C}" type="parTrans" cxnId="{75F11A2E-6DCE-48F2-92D1-FFCF3DEEF694}">
      <dgm:prSet/>
      <dgm:spPr/>
      <dgm:t>
        <a:bodyPr/>
        <a:lstStyle/>
        <a:p>
          <a:endParaRPr lang="en-US"/>
        </a:p>
      </dgm:t>
    </dgm:pt>
    <dgm:pt modelId="{85A4760E-53B9-4C17-80D5-048ED7CFA988}" type="sibTrans" cxnId="{75F11A2E-6DCE-48F2-92D1-FFCF3DEEF694}">
      <dgm:prSet/>
      <dgm:spPr/>
      <dgm:t>
        <a:bodyPr/>
        <a:lstStyle/>
        <a:p>
          <a:endParaRPr lang="en-US"/>
        </a:p>
      </dgm:t>
    </dgm:pt>
    <dgm:pt modelId="{DBA1CC6D-07B3-4552-BDC2-12F7499018A6}" type="pres">
      <dgm:prSet presAssocID="{3ADE1DEE-8C91-4AF3-994F-AF003D963792}" presName="vert0" presStyleCnt="0">
        <dgm:presLayoutVars>
          <dgm:dir/>
          <dgm:animOne val="branch"/>
          <dgm:animLvl val="lvl"/>
        </dgm:presLayoutVars>
      </dgm:prSet>
      <dgm:spPr/>
    </dgm:pt>
    <dgm:pt modelId="{B6EAC9FD-2963-4057-8B2B-1683FF02E2AA}" type="pres">
      <dgm:prSet presAssocID="{3C5A8CD1-4E17-4D42-98B8-1845B6CD1E33}" presName="thickLine" presStyleLbl="alignNode1" presStyleIdx="0" presStyleCnt="3"/>
      <dgm:spPr/>
    </dgm:pt>
    <dgm:pt modelId="{3A80BCB4-7FC4-4954-9CFF-48C0A04858F4}" type="pres">
      <dgm:prSet presAssocID="{3C5A8CD1-4E17-4D42-98B8-1845B6CD1E33}" presName="horz1" presStyleCnt="0"/>
      <dgm:spPr/>
    </dgm:pt>
    <dgm:pt modelId="{3CA934B1-9049-412D-842F-7F1E15DEC2D8}" type="pres">
      <dgm:prSet presAssocID="{3C5A8CD1-4E17-4D42-98B8-1845B6CD1E33}" presName="tx1" presStyleLbl="revTx" presStyleIdx="0" presStyleCnt="3"/>
      <dgm:spPr/>
    </dgm:pt>
    <dgm:pt modelId="{CA8E2A20-9E32-4382-AEE7-A789CB0A023E}" type="pres">
      <dgm:prSet presAssocID="{3C5A8CD1-4E17-4D42-98B8-1845B6CD1E33}" presName="vert1" presStyleCnt="0"/>
      <dgm:spPr/>
    </dgm:pt>
    <dgm:pt modelId="{BD92AAEA-9835-4238-B8A8-3B2C96CEA102}" type="pres">
      <dgm:prSet presAssocID="{15F711BB-11D2-481B-A3E4-E83D20146585}" presName="thickLine" presStyleLbl="alignNode1" presStyleIdx="1" presStyleCnt="3"/>
      <dgm:spPr/>
    </dgm:pt>
    <dgm:pt modelId="{1491ABBD-F106-4196-BC04-D7AA93008305}" type="pres">
      <dgm:prSet presAssocID="{15F711BB-11D2-481B-A3E4-E83D20146585}" presName="horz1" presStyleCnt="0"/>
      <dgm:spPr/>
    </dgm:pt>
    <dgm:pt modelId="{EFAB91F8-69A7-4CB8-90F3-29EF67BB1FDF}" type="pres">
      <dgm:prSet presAssocID="{15F711BB-11D2-481B-A3E4-E83D20146585}" presName="tx1" presStyleLbl="revTx" presStyleIdx="1" presStyleCnt="3"/>
      <dgm:spPr/>
    </dgm:pt>
    <dgm:pt modelId="{10849BBD-42F7-4C47-93A2-18ED818B2746}" type="pres">
      <dgm:prSet presAssocID="{15F711BB-11D2-481B-A3E4-E83D20146585}" presName="vert1" presStyleCnt="0"/>
      <dgm:spPr/>
    </dgm:pt>
    <dgm:pt modelId="{D8E6B7D1-5448-47F3-9D20-7C32DD2B707E}" type="pres">
      <dgm:prSet presAssocID="{084E8A21-4FF0-4C10-83F2-05026C14D949}" presName="thickLine" presStyleLbl="alignNode1" presStyleIdx="2" presStyleCnt="3"/>
      <dgm:spPr/>
    </dgm:pt>
    <dgm:pt modelId="{DE6801DF-FD9F-4D93-A361-6AAA9FF0E70E}" type="pres">
      <dgm:prSet presAssocID="{084E8A21-4FF0-4C10-83F2-05026C14D949}" presName="horz1" presStyleCnt="0"/>
      <dgm:spPr/>
    </dgm:pt>
    <dgm:pt modelId="{B1C96849-18F9-4021-A3C6-A64E38A4F52C}" type="pres">
      <dgm:prSet presAssocID="{084E8A21-4FF0-4C10-83F2-05026C14D949}" presName="tx1" presStyleLbl="revTx" presStyleIdx="2" presStyleCnt="3"/>
      <dgm:spPr/>
    </dgm:pt>
    <dgm:pt modelId="{82703801-E864-423A-B27B-425498C8A1E6}" type="pres">
      <dgm:prSet presAssocID="{084E8A21-4FF0-4C10-83F2-05026C14D949}" presName="vert1" presStyleCnt="0"/>
      <dgm:spPr/>
    </dgm:pt>
  </dgm:ptLst>
  <dgm:cxnLst>
    <dgm:cxn modelId="{75F11A2E-6DCE-48F2-92D1-FFCF3DEEF694}" srcId="{3ADE1DEE-8C91-4AF3-994F-AF003D963792}" destId="{084E8A21-4FF0-4C10-83F2-05026C14D949}" srcOrd="2" destOrd="0" parTransId="{25C9B5D6-B7E6-43A7-A198-1233FC0B3C2C}" sibTransId="{85A4760E-53B9-4C17-80D5-048ED7CFA988}"/>
    <dgm:cxn modelId="{95991340-77D6-42ED-B1F5-72CDA1A39050}" type="presOf" srcId="{15F711BB-11D2-481B-A3E4-E83D20146585}" destId="{EFAB91F8-69A7-4CB8-90F3-29EF67BB1FDF}" srcOrd="0" destOrd="0" presId="urn:microsoft.com/office/officeart/2008/layout/LinedList"/>
    <dgm:cxn modelId="{192A0253-0B2C-435C-9245-E430CD6EE2A2}" srcId="{3ADE1DEE-8C91-4AF3-994F-AF003D963792}" destId="{3C5A8CD1-4E17-4D42-98B8-1845B6CD1E33}" srcOrd="0" destOrd="0" parTransId="{B1F99AC7-EE85-4186-9142-358B83DBE452}" sibTransId="{CEBB439B-19E4-4B5D-B88C-BE6307CBDC8F}"/>
    <dgm:cxn modelId="{B92A7681-7255-4768-BDD9-2C3B5DE7A7AD}" type="presOf" srcId="{3C5A8CD1-4E17-4D42-98B8-1845B6CD1E33}" destId="{3CA934B1-9049-412D-842F-7F1E15DEC2D8}" srcOrd="0" destOrd="0" presId="urn:microsoft.com/office/officeart/2008/layout/LinedList"/>
    <dgm:cxn modelId="{1568B990-E0E4-43BB-96A6-B044F9DC60BD}" type="presOf" srcId="{3ADE1DEE-8C91-4AF3-994F-AF003D963792}" destId="{DBA1CC6D-07B3-4552-BDC2-12F7499018A6}" srcOrd="0" destOrd="0" presId="urn:microsoft.com/office/officeart/2008/layout/LinedList"/>
    <dgm:cxn modelId="{5461F9B1-FBE4-4E2A-8684-20D5D27CD2AB}" srcId="{3ADE1DEE-8C91-4AF3-994F-AF003D963792}" destId="{15F711BB-11D2-481B-A3E4-E83D20146585}" srcOrd="1" destOrd="0" parTransId="{9AE80ABB-D43B-4393-A118-DB7E1E789FBC}" sibTransId="{4360DFC6-E185-44E0-8F60-74499A74F904}"/>
    <dgm:cxn modelId="{3EDAC1F1-838E-4BC9-A962-2902C5D2A8F6}" type="presOf" srcId="{084E8A21-4FF0-4C10-83F2-05026C14D949}" destId="{B1C96849-18F9-4021-A3C6-A64E38A4F52C}" srcOrd="0" destOrd="0" presId="urn:microsoft.com/office/officeart/2008/layout/LinedList"/>
    <dgm:cxn modelId="{A747B82E-AE2B-4AF3-B7C1-353AC73354E5}" type="presParOf" srcId="{DBA1CC6D-07B3-4552-BDC2-12F7499018A6}" destId="{B6EAC9FD-2963-4057-8B2B-1683FF02E2AA}" srcOrd="0" destOrd="0" presId="urn:microsoft.com/office/officeart/2008/layout/LinedList"/>
    <dgm:cxn modelId="{BF6D6357-A333-4563-A158-42977293F4D5}" type="presParOf" srcId="{DBA1CC6D-07B3-4552-BDC2-12F7499018A6}" destId="{3A80BCB4-7FC4-4954-9CFF-48C0A04858F4}" srcOrd="1" destOrd="0" presId="urn:microsoft.com/office/officeart/2008/layout/LinedList"/>
    <dgm:cxn modelId="{CA47D96E-B1C9-4A7A-A999-BF24A8760CDA}" type="presParOf" srcId="{3A80BCB4-7FC4-4954-9CFF-48C0A04858F4}" destId="{3CA934B1-9049-412D-842F-7F1E15DEC2D8}" srcOrd="0" destOrd="0" presId="urn:microsoft.com/office/officeart/2008/layout/LinedList"/>
    <dgm:cxn modelId="{C8B01149-1BF4-4175-AC8C-ED9881E8751F}" type="presParOf" srcId="{3A80BCB4-7FC4-4954-9CFF-48C0A04858F4}" destId="{CA8E2A20-9E32-4382-AEE7-A789CB0A023E}" srcOrd="1" destOrd="0" presId="urn:microsoft.com/office/officeart/2008/layout/LinedList"/>
    <dgm:cxn modelId="{0B1DCE0F-F02C-43A4-A21B-E4D672C04368}" type="presParOf" srcId="{DBA1CC6D-07B3-4552-BDC2-12F7499018A6}" destId="{BD92AAEA-9835-4238-B8A8-3B2C96CEA102}" srcOrd="2" destOrd="0" presId="urn:microsoft.com/office/officeart/2008/layout/LinedList"/>
    <dgm:cxn modelId="{83202C15-C56A-45F2-8E98-21F09713E401}" type="presParOf" srcId="{DBA1CC6D-07B3-4552-BDC2-12F7499018A6}" destId="{1491ABBD-F106-4196-BC04-D7AA93008305}" srcOrd="3" destOrd="0" presId="urn:microsoft.com/office/officeart/2008/layout/LinedList"/>
    <dgm:cxn modelId="{6E543BF0-A5AB-4B38-8FC2-C5B4585AD926}" type="presParOf" srcId="{1491ABBD-F106-4196-BC04-D7AA93008305}" destId="{EFAB91F8-69A7-4CB8-90F3-29EF67BB1FDF}" srcOrd="0" destOrd="0" presId="urn:microsoft.com/office/officeart/2008/layout/LinedList"/>
    <dgm:cxn modelId="{A4EFA615-B743-44CB-AE74-FBBB982BFD96}" type="presParOf" srcId="{1491ABBD-F106-4196-BC04-D7AA93008305}" destId="{10849BBD-42F7-4C47-93A2-18ED818B2746}" srcOrd="1" destOrd="0" presId="urn:microsoft.com/office/officeart/2008/layout/LinedList"/>
    <dgm:cxn modelId="{D0F2D134-A8E0-407C-8E24-E629BB41BACF}" type="presParOf" srcId="{DBA1CC6D-07B3-4552-BDC2-12F7499018A6}" destId="{D8E6B7D1-5448-47F3-9D20-7C32DD2B707E}" srcOrd="4" destOrd="0" presId="urn:microsoft.com/office/officeart/2008/layout/LinedList"/>
    <dgm:cxn modelId="{6AA2D42A-F513-4A9C-970C-504CACA362A9}" type="presParOf" srcId="{DBA1CC6D-07B3-4552-BDC2-12F7499018A6}" destId="{DE6801DF-FD9F-4D93-A361-6AAA9FF0E70E}" srcOrd="5" destOrd="0" presId="urn:microsoft.com/office/officeart/2008/layout/LinedList"/>
    <dgm:cxn modelId="{6F56D4C6-D33F-4081-AC62-51FEEFA3C76C}" type="presParOf" srcId="{DE6801DF-FD9F-4D93-A361-6AAA9FF0E70E}" destId="{B1C96849-18F9-4021-A3C6-A64E38A4F52C}" srcOrd="0" destOrd="0" presId="urn:microsoft.com/office/officeart/2008/layout/LinedList"/>
    <dgm:cxn modelId="{42B4CB8F-A56F-491F-BBFC-7AFA7A0D78A8}" type="presParOf" srcId="{DE6801DF-FD9F-4D93-A361-6AAA9FF0E70E}" destId="{82703801-E864-423A-B27B-425498C8A1E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EF63B-1CE3-40CF-B9FC-34789B50F12A}">
      <dsp:nvSpPr>
        <dsp:cNvPr id="0" name=""/>
        <dsp:cNvSpPr/>
      </dsp:nvSpPr>
      <dsp:spPr>
        <a:xfrm>
          <a:off x="0" y="0"/>
          <a:ext cx="4347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3D405-A108-4BC1-9E75-8AE157DDC0F1}">
      <dsp:nvSpPr>
        <dsp:cNvPr id="0" name=""/>
        <dsp:cNvSpPr/>
      </dsp:nvSpPr>
      <dsp:spPr>
        <a:xfrm>
          <a:off x="0" y="0"/>
          <a:ext cx="4347000" cy="113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/>
            <a:t>Lapin sota 1944-45:</a:t>
          </a:r>
          <a:endParaRPr lang="en-US" sz="2300" kern="1200"/>
        </a:p>
      </dsp:txBody>
      <dsp:txXfrm>
        <a:off x="0" y="0"/>
        <a:ext cx="4347000" cy="1131525"/>
      </dsp:txXfrm>
    </dsp:sp>
    <dsp:sp modelId="{EE17F05C-955E-4F7D-9734-5135E02051B8}">
      <dsp:nvSpPr>
        <dsp:cNvPr id="0" name=""/>
        <dsp:cNvSpPr/>
      </dsp:nvSpPr>
      <dsp:spPr>
        <a:xfrm>
          <a:off x="0" y="1131525"/>
          <a:ext cx="4347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3A007-F9E6-42D0-AA9D-48998596C73F}">
      <dsp:nvSpPr>
        <dsp:cNvPr id="0" name=""/>
        <dsp:cNvSpPr/>
      </dsp:nvSpPr>
      <dsp:spPr>
        <a:xfrm>
          <a:off x="0" y="1131525"/>
          <a:ext cx="4347000" cy="113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Saksalaiset tuli rauhaehtojen nojalla ajaa maasta pois</a:t>
          </a:r>
          <a:endParaRPr lang="en-US" sz="2300" kern="1200"/>
        </a:p>
      </dsp:txBody>
      <dsp:txXfrm>
        <a:off x="0" y="1131525"/>
        <a:ext cx="4347000" cy="1131525"/>
      </dsp:txXfrm>
    </dsp:sp>
    <dsp:sp modelId="{58F723D1-8421-4F4F-BDFC-33DB8BF3A02B}">
      <dsp:nvSpPr>
        <dsp:cNvPr id="0" name=""/>
        <dsp:cNvSpPr/>
      </dsp:nvSpPr>
      <dsp:spPr>
        <a:xfrm>
          <a:off x="0" y="2263050"/>
          <a:ext cx="4347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E15D2-716C-45CD-9D65-BF92E9FC331B}">
      <dsp:nvSpPr>
        <dsp:cNvPr id="0" name=""/>
        <dsp:cNvSpPr/>
      </dsp:nvSpPr>
      <dsp:spPr>
        <a:xfrm>
          <a:off x="0" y="2263050"/>
          <a:ext cx="4347000" cy="113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Valesodan jälkeen sota muuttui oikeaksi lokakuussa 1944 Torniossa</a:t>
          </a:r>
          <a:endParaRPr lang="en-US" sz="2300" kern="1200"/>
        </a:p>
      </dsp:txBody>
      <dsp:txXfrm>
        <a:off x="0" y="2263050"/>
        <a:ext cx="4347000" cy="1131525"/>
      </dsp:txXfrm>
    </dsp:sp>
    <dsp:sp modelId="{CBC99BDC-ACBE-4A29-8F4C-6CE7040F3266}">
      <dsp:nvSpPr>
        <dsp:cNvPr id="0" name=""/>
        <dsp:cNvSpPr/>
      </dsp:nvSpPr>
      <dsp:spPr>
        <a:xfrm>
          <a:off x="0" y="3394574"/>
          <a:ext cx="4347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E6097-A013-43D8-8E22-7F558ECAD760}">
      <dsp:nvSpPr>
        <dsp:cNvPr id="0" name=""/>
        <dsp:cNvSpPr/>
      </dsp:nvSpPr>
      <dsp:spPr>
        <a:xfrm>
          <a:off x="0" y="3394575"/>
          <a:ext cx="4347000" cy="113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→ saksalaiset vetäytyivät </a:t>
          </a:r>
          <a:r>
            <a:rPr lang="en-US" sz="2300" kern="1200"/>
            <a:t>Jäämeren </a:t>
          </a:r>
          <a:r>
            <a:rPr lang="en-US" sz="2300" b="0" i="0" kern="1200"/>
            <a:t>kautta</a:t>
          </a:r>
          <a:endParaRPr lang="en-US" sz="2300" kern="1200"/>
        </a:p>
      </dsp:txBody>
      <dsp:txXfrm>
        <a:off x="0" y="3394575"/>
        <a:ext cx="4347000" cy="11315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8E4D8-2F25-41D2-AFD0-E885EFD0F9FD}">
      <dsp:nvSpPr>
        <dsp:cNvPr id="0" name=""/>
        <dsp:cNvSpPr/>
      </dsp:nvSpPr>
      <dsp:spPr>
        <a:xfrm>
          <a:off x="0" y="0"/>
          <a:ext cx="43371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EF752-79F2-4065-8D4D-8412D7BB8435}">
      <dsp:nvSpPr>
        <dsp:cNvPr id="0" name=""/>
        <dsp:cNvSpPr/>
      </dsp:nvSpPr>
      <dsp:spPr>
        <a:xfrm>
          <a:off x="0" y="0"/>
          <a:ext cx="4337100" cy="1280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1" kern="1200"/>
            <a:t>Sotakorvaukset: </a:t>
          </a:r>
          <a:endParaRPr lang="en-US" sz="2400" kern="1200"/>
        </a:p>
      </dsp:txBody>
      <dsp:txXfrm>
        <a:off x="0" y="0"/>
        <a:ext cx="4337100" cy="1280099"/>
      </dsp:txXfrm>
    </dsp:sp>
    <dsp:sp modelId="{F91701FD-2403-4BAC-981A-D388EF5D32FF}">
      <dsp:nvSpPr>
        <dsp:cNvPr id="0" name=""/>
        <dsp:cNvSpPr/>
      </dsp:nvSpPr>
      <dsp:spPr>
        <a:xfrm>
          <a:off x="0" y="1280100"/>
          <a:ext cx="43371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B4D02-7093-49A3-A143-212CF58E4A9E}">
      <dsp:nvSpPr>
        <dsp:cNvPr id="0" name=""/>
        <dsp:cNvSpPr/>
      </dsp:nvSpPr>
      <dsp:spPr>
        <a:xfrm>
          <a:off x="0" y="1280099"/>
          <a:ext cx="4337100" cy="1280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Rauhanehtojen mukaan Suomen tuli maksaa </a:t>
          </a:r>
          <a:r>
            <a:rPr lang="en-US" sz="2400" i="0" kern="1200"/>
            <a:t>sotakorvaukset</a:t>
          </a:r>
          <a:r>
            <a:rPr lang="en-US" sz="2400" b="0" i="0" kern="1200"/>
            <a:t> (300 milj. kultadollaria) 1944-52</a:t>
          </a:r>
          <a:endParaRPr lang="en-US" sz="2400" kern="1200"/>
        </a:p>
      </dsp:txBody>
      <dsp:txXfrm>
        <a:off x="0" y="1280099"/>
        <a:ext cx="4337100" cy="1280099"/>
      </dsp:txXfrm>
    </dsp:sp>
    <dsp:sp modelId="{A72F57B0-2ED4-4673-A847-0AD7E85F1191}">
      <dsp:nvSpPr>
        <dsp:cNvPr id="0" name=""/>
        <dsp:cNvSpPr/>
      </dsp:nvSpPr>
      <dsp:spPr>
        <a:xfrm>
          <a:off x="0" y="2560200"/>
          <a:ext cx="43371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A9237-76FE-40D4-BAE2-4B8EB7FCA81B}">
      <dsp:nvSpPr>
        <dsp:cNvPr id="0" name=""/>
        <dsp:cNvSpPr/>
      </dsp:nvSpPr>
      <dsp:spPr>
        <a:xfrm>
          <a:off x="0" y="2560199"/>
          <a:ext cx="4337100" cy="1280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Pahimpina vuosina n. 15% valtion menoista</a:t>
          </a:r>
          <a:endParaRPr lang="en-US" sz="2400" kern="1200"/>
        </a:p>
      </dsp:txBody>
      <dsp:txXfrm>
        <a:off x="0" y="2560199"/>
        <a:ext cx="4337100" cy="1280099"/>
      </dsp:txXfrm>
    </dsp:sp>
    <dsp:sp modelId="{EAB4591B-69E3-49E3-B141-9FF6273A4501}">
      <dsp:nvSpPr>
        <dsp:cNvPr id="0" name=""/>
        <dsp:cNvSpPr/>
      </dsp:nvSpPr>
      <dsp:spPr>
        <a:xfrm>
          <a:off x="0" y="3840299"/>
          <a:ext cx="43371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3B5A9-A587-46E2-90CD-C63309C6A537}">
      <dsp:nvSpPr>
        <dsp:cNvPr id="0" name=""/>
        <dsp:cNvSpPr/>
      </dsp:nvSpPr>
      <dsp:spPr>
        <a:xfrm>
          <a:off x="0" y="3840299"/>
          <a:ext cx="4337100" cy="1280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Mm. laivoja, sähkömoottoreita, vetureita..</a:t>
          </a:r>
          <a:endParaRPr lang="en-US" sz="2400" kern="1200"/>
        </a:p>
      </dsp:txBody>
      <dsp:txXfrm>
        <a:off x="0" y="3840299"/>
        <a:ext cx="4337100" cy="12800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AC9FD-2963-4057-8B2B-1683FF02E2AA}">
      <dsp:nvSpPr>
        <dsp:cNvPr id="0" name=""/>
        <dsp:cNvSpPr/>
      </dsp:nvSpPr>
      <dsp:spPr>
        <a:xfrm>
          <a:off x="0" y="2378"/>
          <a:ext cx="4574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934B1-9049-412D-842F-7F1E15DEC2D8}">
      <dsp:nvSpPr>
        <dsp:cNvPr id="0" name=""/>
        <dsp:cNvSpPr/>
      </dsp:nvSpPr>
      <dsp:spPr>
        <a:xfrm>
          <a:off x="0" y="2378"/>
          <a:ext cx="4574700" cy="1622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1" kern="1200"/>
            <a:t>Sotasyylliset: </a:t>
          </a:r>
          <a:endParaRPr lang="en-US" sz="2500" kern="1200"/>
        </a:p>
      </dsp:txBody>
      <dsp:txXfrm>
        <a:off x="0" y="2378"/>
        <a:ext cx="4574700" cy="1622314"/>
      </dsp:txXfrm>
    </dsp:sp>
    <dsp:sp modelId="{BD92AAEA-9835-4238-B8A8-3B2C96CEA102}">
      <dsp:nvSpPr>
        <dsp:cNvPr id="0" name=""/>
        <dsp:cNvSpPr/>
      </dsp:nvSpPr>
      <dsp:spPr>
        <a:xfrm>
          <a:off x="0" y="1624692"/>
          <a:ext cx="4574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B91F8-69A7-4CB8-90F3-29EF67BB1FDF}">
      <dsp:nvSpPr>
        <dsp:cNvPr id="0" name=""/>
        <dsp:cNvSpPr/>
      </dsp:nvSpPr>
      <dsp:spPr>
        <a:xfrm>
          <a:off x="0" y="1624692"/>
          <a:ext cx="4574700" cy="1622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NL vaati </a:t>
          </a:r>
          <a:r>
            <a:rPr lang="en-US" sz="2500" b="1" i="0" kern="1200"/>
            <a:t>sotasyyllisten </a:t>
          </a:r>
          <a:r>
            <a:rPr lang="en-US" sz="2500" b="0" i="0" kern="1200"/>
            <a:t>tuomitsemista (henkilöitä, jota olivat ajaneet Suomen Saksan rinnalle)</a:t>
          </a:r>
          <a:endParaRPr lang="en-US" sz="2500" kern="1200"/>
        </a:p>
      </dsp:txBody>
      <dsp:txXfrm>
        <a:off x="0" y="1624692"/>
        <a:ext cx="4574700" cy="1622314"/>
      </dsp:txXfrm>
    </dsp:sp>
    <dsp:sp modelId="{D8E6B7D1-5448-47F3-9D20-7C32DD2B707E}">
      <dsp:nvSpPr>
        <dsp:cNvPr id="0" name=""/>
        <dsp:cNvSpPr/>
      </dsp:nvSpPr>
      <dsp:spPr>
        <a:xfrm>
          <a:off x="0" y="3247007"/>
          <a:ext cx="4574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96849-18F9-4021-A3C6-A64E38A4F52C}">
      <dsp:nvSpPr>
        <dsp:cNvPr id="0" name=""/>
        <dsp:cNvSpPr/>
      </dsp:nvSpPr>
      <dsp:spPr>
        <a:xfrm>
          <a:off x="0" y="3247007"/>
          <a:ext cx="4574700" cy="1622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Eduskunta sääti poikkeuslain (</a:t>
          </a:r>
          <a:r>
            <a:rPr lang="en-US" sz="2500" b="1" i="0" kern="1200"/>
            <a:t>taannehtiva lainkäyttö</a:t>
          </a:r>
          <a:r>
            <a:rPr lang="en-US" sz="2500" b="0" i="0" kern="1200"/>
            <a:t>) ja ”syylliset” tuomittiin, pidettiin epäoikeudenmukaisena</a:t>
          </a:r>
          <a:endParaRPr lang="en-US" sz="2500" kern="1200"/>
        </a:p>
      </dsp:txBody>
      <dsp:txXfrm>
        <a:off x="0" y="3247007"/>
        <a:ext cx="4574700" cy="1622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0E0E5E-3257-F3AA-EE61-69FEED908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5EC5906-F340-B99E-24CC-01035BD2A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33BB255-8C60-5BE4-9E4A-F4C94535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8DC114-36E5-0419-9467-87F2F220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35465D-98B2-DA59-8428-28214E02A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5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3810E0-84DC-2C99-C226-F7360A10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B2CCE04-57B0-D032-8585-8355A347F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9F9F355-A0AC-70DD-A13F-F4ECAF8A3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25BBCF-49F6-FA8E-F33E-C6974F3D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FC6B6F-D942-7F78-5C13-4BB5F506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8691912-F2D9-1DBF-B68F-21617DB54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812FD03-2B8C-4C95-BA7F-A9BB6054B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0353ED-BB07-D379-9712-CAE84E51F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735D24F-5E35-1DE0-4311-0348F2C83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AFD3B23-8A38-B228-59DA-4DEB4E1E5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9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0DA32B-0BDE-63A9-8969-BABA3FB00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5C59DB-24C9-2CE3-C311-B27495F65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78C830-5548-5752-5E90-68B2CC0D0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A55426-2689-22DA-2DE0-641520DD3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F4B889-476F-C6D2-B737-881DAF185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3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99B498-F825-46BE-E8EB-5B1235879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6F96959-536B-FA49-3665-8731291D6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D4A76D8-3A07-0001-AD27-8EE6787CA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95218E-CC10-502A-7171-FF22B2662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6458D21-7BEA-4959-217D-98866CA58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1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DFB114-444A-AF9D-BCC6-D0711F9B8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F5802F-5E9F-B91A-A0F2-CE0D5A819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693586E-1817-C053-F1E6-0F24DC1AE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F929AAE-59B2-DB36-33CF-D43E67151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7D26DE5-2DBE-73D2-FF92-144736A51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833A3DD-93F1-4D77-76DC-749BF0E4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06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08832D-D67A-2A42-C3BA-80897E77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AF6AC9F-B65D-8111-90D4-A422A4048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5F9714F-D963-BB4A-27F1-FBF066BFA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E7A6C11-0EBC-412B-153B-F266208C8E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144A2F0-C38D-E54F-C544-C73E249B3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0325FC7-A7CA-2BBA-A25F-61663E007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4DDD385-E301-F623-6CCA-7EBA112D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570E5D0-681F-5B34-F8F2-2FF29F03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7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7B1D93-F5F2-C92F-4707-CDEEBD543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94C150A-4FDE-FFFE-D6CB-A816A308A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E71D609-8BB4-E9BA-8712-DFE826FB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41C50A4-2A00-2372-A210-4F49CEDF1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0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D832CF-D26D-2408-1599-FAAFC8D67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DEC1FD9-021E-0154-8475-53C526EB9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DEF56B4-CE80-4B8C-2A08-93C8E6AE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4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DED621-BAEE-1FAF-3CBC-6568D51EC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3ED587-67A6-7DDA-575D-ACCB88045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3545661-048E-0CBB-7B2A-73A92A918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47CEF9F-5C9A-DCD2-9649-B3DD56558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CCE792B-AE84-A9CD-20BB-E2CE69FB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15A503-B773-17DC-E129-A4DECE18D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374196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78E199-234F-1FC0-0EBC-B4760CD6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837AF07-E530-2FC1-80C2-3F4B38FF7A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638932F-E3A7-E629-3842-C0AB5C067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ED148D8-B392-204C-48BB-386CDA49D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EEC8F05-DCB9-A3F6-07CD-1A302AC37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FC2F88F-47BB-8232-B709-11F40AFFD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524113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F6723EB-1037-A4A4-9A89-620E8E530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A9BF8A1-30E9-1179-7A01-10A9DFD75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010C1A-5B82-3467-4440-993ED1F32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B6BF94-2D35-2620-7979-3E4C92D3C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FC0FCC-CFDA-B643-10CB-08E70BD47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829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91F55C5D-1648-4BE3-932D-8CADBF3F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480060" y="667512"/>
            <a:ext cx="8181594" cy="1069848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700" b="0" i="0" u="none" strike="noStrike" cap="none">
                <a:latin typeface="Calibri"/>
                <a:ea typeface="Calibri"/>
                <a:cs typeface="Calibri"/>
                <a:sym typeface="Calibri"/>
              </a:rPr>
              <a:t>Vaaran vuodet 1944-</a:t>
            </a:r>
            <a:r>
              <a:rPr lang="en-US" sz="4700"/>
              <a:t>4</a:t>
            </a:r>
            <a:r>
              <a:rPr lang="en-US" sz="4700" b="0" i="0" u="none" strike="noStrike" cap="none">
                <a:latin typeface="Calibri"/>
                <a:ea typeface="Calibri"/>
                <a:cs typeface="Calibri"/>
                <a:sym typeface="Calibri"/>
              </a:rPr>
              <a:t>8</a:t>
            </a:r>
            <a:endParaRPr lang="en-US" sz="4700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480060" y="1856232"/>
            <a:ext cx="8181594" cy="54864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lang="fi-FI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ketch line">
            <a:extLst>
              <a:ext uri="{FF2B5EF4-FFF2-40B4-BE49-F238E27FC236}">
                <a16:creationId xmlns:a16="http://schemas.microsoft.com/office/drawing/2014/main" id="{A38E1331-B5A6-44BE-BF4E-EE6C2FD2A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7500" y="1776977"/>
            <a:ext cx="3429000" cy="18288"/>
          </a:xfrm>
          <a:custGeom>
            <a:avLst/>
            <a:gdLst>
              <a:gd name="connsiteX0" fmla="*/ 0 w 3429000"/>
              <a:gd name="connsiteY0" fmla="*/ 0 h 18288"/>
              <a:gd name="connsiteX1" fmla="*/ 617220 w 3429000"/>
              <a:gd name="connsiteY1" fmla="*/ 0 h 18288"/>
              <a:gd name="connsiteX2" fmla="*/ 1337310 w 3429000"/>
              <a:gd name="connsiteY2" fmla="*/ 0 h 18288"/>
              <a:gd name="connsiteX3" fmla="*/ 2057400 w 3429000"/>
              <a:gd name="connsiteY3" fmla="*/ 0 h 18288"/>
              <a:gd name="connsiteX4" fmla="*/ 2777490 w 3429000"/>
              <a:gd name="connsiteY4" fmla="*/ 0 h 18288"/>
              <a:gd name="connsiteX5" fmla="*/ 3429000 w 3429000"/>
              <a:gd name="connsiteY5" fmla="*/ 0 h 18288"/>
              <a:gd name="connsiteX6" fmla="*/ 3429000 w 3429000"/>
              <a:gd name="connsiteY6" fmla="*/ 18288 h 18288"/>
              <a:gd name="connsiteX7" fmla="*/ 2777490 w 3429000"/>
              <a:gd name="connsiteY7" fmla="*/ 18288 h 18288"/>
              <a:gd name="connsiteX8" fmla="*/ 2160270 w 3429000"/>
              <a:gd name="connsiteY8" fmla="*/ 18288 h 18288"/>
              <a:gd name="connsiteX9" fmla="*/ 1577340 w 3429000"/>
              <a:gd name="connsiteY9" fmla="*/ 18288 h 18288"/>
              <a:gd name="connsiteX10" fmla="*/ 857250 w 3429000"/>
              <a:gd name="connsiteY10" fmla="*/ 18288 h 18288"/>
              <a:gd name="connsiteX11" fmla="*/ 0 w 3429000"/>
              <a:gd name="connsiteY11" fmla="*/ 18288 h 18288"/>
              <a:gd name="connsiteX12" fmla="*/ 0 w 3429000"/>
              <a:gd name="connsiteY12" fmla="*/ 0 h 18288"/>
              <a:gd name="connsiteX0" fmla="*/ 0 w 3429000"/>
              <a:gd name="connsiteY0" fmla="*/ 0 h 18288"/>
              <a:gd name="connsiteX1" fmla="*/ 617220 w 3429000"/>
              <a:gd name="connsiteY1" fmla="*/ 0 h 18288"/>
              <a:gd name="connsiteX2" fmla="*/ 1371600 w 3429000"/>
              <a:gd name="connsiteY2" fmla="*/ 0 h 18288"/>
              <a:gd name="connsiteX3" fmla="*/ 2125980 w 3429000"/>
              <a:gd name="connsiteY3" fmla="*/ 0 h 18288"/>
              <a:gd name="connsiteX4" fmla="*/ 2743200 w 3429000"/>
              <a:gd name="connsiteY4" fmla="*/ 0 h 18288"/>
              <a:gd name="connsiteX5" fmla="*/ 3429000 w 3429000"/>
              <a:gd name="connsiteY5" fmla="*/ 0 h 18288"/>
              <a:gd name="connsiteX6" fmla="*/ 3429000 w 3429000"/>
              <a:gd name="connsiteY6" fmla="*/ 18288 h 18288"/>
              <a:gd name="connsiteX7" fmla="*/ 2708910 w 3429000"/>
              <a:gd name="connsiteY7" fmla="*/ 18288 h 18288"/>
              <a:gd name="connsiteX8" fmla="*/ 2023110 w 3429000"/>
              <a:gd name="connsiteY8" fmla="*/ 18288 h 18288"/>
              <a:gd name="connsiteX9" fmla="*/ 1440180 w 3429000"/>
              <a:gd name="connsiteY9" fmla="*/ 18288 h 18288"/>
              <a:gd name="connsiteX10" fmla="*/ 720090 w 3429000"/>
              <a:gd name="connsiteY10" fmla="*/ 18288 h 18288"/>
              <a:gd name="connsiteX11" fmla="*/ 0 w 3429000"/>
              <a:gd name="connsiteY11" fmla="*/ 18288 h 18288"/>
              <a:gd name="connsiteX12" fmla="*/ 0 w 342900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000" h="18288" fill="none" extrusionOk="0">
                <a:moveTo>
                  <a:pt x="0" y="0"/>
                </a:moveTo>
                <a:cubicBezTo>
                  <a:pt x="178026" y="8331"/>
                  <a:pt x="482759" y="-54121"/>
                  <a:pt x="617220" y="0"/>
                </a:cubicBezTo>
                <a:cubicBezTo>
                  <a:pt x="793446" y="5183"/>
                  <a:pt x="1091746" y="-65959"/>
                  <a:pt x="1337310" y="0"/>
                </a:cubicBezTo>
                <a:cubicBezTo>
                  <a:pt x="1615023" y="12276"/>
                  <a:pt x="1895030" y="-21567"/>
                  <a:pt x="2057400" y="0"/>
                </a:cubicBezTo>
                <a:cubicBezTo>
                  <a:pt x="2215806" y="-6324"/>
                  <a:pt x="2527742" y="32556"/>
                  <a:pt x="2777490" y="0"/>
                </a:cubicBezTo>
                <a:cubicBezTo>
                  <a:pt x="3049063" y="-7822"/>
                  <a:pt x="3194003" y="-18650"/>
                  <a:pt x="3429000" y="0"/>
                </a:cubicBezTo>
                <a:cubicBezTo>
                  <a:pt x="3429232" y="6080"/>
                  <a:pt x="3429120" y="12145"/>
                  <a:pt x="3429000" y="18288"/>
                </a:cubicBezTo>
                <a:cubicBezTo>
                  <a:pt x="3238509" y="4112"/>
                  <a:pt x="3083400" y="7244"/>
                  <a:pt x="2777490" y="18288"/>
                </a:cubicBezTo>
                <a:cubicBezTo>
                  <a:pt x="2463687" y="5788"/>
                  <a:pt x="2340961" y="-6210"/>
                  <a:pt x="2160270" y="18288"/>
                </a:cubicBezTo>
                <a:cubicBezTo>
                  <a:pt x="1996098" y="14834"/>
                  <a:pt x="1847516" y="26239"/>
                  <a:pt x="1577340" y="18288"/>
                </a:cubicBezTo>
                <a:cubicBezTo>
                  <a:pt x="1316279" y="1379"/>
                  <a:pt x="1212596" y="8430"/>
                  <a:pt x="857250" y="18288"/>
                </a:cubicBezTo>
                <a:cubicBezTo>
                  <a:pt x="486393" y="37452"/>
                  <a:pt x="403038" y="48031"/>
                  <a:pt x="0" y="18288"/>
                </a:cubicBezTo>
                <a:cubicBezTo>
                  <a:pt x="-366" y="9461"/>
                  <a:pt x="-437" y="8866"/>
                  <a:pt x="0" y="0"/>
                </a:cubicBezTo>
                <a:close/>
              </a:path>
              <a:path w="3429000" h="18288" stroke="0" extrusionOk="0">
                <a:moveTo>
                  <a:pt x="0" y="0"/>
                </a:moveTo>
                <a:cubicBezTo>
                  <a:pt x="170254" y="-3004"/>
                  <a:pt x="379739" y="41974"/>
                  <a:pt x="617220" y="0"/>
                </a:cubicBezTo>
                <a:cubicBezTo>
                  <a:pt x="891000" y="4180"/>
                  <a:pt x="1057282" y="19270"/>
                  <a:pt x="1371600" y="0"/>
                </a:cubicBezTo>
                <a:cubicBezTo>
                  <a:pt x="1680752" y="-2518"/>
                  <a:pt x="1965626" y="-9774"/>
                  <a:pt x="2125980" y="0"/>
                </a:cubicBezTo>
                <a:cubicBezTo>
                  <a:pt x="2308642" y="11709"/>
                  <a:pt x="2497017" y="51805"/>
                  <a:pt x="2743200" y="0"/>
                </a:cubicBezTo>
                <a:cubicBezTo>
                  <a:pt x="2958065" y="-7840"/>
                  <a:pt x="3163295" y="-17503"/>
                  <a:pt x="3429000" y="0"/>
                </a:cubicBezTo>
                <a:cubicBezTo>
                  <a:pt x="3428009" y="5849"/>
                  <a:pt x="3429332" y="10133"/>
                  <a:pt x="3429000" y="18288"/>
                </a:cubicBezTo>
                <a:cubicBezTo>
                  <a:pt x="3117773" y="29585"/>
                  <a:pt x="2935194" y="-6968"/>
                  <a:pt x="2708910" y="18288"/>
                </a:cubicBezTo>
                <a:cubicBezTo>
                  <a:pt x="2449073" y="-10609"/>
                  <a:pt x="2224921" y="7764"/>
                  <a:pt x="2023110" y="18288"/>
                </a:cubicBezTo>
                <a:cubicBezTo>
                  <a:pt x="1834055" y="82953"/>
                  <a:pt x="1652130" y="19818"/>
                  <a:pt x="1440180" y="18288"/>
                </a:cubicBezTo>
                <a:cubicBezTo>
                  <a:pt x="1229040" y="-8292"/>
                  <a:pt x="981699" y="77522"/>
                  <a:pt x="720090" y="18288"/>
                </a:cubicBezTo>
                <a:cubicBezTo>
                  <a:pt x="501821" y="420"/>
                  <a:pt x="374089" y="-3736"/>
                  <a:pt x="0" y="18288"/>
                </a:cubicBezTo>
                <a:cubicBezTo>
                  <a:pt x="-114" y="9757"/>
                  <a:pt x="24" y="6898"/>
                  <a:pt x="0" y="0"/>
                </a:cubicBezTo>
                <a:close/>
              </a:path>
              <a:path w="3429000" h="18288" fill="none" stroke="0" extrusionOk="0">
                <a:moveTo>
                  <a:pt x="0" y="0"/>
                </a:moveTo>
                <a:cubicBezTo>
                  <a:pt x="232508" y="-1225"/>
                  <a:pt x="453483" y="638"/>
                  <a:pt x="617220" y="0"/>
                </a:cubicBezTo>
                <a:cubicBezTo>
                  <a:pt x="784334" y="1231"/>
                  <a:pt x="1085723" y="-29085"/>
                  <a:pt x="1337310" y="0"/>
                </a:cubicBezTo>
                <a:cubicBezTo>
                  <a:pt x="1595310" y="6210"/>
                  <a:pt x="1913713" y="-13643"/>
                  <a:pt x="2057400" y="0"/>
                </a:cubicBezTo>
                <a:cubicBezTo>
                  <a:pt x="2175243" y="-25280"/>
                  <a:pt x="2549627" y="2451"/>
                  <a:pt x="2777490" y="0"/>
                </a:cubicBezTo>
                <a:cubicBezTo>
                  <a:pt x="3064415" y="-31835"/>
                  <a:pt x="3183269" y="-32731"/>
                  <a:pt x="3429000" y="0"/>
                </a:cubicBezTo>
                <a:cubicBezTo>
                  <a:pt x="3429782" y="6751"/>
                  <a:pt x="3429007" y="10136"/>
                  <a:pt x="3429000" y="18288"/>
                </a:cubicBezTo>
                <a:cubicBezTo>
                  <a:pt x="3246555" y="-4328"/>
                  <a:pt x="3061376" y="3001"/>
                  <a:pt x="2777490" y="18288"/>
                </a:cubicBezTo>
                <a:cubicBezTo>
                  <a:pt x="2461263" y="28199"/>
                  <a:pt x="2332197" y="21221"/>
                  <a:pt x="2160270" y="18288"/>
                </a:cubicBezTo>
                <a:cubicBezTo>
                  <a:pt x="1995805" y="67715"/>
                  <a:pt x="1854153" y="25103"/>
                  <a:pt x="1577340" y="18288"/>
                </a:cubicBezTo>
                <a:cubicBezTo>
                  <a:pt x="1312729" y="-12678"/>
                  <a:pt x="1187543" y="-9438"/>
                  <a:pt x="857250" y="18288"/>
                </a:cubicBezTo>
                <a:cubicBezTo>
                  <a:pt x="503744" y="17939"/>
                  <a:pt x="403735" y="49608"/>
                  <a:pt x="0" y="18288"/>
                </a:cubicBezTo>
                <a:cubicBezTo>
                  <a:pt x="-278" y="9494"/>
                  <a:pt x="-453" y="888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3429000"/>
                      <a:gd name="connsiteY0" fmla="*/ 0 h 18288"/>
                      <a:gd name="connsiteX1" fmla="*/ 617220 w 3429000"/>
                      <a:gd name="connsiteY1" fmla="*/ 0 h 18288"/>
                      <a:gd name="connsiteX2" fmla="*/ 1337310 w 3429000"/>
                      <a:gd name="connsiteY2" fmla="*/ 0 h 18288"/>
                      <a:gd name="connsiteX3" fmla="*/ 2057400 w 3429000"/>
                      <a:gd name="connsiteY3" fmla="*/ 0 h 18288"/>
                      <a:gd name="connsiteX4" fmla="*/ 2777490 w 3429000"/>
                      <a:gd name="connsiteY4" fmla="*/ 0 h 18288"/>
                      <a:gd name="connsiteX5" fmla="*/ 3429000 w 3429000"/>
                      <a:gd name="connsiteY5" fmla="*/ 0 h 18288"/>
                      <a:gd name="connsiteX6" fmla="*/ 3429000 w 3429000"/>
                      <a:gd name="connsiteY6" fmla="*/ 18288 h 18288"/>
                      <a:gd name="connsiteX7" fmla="*/ 2777490 w 3429000"/>
                      <a:gd name="connsiteY7" fmla="*/ 18288 h 18288"/>
                      <a:gd name="connsiteX8" fmla="*/ 2160270 w 3429000"/>
                      <a:gd name="connsiteY8" fmla="*/ 18288 h 18288"/>
                      <a:gd name="connsiteX9" fmla="*/ 1577340 w 3429000"/>
                      <a:gd name="connsiteY9" fmla="*/ 18288 h 18288"/>
                      <a:gd name="connsiteX10" fmla="*/ 857250 w 3429000"/>
                      <a:gd name="connsiteY10" fmla="*/ 18288 h 18288"/>
                      <a:gd name="connsiteX11" fmla="*/ 0 w 3429000"/>
                      <a:gd name="connsiteY11" fmla="*/ 18288 h 18288"/>
                      <a:gd name="connsiteX12" fmla="*/ 0 w 3429000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429000" h="18288" fill="none" extrusionOk="0">
                        <a:moveTo>
                          <a:pt x="0" y="0"/>
                        </a:moveTo>
                        <a:cubicBezTo>
                          <a:pt x="211676" y="28702"/>
                          <a:pt x="456814" y="-24166"/>
                          <a:pt x="617220" y="0"/>
                        </a:cubicBezTo>
                        <a:cubicBezTo>
                          <a:pt x="777626" y="24166"/>
                          <a:pt x="1082860" y="-6298"/>
                          <a:pt x="1337310" y="0"/>
                        </a:cubicBezTo>
                        <a:cubicBezTo>
                          <a:pt x="1591760" y="6298"/>
                          <a:pt x="1909709" y="-7729"/>
                          <a:pt x="2057400" y="0"/>
                        </a:cubicBezTo>
                        <a:cubicBezTo>
                          <a:pt x="2205091" y="7729"/>
                          <a:pt x="2493402" y="25980"/>
                          <a:pt x="2777490" y="0"/>
                        </a:cubicBezTo>
                        <a:cubicBezTo>
                          <a:pt x="3061578" y="-25980"/>
                          <a:pt x="3176629" y="-10477"/>
                          <a:pt x="3429000" y="0"/>
                        </a:cubicBezTo>
                        <a:cubicBezTo>
                          <a:pt x="3429498" y="6550"/>
                          <a:pt x="3429028" y="11326"/>
                          <a:pt x="3429000" y="18288"/>
                        </a:cubicBezTo>
                        <a:cubicBezTo>
                          <a:pt x="3284757" y="5470"/>
                          <a:pt x="3092298" y="25926"/>
                          <a:pt x="2777490" y="18288"/>
                        </a:cubicBezTo>
                        <a:cubicBezTo>
                          <a:pt x="2462682" y="10651"/>
                          <a:pt x="2336489" y="-4206"/>
                          <a:pt x="2160270" y="18288"/>
                        </a:cubicBezTo>
                        <a:cubicBezTo>
                          <a:pt x="1984051" y="40782"/>
                          <a:pt x="1841884" y="22564"/>
                          <a:pt x="1577340" y="18288"/>
                        </a:cubicBezTo>
                        <a:cubicBezTo>
                          <a:pt x="1312796" y="14013"/>
                          <a:pt x="1206150" y="-1765"/>
                          <a:pt x="857250" y="18288"/>
                        </a:cubicBezTo>
                        <a:cubicBezTo>
                          <a:pt x="508350" y="38341"/>
                          <a:pt x="406675" y="43585"/>
                          <a:pt x="0" y="18288"/>
                        </a:cubicBezTo>
                        <a:cubicBezTo>
                          <a:pt x="-258" y="9482"/>
                          <a:pt x="-487" y="8837"/>
                          <a:pt x="0" y="0"/>
                        </a:cubicBezTo>
                        <a:close/>
                      </a:path>
                      <a:path w="3429000" h="18288" stroke="0" extrusionOk="0">
                        <a:moveTo>
                          <a:pt x="0" y="0"/>
                        </a:moveTo>
                        <a:cubicBezTo>
                          <a:pt x="128966" y="13940"/>
                          <a:pt x="344659" y="10746"/>
                          <a:pt x="617220" y="0"/>
                        </a:cubicBezTo>
                        <a:cubicBezTo>
                          <a:pt x="889781" y="-10746"/>
                          <a:pt x="1071833" y="3840"/>
                          <a:pt x="1371600" y="0"/>
                        </a:cubicBezTo>
                        <a:cubicBezTo>
                          <a:pt x="1671367" y="-3840"/>
                          <a:pt x="1960052" y="-11451"/>
                          <a:pt x="2125980" y="0"/>
                        </a:cubicBezTo>
                        <a:cubicBezTo>
                          <a:pt x="2291908" y="11451"/>
                          <a:pt x="2531239" y="22512"/>
                          <a:pt x="2743200" y="0"/>
                        </a:cubicBezTo>
                        <a:cubicBezTo>
                          <a:pt x="2955161" y="-22512"/>
                          <a:pt x="3161246" y="2262"/>
                          <a:pt x="3429000" y="0"/>
                        </a:cubicBezTo>
                        <a:cubicBezTo>
                          <a:pt x="3428142" y="5806"/>
                          <a:pt x="3429229" y="9683"/>
                          <a:pt x="3429000" y="18288"/>
                        </a:cubicBezTo>
                        <a:cubicBezTo>
                          <a:pt x="3137767" y="23610"/>
                          <a:pt x="2925794" y="35525"/>
                          <a:pt x="2708910" y="18288"/>
                        </a:cubicBezTo>
                        <a:cubicBezTo>
                          <a:pt x="2492026" y="1052"/>
                          <a:pt x="2209218" y="-5249"/>
                          <a:pt x="2023110" y="18288"/>
                        </a:cubicBezTo>
                        <a:cubicBezTo>
                          <a:pt x="1837002" y="41825"/>
                          <a:pt x="1629948" y="16700"/>
                          <a:pt x="1440180" y="18288"/>
                        </a:cubicBezTo>
                        <a:cubicBezTo>
                          <a:pt x="1250412" y="19877"/>
                          <a:pt x="958917" y="23383"/>
                          <a:pt x="720090" y="18288"/>
                        </a:cubicBezTo>
                        <a:cubicBezTo>
                          <a:pt x="481263" y="13194"/>
                          <a:pt x="356133" y="60"/>
                          <a:pt x="0" y="18288"/>
                        </a:cubicBezTo>
                        <a:cubicBezTo>
                          <a:pt x="-329" y="9714"/>
                          <a:pt x="-30" y="69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48599" y="2970252"/>
            <a:ext cx="2124052" cy="2889866"/>
          </a:xfrm>
          <a:prstGeom prst="rect">
            <a:avLst/>
          </a:prstGeom>
          <a:noFill/>
        </p:spPr>
      </p:pic>
      <p:pic>
        <p:nvPicPr>
          <p:cNvPr id="88" name="Google Shape;88;p1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384203" y="2929835"/>
            <a:ext cx="2124052" cy="2970702"/>
          </a:xfrm>
          <a:prstGeom prst="rect">
            <a:avLst/>
          </a:prstGeom>
          <a:noFill/>
        </p:spPr>
      </p:pic>
      <p:pic>
        <p:nvPicPr>
          <p:cNvPr id="86" name="Google Shape;86;p1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635744" y="2757389"/>
            <a:ext cx="2124052" cy="3315593"/>
          </a:xfrm>
          <a:prstGeom prst="rect">
            <a:avLst/>
          </a:prstGeom>
          <a:noFill/>
        </p:spPr>
      </p:pic>
      <p:pic>
        <p:nvPicPr>
          <p:cNvPr id="89" name="Google Shape;89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871347" y="2911561"/>
            <a:ext cx="2124052" cy="3007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Vaaran vuodet 1944-48</a:t>
            </a:r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2"/>
          <p:cNvSpPr txBox="1">
            <a:spLocks noGrp="1"/>
          </p:cNvSpPr>
          <p:nvPr>
            <p:ph sz="half" idx="2"/>
          </p:nvPr>
        </p:nvSpPr>
        <p:spPr>
          <a:xfrm>
            <a:off x="4645025" y="1535112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22"/>
          <p:cNvPicPr preferRelativeResize="0">
            <a:picLocks noGrp="1"/>
          </p:cNvPicPr>
          <p:nvPr>
            <p:ph sz="quarter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13402" y="2365375"/>
            <a:ext cx="4229148" cy="2808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8" name="Google Shape;154;p22">
            <a:extLst>
              <a:ext uri="{FF2B5EF4-FFF2-40B4-BE49-F238E27FC236}">
                <a16:creationId xmlns:a16="http://schemas.microsoft.com/office/drawing/2014/main" id="{F8C6BADD-FEDA-4B59-74E7-38F97A37FA58}"/>
              </a:ext>
            </a:extLst>
          </p:cNvPr>
          <p:cNvGraphicFramePr/>
          <p:nvPr/>
        </p:nvGraphicFramePr>
        <p:xfrm>
          <a:off x="160375" y="1412875"/>
          <a:ext cx="4337100" cy="512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Vaaran vuodet 1944-48</a:t>
            </a:r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3"/>
          <p:cNvSpPr txBox="1">
            <a:spLocks noGrp="1"/>
          </p:cNvSpPr>
          <p:nvPr>
            <p:ph sz="half" idx="2"/>
          </p:nvPr>
        </p:nvSpPr>
        <p:spPr>
          <a:xfrm>
            <a:off x="4645025" y="1535112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sz="quarter" idx="3"/>
          </p:nvPr>
        </p:nvSpPr>
        <p:spPr>
          <a:xfrm>
            <a:off x="188536" y="1628775"/>
            <a:ext cx="4308939" cy="44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1" dirty="0" err="1"/>
              <a:t>Siirtolaisten</a:t>
            </a:r>
            <a:r>
              <a:rPr lang="en-US" sz="3000" b="0" i="1" dirty="0"/>
              <a:t> </a:t>
            </a:r>
            <a:r>
              <a:rPr lang="en-US" sz="3000" b="0" i="1" dirty="0" err="1"/>
              <a:t>asuttaminen</a:t>
            </a:r>
            <a:r>
              <a:rPr lang="en-US" sz="3000" b="0" i="1" dirty="0"/>
              <a:t>: </a:t>
            </a:r>
            <a:endParaRPr sz="3000" b="0" i="1" dirty="0"/>
          </a:p>
          <a:p>
            <a:pPr marL="3429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N. 420 000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siirtolaista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tuli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asuttaa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sodan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jälkeen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i="0" u="none" dirty="0" err="1">
                <a:solidFill>
                  <a:schemeClr val="dk1"/>
                </a:solidFill>
              </a:rPr>
              <a:t>maanhankintalain</a:t>
            </a:r>
            <a:r>
              <a:rPr lang="en-US" sz="3000" i="0" u="none" dirty="0">
                <a:solidFill>
                  <a:schemeClr val="dk1"/>
                </a:solidFill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mukaan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saivat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palan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maata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mutta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tila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piti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raivata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itse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000" b="0" dirty="0"/>
              <a:t>“</a:t>
            </a:r>
            <a:r>
              <a:rPr lang="en-US" sz="3000" b="0" dirty="0" err="1"/>
              <a:t>kylmä</a:t>
            </a:r>
            <a:r>
              <a:rPr lang="en-US" sz="3000" b="0" dirty="0"/>
              <a:t> </a:t>
            </a:r>
            <a:r>
              <a:rPr lang="en-US" sz="3000" b="0" dirty="0" err="1"/>
              <a:t>tila</a:t>
            </a:r>
            <a:r>
              <a:rPr lang="en-US" sz="3000" b="0" dirty="0"/>
              <a:t>”)</a:t>
            </a:r>
            <a:endParaRPr sz="3000" dirty="0"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30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23"/>
          <p:cNvPicPr preferRelativeResize="0">
            <a:picLocks noGrp="1"/>
          </p:cNvPicPr>
          <p:nvPr>
            <p:ph sz="quarter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45162" y="2649525"/>
            <a:ext cx="4441500" cy="333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Evakkoja</a:t>
            </a:r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4"/>
          <p:cNvSpPr txBox="1">
            <a:spLocks noGrp="1"/>
          </p:cNvSpPr>
          <p:nvPr>
            <p:ph sz="half" idx="2"/>
          </p:nvPr>
        </p:nvSpPr>
        <p:spPr>
          <a:xfrm>
            <a:off x="4645025" y="2174875"/>
            <a:ext cx="4041775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24"/>
          <p:cNvPicPr preferRelativeResize="0">
            <a:picLocks noGrp="1"/>
          </p:cNvPicPr>
          <p:nvPr>
            <p:ph sz="quarter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63937" y="1567109"/>
            <a:ext cx="6868491" cy="4867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Vaaran vuodet 1944-48</a:t>
            </a:r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5"/>
          <p:cNvSpPr txBox="1">
            <a:spLocks noGrp="1"/>
          </p:cNvSpPr>
          <p:nvPr>
            <p:ph sz="half" idx="2"/>
          </p:nvPr>
        </p:nvSpPr>
        <p:spPr>
          <a:xfrm>
            <a:off x="4645025" y="1535112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25"/>
          <p:cNvPicPr preferRelativeResize="0">
            <a:picLocks noGrp="1"/>
          </p:cNvPicPr>
          <p:nvPr>
            <p:ph sz="quarter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98000" y="2349500"/>
            <a:ext cx="4346100" cy="2661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5" name="Google Shape;181;p25">
            <a:extLst>
              <a:ext uri="{FF2B5EF4-FFF2-40B4-BE49-F238E27FC236}">
                <a16:creationId xmlns:a16="http://schemas.microsoft.com/office/drawing/2014/main" id="{9736AE1F-8F9B-6078-5719-376DF81DF10E}"/>
              </a:ext>
            </a:extLst>
          </p:cNvPr>
          <p:cNvGraphicFramePr/>
          <p:nvPr/>
        </p:nvGraphicFramePr>
        <p:xfrm>
          <a:off x="151275" y="1254350"/>
          <a:ext cx="4574700" cy="487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Oikeudenkäynnissä tuomitut </a:t>
            </a: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Ramsay, Reinikka, Kukkonen, Linkomies, Rangell, Ryti, Tanner ja Kivimäki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yhteiskuvassa Säätytalossa 1945.</a:t>
            </a:r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6"/>
          <p:cNvSpPr txBox="1">
            <a:spLocks noGrp="1"/>
          </p:cNvSpPr>
          <p:nvPr>
            <p:ph sz="half" idx="2"/>
          </p:nvPr>
        </p:nvSpPr>
        <p:spPr>
          <a:xfrm>
            <a:off x="4645025" y="2174875"/>
            <a:ext cx="4041775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26"/>
          <p:cNvPicPr preferRelativeResize="0">
            <a:picLocks noGrp="1"/>
          </p:cNvPicPr>
          <p:nvPr>
            <p:ph sz="quarter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1500" y="1837426"/>
            <a:ext cx="8650800" cy="42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Presidentti Risto Ryti, kymmenen vuotta kuritushuonetta Ryti-Ribbentrop-sopimuksesta sotasyyllisyysoikeudenkäynneissä, josta istui kolme vankeudessa.Viime vuosikymmeninä Rytin kunniaa on palautettu.</a:t>
            </a:r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7"/>
          <p:cNvSpPr txBox="1">
            <a:spLocks noGrp="1"/>
          </p:cNvSpPr>
          <p:nvPr>
            <p:ph sz="half" idx="2"/>
          </p:nvPr>
        </p:nvSpPr>
        <p:spPr>
          <a:xfrm>
            <a:off x="4645025" y="1535112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7"/>
          <p:cNvSpPr txBox="1">
            <a:spLocks noGrp="1"/>
          </p:cNvSpPr>
          <p:nvPr>
            <p:ph type="body" sz="quarter" idx="3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7"/>
          <p:cNvSpPr txBox="1"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8931" y="1974056"/>
            <a:ext cx="3302361" cy="4683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Vaaran vuodet 1944-48</a:t>
            </a:r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8"/>
          <p:cNvSpPr txBox="1">
            <a:spLocks noGrp="1"/>
          </p:cNvSpPr>
          <p:nvPr>
            <p:ph sz="half" idx="2"/>
          </p:nvPr>
        </p:nvSpPr>
        <p:spPr>
          <a:xfrm>
            <a:off x="4645025" y="1535112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8"/>
          <p:cNvSpPr txBox="1">
            <a:spLocks noGrp="1"/>
          </p:cNvSpPr>
          <p:nvPr>
            <p:ph type="body" sz="quarter" idx="3"/>
          </p:nvPr>
        </p:nvSpPr>
        <p:spPr>
          <a:xfrm>
            <a:off x="134150" y="1417625"/>
            <a:ext cx="4744500" cy="4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1" dirty="0" err="1"/>
              <a:t>Kommunistien</a:t>
            </a:r>
            <a:r>
              <a:rPr lang="en-US" sz="2800" b="0" i="1" dirty="0"/>
              <a:t> </a:t>
            </a:r>
            <a:r>
              <a:rPr lang="en-US" sz="2800" b="0" i="1" dirty="0" err="1"/>
              <a:t>toiminta</a:t>
            </a:r>
            <a:r>
              <a:rPr lang="en-US" sz="2800" b="0" i="1" dirty="0"/>
              <a:t>:</a:t>
            </a:r>
            <a:r>
              <a:rPr lang="en-US" sz="2800" b="0" dirty="0"/>
              <a:t> </a:t>
            </a:r>
            <a:endParaRPr sz="2800" b="0" dirty="0"/>
          </a:p>
          <a:p>
            <a:pPr marL="3429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Kommunistien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toiminta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tuli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sallia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sodan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jälkeen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ja he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pääsivät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heti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0" u="none" dirty="0" err="1">
                <a:solidFill>
                  <a:schemeClr val="dk1"/>
                </a:solidFill>
              </a:rPr>
              <a:t>hallitukseen</a:t>
            </a:r>
            <a:r>
              <a:rPr lang="en-US" sz="2800" i="0" u="none" dirty="0">
                <a:solidFill>
                  <a:schemeClr val="dk1"/>
                </a:solidFill>
              </a:rPr>
              <a:t> ja </a:t>
            </a:r>
            <a:r>
              <a:rPr lang="en-US" sz="2800" i="0" u="none" dirty="0" err="1">
                <a:solidFill>
                  <a:schemeClr val="dk1"/>
                </a:solidFill>
              </a:rPr>
              <a:t>eduskuntaan</a:t>
            </a:r>
            <a:r>
              <a:rPr lang="en-US" sz="2800" i="0" u="none" dirty="0">
                <a:solidFill>
                  <a:schemeClr val="dk1"/>
                </a:solidFill>
              </a:rPr>
              <a:t> 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1945 (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enemmän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näkyvyyttä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kuin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muilla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 dirty="0"/>
          </a:p>
          <a:p>
            <a:pPr marL="3429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SKDL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sai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ministerinpaikkoja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ja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kansanedustajia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ja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jopa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0" u="none" dirty="0" err="1">
                <a:solidFill>
                  <a:schemeClr val="dk1"/>
                </a:solidFill>
              </a:rPr>
              <a:t>Valpo</a:t>
            </a:r>
            <a:r>
              <a:rPr lang="en-US" sz="2800" dirty="0" err="1"/>
              <a:t>a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johti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kommunisti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Yrjö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Leino</a:t>
            </a:r>
            <a:endParaRPr sz="2800" dirty="0"/>
          </a:p>
        </p:txBody>
      </p:sp>
      <p:pic>
        <p:nvPicPr>
          <p:cNvPr id="211" name="Google Shape;211;p28"/>
          <p:cNvPicPr preferRelativeResize="0">
            <a:picLocks noGrp="1"/>
          </p:cNvPicPr>
          <p:nvPr>
            <p:ph sz="quarter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85375" y="2161350"/>
            <a:ext cx="4041900" cy="253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SKDL, vasemmistolainen yhteispuolue, jossa SKP (kommunistien) rooli oli hallitseva sotien jälkeen</a:t>
            </a:r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9"/>
          <p:cNvSpPr txBox="1">
            <a:spLocks noGrp="1"/>
          </p:cNvSpPr>
          <p:nvPr>
            <p:ph sz="half" idx="2"/>
          </p:nvPr>
        </p:nvSpPr>
        <p:spPr>
          <a:xfrm>
            <a:off x="4645025" y="2174875"/>
            <a:ext cx="4041775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9"/>
          <p:cNvSpPr txBox="1"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29"/>
          <p:cNvPicPr preferRelativeResize="0">
            <a:picLocks noGrp="1"/>
          </p:cNvPicPr>
          <p:nvPr>
            <p:ph sz="quarter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84437" y="1412875"/>
            <a:ext cx="3455987" cy="504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Hertta Kuusinen ja Yrjö Leino (kommunistien voimahahmot)</a:t>
            </a:r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30"/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40794" y="1681163"/>
            <a:ext cx="3717000" cy="504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0"/>
          <p:cNvSpPr txBox="1"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30"/>
          <p:cNvPicPr preferRelativeResize="0">
            <a:picLocks noGrp="1"/>
          </p:cNvPicPr>
          <p:nvPr>
            <p:ph sz="quarter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787230" y="1698000"/>
            <a:ext cx="3403500" cy="5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Hertta Kuusinen: ”</a:t>
            </a:r>
            <a:r>
              <a:rPr lang="en-US" sz="4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Tsekkoslovakian tie on meidän tiemme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/>
          </a:p>
        </p:txBody>
      </p:sp>
      <p:sp>
        <p:nvSpPr>
          <p:cNvPr id="235" name="Google Shape;235;p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1"/>
          <p:cNvSpPr txBox="1">
            <a:spLocks noGrp="1"/>
          </p:cNvSpPr>
          <p:nvPr>
            <p:ph sz="half" idx="2"/>
          </p:nvPr>
        </p:nvSpPr>
        <p:spPr>
          <a:xfrm>
            <a:off x="4645025" y="1535112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1"/>
          <p:cNvSpPr txBox="1">
            <a:spLocks noGrp="1"/>
          </p:cNvSpPr>
          <p:nvPr>
            <p:ph type="body" sz="quarter" idx="3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1"/>
          <p:cNvSpPr txBox="1"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412" y="1557337"/>
            <a:ext cx="3313112" cy="4754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Vaaran vuodet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sz="half" idx="1"/>
          </p:nvPr>
        </p:nvSpPr>
        <p:spPr>
          <a:xfrm>
            <a:off x="174625" y="1600200"/>
            <a:ext cx="4321200" cy="48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Pelko </a:t>
            </a:r>
            <a:r>
              <a:rPr lang="en-US" sz="2800" b="1" i="0" u="none" strike="noStrike" cap="none">
                <a:solidFill>
                  <a:schemeClr val="dk1"/>
                </a:solidFill>
              </a:rPr>
              <a:t>NL:n miehityksestä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(jos rauhaehdot ei täyty) tai </a:t>
            </a:r>
            <a:r>
              <a:rPr lang="en-US" sz="2800" b="1" i="0" u="none" strike="noStrike" cap="none">
                <a:solidFill>
                  <a:schemeClr val="dk1"/>
                </a:solidFill>
              </a:rPr>
              <a:t>kommunistien vallankaappauksesta</a:t>
            </a:r>
            <a:endParaRPr b="1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Liittoutuneiden </a:t>
            </a:r>
            <a:r>
              <a:rPr lang="en-US" sz="2800" b="1" i="0" u="none" strike="noStrike" cap="none">
                <a:solidFill>
                  <a:schemeClr val="dk1"/>
                </a:solidFill>
              </a:rPr>
              <a:t>Valvontakomissio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valvomassa rauha</a:t>
            </a:r>
            <a:r>
              <a:rPr lang="en-US"/>
              <a:t>n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ehtoja</a:t>
            </a:r>
            <a:endParaRPr/>
          </a:p>
        </p:txBody>
      </p:sp>
      <p:pic>
        <p:nvPicPr>
          <p:cNvPr id="96" name="Google Shape;96;p14"/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12" y="1874837"/>
            <a:ext cx="4038600" cy="27066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4427537" y="4581525"/>
            <a:ext cx="43211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Valvontakomissio saapumassa Malmin lentokentälle 1944.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Vaaran vuodet 1944-48</a:t>
            </a:r>
            <a:endParaRPr/>
          </a:p>
        </p:txBody>
      </p:sp>
      <p:sp>
        <p:nvSpPr>
          <p:cNvPr id="245" name="Google Shape;245;p3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2"/>
          <p:cNvSpPr txBox="1">
            <a:spLocks noGrp="1"/>
          </p:cNvSpPr>
          <p:nvPr>
            <p:ph sz="half" idx="2"/>
          </p:nvPr>
        </p:nvSpPr>
        <p:spPr>
          <a:xfrm>
            <a:off x="4645025" y="1535112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2"/>
          <p:cNvSpPr txBox="1">
            <a:spLocks noGrp="1"/>
          </p:cNvSpPr>
          <p:nvPr>
            <p:ph type="body" sz="quarter" idx="3"/>
          </p:nvPr>
        </p:nvSpPr>
        <p:spPr>
          <a:xfrm>
            <a:off x="150925" y="1535100"/>
            <a:ext cx="5055600" cy="45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1948 pelättiin jopa kommunistien vallankaappausta (poliisi ja armeija valmiudessa), taustalla </a:t>
            </a:r>
            <a:r>
              <a:rPr lang="en-US" sz="3000" b="0"/>
              <a:t>kommunistien </a:t>
            </a:r>
            <a:r>
              <a:rPr lang="en-US" sz="3000" i="0" u="none">
                <a:solidFill>
                  <a:schemeClr val="dk1"/>
                </a:solidFill>
              </a:rPr>
              <a:t>Tsekkoslovakian vallankaappaus</a:t>
            </a:r>
            <a:endParaRPr sz="3000"/>
          </a:p>
          <a:p>
            <a:pPr marL="3429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SKDL:n kannatus romahti v. 1948 vaaleissa (SDP, Maalaisliitto ja Kokoomus voittivat)</a:t>
            </a:r>
            <a:endParaRPr sz="3000"/>
          </a:p>
        </p:txBody>
      </p:sp>
      <p:pic>
        <p:nvPicPr>
          <p:cNvPr id="248" name="Google Shape;248;p32"/>
          <p:cNvPicPr preferRelativeResize="0">
            <a:picLocks noGrp="1"/>
          </p:cNvPicPr>
          <p:nvPr>
            <p:ph sz="quarter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27175" y="1535100"/>
            <a:ext cx="3596100" cy="522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>
            <a:spLocks noGrp="1"/>
          </p:cNvSpPr>
          <p:nvPr>
            <p:ph type="title"/>
          </p:nvPr>
        </p:nvSpPr>
        <p:spPr>
          <a:xfrm>
            <a:off x="457200" y="274628"/>
            <a:ext cx="8229600" cy="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Vaaran vuodet 1944-48</a:t>
            </a:r>
            <a:endParaRPr/>
          </a:p>
        </p:txBody>
      </p:sp>
      <p:sp>
        <p:nvSpPr>
          <p:cNvPr id="254" name="Google Shape;254;p3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3"/>
          <p:cNvSpPr txBox="1">
            <a:spLocks noGrp="1"/>
          </p:cNvSpPr>
          <p:nvPr>
            <p:ph sz="half" idx="2"/>
          </p:nvPr>
        </p:nvSpPr>
        <p:spPr>
          <a:xfrm>
            <a:off x="4645025" y="1535112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3"/>
          <p:cNvSpPr txBox="1">
            <a:spLocks noGrp="1"/>
          </p:cNvSpPr>
          <p:nvPr>
            <p:ph type="body" sz="quarter" idx="3"/>
          </p:nvPr>
        </p:nvSpPr>
        <p:spPr>
          <a:xfrm>
            <a:off x="132075" y="1146725"/>
            <a:ext cx="5480700" cy="51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1"/>
              <a:t>Paasikiven-Kekkosen linja ja YYA-sopimus: </a:t>
            </a:r>
            <a:endParaRPr sz="3000" b="0" i="1"/>
          </a:p>
          <a:p>
            <a:pPr marL="3429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Pres. Paasikiven johdolla Suomi omaksui hyvät suhteet NL:on (ns. </a:t>
            </a:r>
            <a:r>
              <a:rPr lang="en-US" sz="3000" u="none">
                <a:solidFill>
                  <a:schemeClr val="dk1"/>
                </a:solidFill>
              </a:rPr>
              <a:t>Paasikiven-Kekkosen linja</a:t>
            </a: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000"/>
          </a:p>
          <a:p>
            <a:pPr marL="3429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i="0" u="none">
                <a:solidFill>
                  <a:schemeClr val="dk1"/>
                </a:solidFill>
              </a:rPr>
              <a:t>Pariisin rauha 1947</a:t>
            </a:r>
            <a:endParaRPr sz="3000"/>
          </a:p>
          <a:p>
            <a:pPr marL="3429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i="0" u="none">
                <a:solidFill>
                  <a:schemeClr val="dk1"/>
                </a:solidFill>
              </a:rPr>
              <a:t>YYA-sopimus 1948: </a:t>
            </a:r>
            <a:r>
              <a:rPr lang="en-US" sz="30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sotilaallinen yhteistyö kriisitilanteessa eli mahdollisen sodan syttyessä, mutta vaati </a:t>
            </a:r>
            <a:r>
              <a:rPr lang="en-US" sz="3000" i="1" u="none">
                <a:solidFill>
                  <a:schemeClr val="dk1"/>
                </a:solidFill>
              </a:rPr>
              <a:t>neuvotteluja</a:t>
            </a:r>
            <a:r>
              <a:rPr lang="en-US" sz="30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(toisin kuin kansandemokratioissa)</a:t>
            </a:r>
            <a:endParaRPr sz="3000" i="1"/>
          </a:p>
        </p:txBody>
      </p:sp>
      <p:sp>
        <p:nvSpPr>
          <p:cNvPr id="257" name="Google Shape;257;p33"/>
          <p:cNvSpPr txBox="1"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2775" y="2134750"/>
            <a:ext cx="3452100" cy="20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9" name="Rectangle 26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Freeform: Shape 27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Google Shape;263;p34"/>
          <p:cNvSpPr txBox="1"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Paasikiven päiväkirjasta 2.8.1944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73" name="Arc 27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4" name="Google Shape;264;p34"/>
          <p:cNvSpPr txBox="1"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Sanoin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Svenssonille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mm.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minun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ulkopoliittisen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ohjelmani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olevan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342900" marR="0" lvl="0" indent="-3429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a)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Suomen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ulkopoliittinen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probleemi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Venäjä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ja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suhteemme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siihen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Kaikki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muut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ovat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poliittisesti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toisarvoisia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fi-FI"/>
          </a:p>
          <a:p>
            <a:pPr marL="342900" marR="0" lvl="0" indent="-3429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b)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Hyvät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ja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ystävälliset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välit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Neuvosto-Venäjään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fi-FI"/>
          </a:p>
          <a:p>
            <a:pPr marL="342900" marR="0" lvl="0" indent="-3429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c)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Konflikteja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vältettävä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fi-FI"/>
          </a:p>
          <a:p>
            <a:pPr marL="342900" marR="0" lvl="0" indent="-3429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d)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Suomen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kartettava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Venäjän-vastaista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ja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Venäjälle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vihamielistä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politiikkaa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Suomen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ulkopolitiikka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ei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saa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olla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Venäjän-vastaista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eikä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Venäjälle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vihamielistä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fi-FI"/>
          </a:p>
          <a:p>
            <a:pPr marL="342900" marR="0" lvl="0" indent="-3429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e)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Tähän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pyrittävä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huolimatta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pettymyksistä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joita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olemme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saaneet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ja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saamme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i="0" u="none" err="1">
                <a:latin typeface="Calibri"/>
                <a:ea typeface="Calibri"/>
                <a:cs typeface="Calibri"/>
                <a:sym typeface="Calibri"/>
              </a:rPr>
              <a:t>kokea</a:t>
            </a:r>
            <a:r>
              <a:rPr lang="fi-FI" b="0" i="0" u="none">
                <a:latin typeface="Calibri"/>
                <a:ea typeface="Calibri"/>
                <a:cs typeface="Calibri"/>
                <a:sym typeface="Calibri"/>
              </a:rPr>
              <a:t>.”</a:t>
            </a:r>
            <a:endParaRPr lang="fi-F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CEF6118E-44FB-4509-B4D9-129052E4C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626366" y="525195"/>
            <a:ext cx="2989616" cy="113392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defTabSz="914400">
              <a:spcAft>
                <a:spcPts val="0"/>
              </a:spcAft>
              <a:buClr>
                <a:schemeClr val="dk1"/>
              </a:buClr>
            </a:pPr>
            <a:r>
              <a:rPr lang="en-US" sz="3500" b="0" i="0" u="none" strike="noStrike" kern="1200" cap="none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Vaaran</a:t>
            </a:r>
            <a:r>
              <a:rPr lang="en-US" sz="3500" b="0" i="0" u="none" strike="noStrike" kern="1200" cap="none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3500" b="0" i="0" u="none" strike="noStrike" kern="1200" cap="none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vuodet</a:t>
            </a:r>
            <a:endParaRPr lang="en-US" sz="3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3"/>
          <a:srcRect t="3530" r="3" b="5126"/>
          <a:stretch/>
        </p:blipFill>
        <p:spPr>
          <a:xfrm>
            <a:off x="3889915" y="163646"/>
            <a:ext cx="5105027" cy="2623097"/>
          </a:xfrm>
          <a:prstGeom prst="rect">
            <a:avLst/>
          </a:prstGeom>
          <a:noFill/>
        </p:spPr>
      </p:pic>
      <p:sp>
        <p:nvSpPr>
          <p:cNvPr id="103" name="Google Shape;103;p15"/>
          <p:cNvSpPr txBox="1">
            <a:spLocks noGrp="1"/>
          </p:cNvSpPr>
          <p:nvPr>
            <p:ph sz="half" idx="1"/>
          </p:nvPr>
        </p:nvSpPr>
        <p:spPr>
          <a:xfrm>
            <a:off x="149058" y="1989056"/>
            <a:ext cx="3466924" cy="4125702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342900" marR="0" lvl="0" indent="-228600" defTabSz="914400"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/>
              <a:t>Asekätkentä</a:t>
            </a:r>
            <a:r>
              <a:rPr lang="en-US" sz="2400" i="1" dirty="0"/>
              <a:t>:</a:t>
            </a:r>
          </a:p>
          <a:p>
            <a:pPr marL="342900" marR="0" lvl="0" indent="-228600" defTabSz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400" b="0" i="0" u="none" strike="noStrike" cap="none" dirty="0" err="1">
                <a:sym typeface="Calibri"/>
              </a:rPr>
              <a:t>Armeijan</a:t>
            </a:r>
            <a:r>
              <a:rPr lang="en-US" sz="2400" b="0" i="0" u="none" strike="noStrike" cap="none" dirty="0">
                <a:sym typeface="Calibri"/>
              </a:rPr>
              <a:t> </a:t>
            </a:r>
            <a:r>
              <a:rPr lang="en-US" sz="2400" b="0" i="0" u="none" strike="noStrike" cap="none" dirty="0" err="1">
                <a:sym typeface="Calibri"/>
              </a:rPr>
              <a:t>johdolla</a:t>
            </a:r>
            <a:r>
              <a:rPr lang="en-US" sz="2400" b="0" i="0" u="none" strike="noStrike" cap="none" dirty="0">
                <a:sym typeface="Calibri"/>
              </a:rPr>
              <a:t> </a:t>
            </a:r>
            <a:r>
              <a:rPr lang="en-US" sz="2400" b="0" i="0" u="none" strike="noStrike" cap="none" dirty="0" err="1">
                <a:sym typeface="Calibri"/>
              </a:rPr>
              <a:t>kätkettiin</a:t>
            </a:r>
            <a:r>
              <a:rPr lang="en-US" sz="2400" b="0" i="0" u="none" strike="noStrike" cap="none" dirty="0">
                <a:sym typeface="Calibri"/>
              </a:rPr>
              <a:t> </a:t>
            </a:r>
            <a:r>
              <a:rPr lang="en-US" sz="2400" b="0" i="0" u="none" strike="noStrike" cap="none" dirty="0" err="1">
                <a:sym typeface="Calibri"/>
              </a:rPr>
              <a:t>aseita</a:t>
            </a:r>
            <a:r>
              <a:rPr lang="en-US" sz="2400" b="0" i="0" u="none" strike="noStrike" cap="none" dirty="0">
                <a:sym typeface="Calibri"/>
              </a:rPr>
              <a:t> </a:t>
            </a:r>
            <a:r>
              <a:rPr lang="en-US" sz="2400" b="0" i="0" u="none" strike="noStrike" cap="none" dirty="0" err="1">
                <a:sym typeface="Calibri"/>
              </a:rPr>
              <a:t>mahdollisen</a:t>
            </a:r>
            <a:r>
              <a:rPr lang="en-US" sz="2400" b="0" i="0" u="none" strike="noStrike" cap="none" dirty="0">
                <a:sym typeface="Calibri"/>
              </a:rPr>
              <a:t> </a:t>
            </a:r>
            <a:r>
              <a:rPr lang="en-US" sz="2400" b="0" i="0" u="none" strike="noStrike" cap="none" dirty="0" err="1">
                <a:sym typeface="Calibri"/>
              </a:rPr>
              <a:t>hyökkäyksen</a:t>
            </a:r>
            <a:r>
              <a:rPr lang="en-US" sz="2400" b="0" i="0" u="none" strike="noStrike" cap="none" dirty="0">
                <a:sym typeface="Calibri"/>
              </a:rPr>
              <a:t> </a:t>
            </a:r>
            <a:r>
              <a:rPr lang="en-US" sz="2400" b="0" i="0" u="none" strike="noStrike" cap="none" dirty="0" err="1">
                <a:sym typeface="Calibri"/>
              </a:rPr>
              <a:t>varalta</a:t>
            </a:r>
            <a:r>
              <a:rPr lang="en-US" sz="2400" b="0" i="0" u="none" strike="noStrike" cap="none" dirty="0">
                <a:sym typeface="Calibri"/>
              </a:rPr>
              <a:t> 30  000 </a:t>
            </a:r>
            <a:r>
              <a:rPr lang="en-US" sz="2400" b="0" i="0" u="none" strike="noStrike" cap="none" dirty="0" err="1">
                <a:sym typeface="Calibri"/>
              </a:rPr>
              <a:t>miehelle</a:t>
            </a:r>
            <a:endParaRPr lang="en-US" sz="2400" dirty="0"/>
          </a:p>
          <a:p>
            <a:pPr marL="342900" marR="0" lvl="0" indent="-228600" defTabSz="91440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400" b="0" i="0" u="none" strike="noStrike" cap="none" dirty="0">
                <a:sym typeface="Calibri"/>
              </a:rPr>
              <a:t>→ </a:t>
            </a:r>
            <a:r>
              <a:rPr lang="en-US" sz="2400" b="0" u="none" strike="noStrike" cap="none" dirty="0" err="1">
                <a:sym typeface="Calibri"/>
              </a:rPr>
              <a:t>valvontakomissio</a:t>
            </a:r>
            <a:r>
              <a:rPr lang="en-US" sz="2400" b="0" i="0" u="none" strike="noStrike" cap="none" dirty="0">
                <a:sym typeface="Calibri"/>
              </a:rPr>
              <a:t> </a:t>
            </a:r>
            <a:r>
              <a:rPr lang="en-US" sz="2400" b="0" i="0" u="none" strike="noStrike" cap="none" dirty="0" err="1">
                <a:sym typeface="Calibri"/>
              </a:rPr>
              <a:t>kuuli</a:t>
            </a:r>
            <a:r>
              <a:rPr lang="en-US" sz="2400" b="0" i="0" u="none" strike="noStrike" cap="none" dirty="0">
                <a:sym typeface="Calibri"/>
              </a:rPr>
              <a:t> </a:t>
            </a:r>
            <a:r>
              <a:rPr lang="en-US" sz="2400" b="0" i="0" u="none" strike="noStrike" cap="none" dirty="0" err="1">
                <a:sym typeface="Calibri"/>
              </a:rPr>
              <a:t>operaatiosta</a:t>
            </a:r>
            <a:r>
              <a:rPr lang="en-US" sz="2400" b="0" i="0" u="none" strike="noStrike" cap="none" dirty="0">
                <a:sym typeface="Calibri"/>
              </a:rPr>
              <a:t> ja 1500 </a:t>
            </a:r>
            <a:r>
              <a:rPr lang="en-US" sz="2400" b="0" i="0" u="none" strike="noStrike" cap="none" dirty="0" err="1">
                <a:sym typeface="Calibri"/>
              </a:rPr>
              <a:t>miestä</a:t>
            </a:r>
            <a:r>
              <a:rPr lang="en-US" sz="2400" b="0" i="0" u="none" strike="noStrike" cap="none" dirty="0">
                <a:sym typeface="Calibri"/>
              </a:rPr>
              <a:t> </a:t>
            </a:r>
            <a:r>
              <a:rPr lang="en-US" sz="2400" b="0" i="0" u="none" strike="noStrike" cap="none" dirty="0" err="1">
                <a:sym typeface="Calibri"/>
              </a:rPr>
              <a:t>sai</a:t>
            </a:r>
            <a:r>
              <a:rPr lang="en-US" sz="2400" b="0" i="0" u="none" strike="noStrike" cap="none" dirty="0">
                <a:sym typeface="Calibri"/>
              </a:rPr>
              <a:t> </a:t>
            </a:r>
            <a:r>
              <a:rPr lang="en-US" sz="2400" b="0" i="0" u="none" strike="noStrike" cap="none" dirty="0" err="1">
                <a:sym typeface="Calibri"/>
              </a:rPr>
              <a:t>vankilatuomion</a:t>
            </a:r>
            <a:endParaRPr lang="en-US" sz="2400" dirty="0"/>
          </a:p>
          <a:p>
            <a:pPr marL="342900" marR="0" lvl="0" indent="-228600" defTabSz="91440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en-US" sz="2400" b="0" i="0" u="none" strike="noStrike" cap="none" dirty="0">
              <a:sym typeface="Calibri"/>
            </a:endParaRPr>
          </a:p>
          <a:p>
            <a:pPr marL="342900" marR="0" lvl="0" indent="-228600" defTabSz="91440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en-US" sz="1700" b="0" i="0" u="none" dirty="0">
              <a:sym typeface="Calibri"/>
            </a:endParaRPr>
          </a:p>
        </p:txBody>
      </p:sp>
      <p:pic>
        <p:nvPicPr>
          <p:cNvPr id="104" name="Google Shape;104;p15"/>
          <p:cNvPicPr preferRelativeResize="0">
            <a:picLocks noGrp="1"/>
          </p:cNvPicPr>
          <p:nvPr>
            <p:ph sz="half" idx="2"/>
          </p:nvPr>
        </p:nvPicPr>
        <p:blipFill rotWithShape="1">
          <a:blip r:embed="rId4"/>
          <a:srcRect l="14349" r="2" b="2"/>
          <a:stretch/>
        </p:blipFill>
        <p:spPr>
          <a:xfrm>
            <a:off x="3889915" y="2956875"/>
            <a:ext cx="5105027" cy="3352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Vaaran vuodet 1944-48</a:t>
            </a:r>
            <a:endParaRPr/>
          </a:p>
        </p:txBody>
      </p:sp>
      <p:graphicFrame>
        <p:nvGraphicFramePr>
          <p:cNvPr id="115" name="Google Shape;111;p16">
            <a:extLst>
              <a:ext uri="{FF2B5EF4-FFF2-40B4-BE49-F238E27FC236}">
                <a16:creationId xmlns:a16="http://schemas.microsoft.com/office/drawing/2014/main" id="{3BBEF1DC-50F0-B47E-44BF-1F47C11B3B3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48850" y="1600200"/>
          <a:ext cx="4347000" cy="452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2" name="Google Shape;112;p1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94013" y="1248100"/>
            <a:ext cx="4346975" cy="545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7"/>
          <p:cNvPicPr preferRelativeResize="0">
            <a:picLocks noGrp="1"/>
          </p:cNvPicPr>
          <p:nvPr>
            <p:ph sz="half" idx="1"/>
          </p:nvPr>
        </p:nvPicPr>
        <p:blipFill rotWithShape="1">
          <a:blip r:embed="rId3"/>
          <a:srcRect l="5333" r="1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125" name="Rectangle 12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 defTabSz="914400">
              <a:spcAft>
                <a:spcPts val="0"/>
              </a:spcAft>
              <a:buClr>
                <a:schemeClr val="dk1"/>
              </a:buClr>
            </a:pPr>
            <a:r>
              <a:rPr lang="en-US" sz="2200" b="0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sym typeface="Calibri"/>
              </a:rPr>
              <a:t>27.4.1945 Lapin sota päättyi, suomalaiset nostavat lippu rajapyykille</a:t>
            </a:r>
            <a:endParaRPr lang="en-US" sz="2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3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7" name="Google Shape;127;p18"/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25888" y="492125"/>
            <a:ext cx="4791075" cy="2682875"/>
          </a:xfrm>
          <a:prstGeom prst="rect">
            <a:avLst/>
          </a:prstGeom>
        </p:spPr>
      </p:pic>
      <p:pic>
        <p:nvPicPr>
          <p:cNvPr id="126" name="Google Shape;126;p18"/>
          <p:cNvPicPr preferRelativeResize="0">
            <a:picLocks noGrp="1"/>
          </p:cNvPicPr>
          <p:nvPr>
            <p:ph sz="half" idx="1"/>
          </p:nvPr>
        </p:nvPicPr>
        <p:blipFill rotWithShape="1">
          <a:blip r:embed="rId4">
            <a:alphaModFix/>
          </a:blip>
          <a:stretch/>
        </p:blipFill>
        <p:spPr>
          <a:xfrm>
            <a:off x="3925888" y="3244850"/>
            <a:ext cx="4791075" cy="3125788"/>
          </a:xfrm>
          <a:prstGeom prst="rect">
            <a:avLst/>
          </a:prstGeom>
        </p:spPr>
      </p:pic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 defTabSz="914400">
              <a:spcAft>
                <a:spcPts val="0"/>
              </a:spcAft>
              <a:buClr>
                <a:schemeClr val="dk1"/>
              </a:buClr>
            </a:pPr>
            <a:r>
              <a:rPr lang="en-US" sz="4200" b="0" i="0" u="none" strike="noStrike" kern="1200" cap="none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Rovaniemi 1945</a:t>
            </a:r>
            <a:endParaRPr lang="en-US" sz="4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9"/>
          <p:cNvPicPr preferRelativeResize="0">
            <a:picLocks noGrp="1"/>
          </p:cNvPicPr>
          <p:nvPr>
            <p:ph sz="half" idx="1"/>
          </p:nvPr>
        </p:nvPicPr>
        <p:blipFill rotWithShape="1">
          <a:blip r:embed="rId3"/>
          <a:srcRect l="14255" r="5079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 defTabSz="914400">
              <a:spcAft>
                <a:spcPts val="0"/>
              </a:spcAft>
              <a:buClr>
                <a:schemeClr val="dk1"/>
              </a:buClr>
            </a:pPr>
            <a:r>
              <a:rPr lang="en-US" sz="3100" b="0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sym typeface="Calibri"/>
              </a:rPr>
              <a:t>Evakoita Rovaniemen ja Sodankylän välillä</a:t>
            </a:r>
            <a:endParaRPr lang="en-US" sz="3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defTabSz="914400">
              <a:spcAft>
                <a:spcPts val="0"/>
              </a:spcAft>
              <a:buClr>
                <a:schemeClr val="dk1"/>
              </a:buClr>
            </a:pPr>
            <a:r>
              <a:rPr lang="en-US" sz="3500" b="0" i="0" u="none" strike="noStrike" kern="1200" cap="none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Fingerpori</a:t>
            </a:r>
            <a:endParaRPr lang="en-US" sz="35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1" name="Google Shape;141;p20"/>
          <p:cNvPicPr preferRelativeResize="0">
            <a:picLocks noGrp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324168" y="2748110"/>
            <a:ext cx="8495662" cy="288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2" name="Rectangle 15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Lapin sota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Arc 15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Google Shape;147;p21"/>
          <p:cNvSpPr txBox="1"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fi-FI" b="1" i="1" u="none"/>
              <a:t>Lapin sodassa hävitettiin noin 18 000 rakennusta.</a:t>
            </a:r>
            <a:endParaRPr lang="fi-FI" b="1" i="1"/>
          </a:p>
          <a:p>
            <a:pPr marL="342900" marR="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fi-FI" b="1" i="1" u="none"/>
              <a:t>Rovaniemen ja Enontekiön rakennuksista tuhottiin 90 %</a:t>
            </a:r>
            <a:endParaRPr lang="fi-FI" b="1" i="1"/>
          </a:p>
          <a:p>
            <a:pPr marL="342900" marR="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fi-FI" b="1" i="1" u="none"/>
              <a:t>Vuoteen 1973 mennessä saksalaisten jäljiltä Lapista oli raivattu yli 800 000 ammusta, noin 70 000 miinaa ja 400 000 muuta räjähdettä, yhteensä 1 142 000 kappaletta </a:t>
            </a:r>
            <a:endParaRPr lang="fi-FI" b="1" i="1"/>
          </a:p>
          <a:p>
            <a:pPr marL="342900" marR="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fi-FI" b="1" i="1" u="none"/>
              <a:t>Yksittäisiä räjähteitä löytyy yhä vielä yli 60 vuotta sodan päättymisen jälkeen</a:t>
            </a:r>
            <a:endParaRPr lang="fi-FI" b="1"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533</Words>
  <Application>Microsoft Office PowerPoint</Application>
  <PresentationFormat>Näytössä katseltava diaesitys (4:3)</PresentationFormat>
  <Paragraphs>60</Paragraphs>
  <Slides>22</Slides>
  <Notes>22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Office-teema</vt:lpstr>
      <vt:lpstr>Vaaran vuodet 1944-48</vt:lpstr>
      <vt:lpstr>Vaaran vuodet</vt:lpstr>
      <vt:lpstr>Vaaran vuodet</vt:lpstr>
      <vt:lpstr>Vaaran vuodet 1944-48</vt:lpstr>
      <vt:lpstr>27.4.1945 Lapin sota päättyi, suomalaiset nostavat lippu rajapyykille</vt:lpstr>
      <vt:lpstr>Rovaniemi 1945</vt:lpstr>
      <vt:lpstr>Evakoita Rovaniemen ja Sodankylän välillä</vt:lpstr>
      <vt:lpstr>Fingerpori</vt:lpstr>
      <vt:lpstr>Lapin sota</vt:lpstr>
      <vt:lpstr>Vaaran vuodet 1944-48</vt:lpstr>
      <vt:lpstr>Vaaran vuodet 1944-48</vt:lpstr>
      <vt:lpstr>Evakkoja</vt:lpstr>
      <vt:lpstr>Vaaran vuodet 1944-48</vt:lpstr>
      <vt:lpstr>Oikeudenkäynnissä tuomitut Ramsay, Reinikka, Kukkonen, Linkomies, Rangell, Ryti, Tanner ja Kivimäki yhteiskuvassa Säätytalossa 1945.</vt:lpstr>
      <vt:lpstr>Presidentti Risto Ryti, kymmenen vuotta kuritushuonetta Ryti-Ribbentrop-sopimuksesta sotasyyllisyysoikeudenkäynneissä, josta istui kolme vankeudessa.Viime vuosikymmeninä Rytin kunniaa on palautettu.</vt:lpstr>
      <vt:lpstr>Vaaran vuodet 1944-48</vt:lpstr>
      <vt:lpstr>SKDL, vasemmistolainen yhteispuolue, jossa SKP (kommunistien) rooli oli hallitseva sotien jälkeen</vt:lpstr>
      <vt:lpstr>Hertta Kuusinen ja Yrjö Leino (kommunistien voimahahmot)</vt:lpstr>
      <vt:lpstr>Hertta Kuusinen: ”Tsekkoslovakian tie on meidän tiemme.”</vt:lpstr>
      <vt:lpstr>Vaaran vuodet 1944-48</vt:lpstr>
      <vt:lpstr>Vaaran vuodet 1944-48</vt:lpstr>
      <vt:lpstr>Paasikiven päiväkirjasta 2.8.1944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Vaaran vuodet 1944-48</dc:title>
  <cp:lastModifiedBy>Anttila Petri Juha</cp:lastModifiedBy>
  <cp:revision>1</cp:revision>
  <dcterms:modified xsi:type="dcterms:W3CDTF">2024-01-22T07:42:03Z</dcterms:modified>
</cp:coreProperties>
</file>