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49"/>
  </p:notesMasterIdLst>
  <p:sldIdLst>
    <p:sldId id="311" r:id="rId2"/>
    <p:sldId id="305" r:id="rId3"/>
    <p:sldId id="309" r:id="rId4"/>
    <p:sldId id="259" r:id="rId5"/>
    <p:sldId id="308" r:id="rId6"/>
    <p:sldId id="312" r:id="rId7"/>
    <p:sldId id="315" r:id="rId8"/>
    <p:sldId id="317" r:id="rId9"/>
    <p:sldId id="318" r:id="rId10"/>
    <p:sldId id="319" r:id="rId11"/>
    <p:sldId id="320" r:id="rId12"/>
    <p:sldId id="265" r:id="rId13"/>
    <p:sldId id="266" r:id="rId14"/>
    <p:sldId id="267" r:id="rId15"/>
    <p:sldId id="268" r:id="rId16"/>
    <p:sldId id="323" r:id="rId17"/>
    <p:sldId id="270" r:id="rId18"/>
    <p:sldId id="271" r:id="rId19"/>
    <p:sldId id="326" r:id="rId20"/>
    <p:sldId id="273" r:id="rId21"/>
    <p:sldId id="325" r:id="rId22"/>
    <p:sldId id="327" r:id="rId23"/>
    <p:sldId id="328" r:id="rId24"/>
    <p:sldId id="329" r:id="rId25"/>
    <p:sldId id="330" r:id="rId26"/>
    <p:sldId id="331" r:id="rId27"/>
    <p:sldId id="332" r:id="rId28"/>
    <p:sldId id="281" r:id="rId29"/>
    <p:sldId id="333" r:id="rId30"/>
    <p:sldId id="280" r:id="rId31"/>
    <p:sldId id="286" r:id="rId32"/>
    <p:sldId id="287" r:id="rId33"/>
    <p:sldId id="288" r:id="rId34"/>
    <p:sldId id="335" r:id="rId35"/>
    <p:sldId id="336" r:id="rId36"/>
    <p:sldId id="337" r:id="rId37"/>
    <p:sldId id="293" r:id="rId38"/>
    <p:sldId id="339" r:id="rId39"/>
    <p:sldId id="342" r:id="rId40"/>
    <p:sldId id="340" r:id="rId41"/>
    <p:sldId id="341" r:id="rId42"/>
    <p:sldId id="343" r:id="rId43"/>
    <p:sldId id="344" r:id="rId44"/>
    <p:sldId id="345" r:id="rId45"/>
    <p:sldId id="301" r:id="rId46"/>
    <p:sldId id="302" r:id="rId47"/>
    <p:sldId id="303" r:id="rId48"/>
  </p:sldIdLst>
  <p:sldSz cx="9144000" cy="6858000" type="screen4x3"/>
  <p:notesSz cx="6858000" cy="9144000"/>
  <p:embeddedFontLst>
    <p:embeddedFont>
      <p:font typeface="Lato" panose="020F0502020204030203" pitchFamily="34" charset="0"/>
      <p:regular r:id="rId50"/>
      <p:bold r:id="rId51"/>
      <p:italic r:id="rId52"/>
      <p:boldItalic r:id="rId53"/>
    </p:embeddedFont>
    <p:embeddedFont>
      <p:font typeface="Rambla" panose="020B0604020202020204" charset="0"/>
      <p:regular r:id="rId54"/>
      <p:bold r:id="rId55"/>
      <p:italic r:id="rId56"/>
      <p:boldItalic r:id="rId57"/>
    </p:embeddedFont>
  </p:embeddedFontLst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15"/>
  </p:normalViewPr>
  <p:slideViewPr>
    <p:cSldViewPr snapToGrid="0">
      <p:cViewPr>
        <p:scale>
          <a:sx n="53" d="100"/>
          <a:sy n="53" d="100"/>
        </p:scale>
        <p:origin x="844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4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65bdd305c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65bdd305c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a630f2c3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a630f2c3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a630f2c37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a630f2c37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a630f2c37f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a630f2c37f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a630f2c37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a630f2c37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47b92bc3e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47b92bc3e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C0FD0DF-F934-5B0C-E88E-918F55861D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D1485B44-8BF5-5891-01C1-46EF4EE0FD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FAE6415-F50A-F898-9E07-24EEFEF2B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0A71-6D84-4533-8C11-7ECD83B7CA4D}" type="datetimeFigureOut">
              <a:rPr lang="fi-FI" smtClean="0"/>
              <a:t>21.2.2024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825CD39-A8FE-3D2B-9458-4EAF7F52C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A52EEFE-5611-9DA1-7028-286F84445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40474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741C3B6-1B52-FD87-A88A-1219A0F4E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6AB6876C-237B-5EF9-01D6-4C8B0E0CF1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6F5CC9E-7FEC-05C4-A6E8-25D0661A4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0A71-6D84-4533-8C11-7ECD83B7CA4D}" type="datetimeFigureOut">
              <a:rPr lang="fi-FI" smtClean="0"/>
              <a:t>21.2.2024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B68E906-BA1A-2A2E-BAC0-5F000235D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30830AD-086B-2320-F62D-C3EBA9A76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8879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8136878F-0679-E3DE-D995-F035FEA13F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0CB945B3-912B-8439-40C7-99CB7917F6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C5BD460-6D74-72C6-0993-B88298950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0A71-6D84-4533-8C11-7ECD83B7CA4D}" type="datetimeFigureOut">
              <a:rPr lang="fi-FI" smtClean="0"/>
              <a:t>21.2.2024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4BFCA79-62ED-200F-7E56-4B9F9C245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C41B326-F75B-D2B4-F747-3FBF1BD08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580252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43D9A22-BCE9-836D-0541-21692253E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9A0F08F-F1F8-0976-88A4-F22B08DD67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F580C54-182D-558D-5088-5BB3669EF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0A71-6D84-4533-8C11-7ECD83B7CA4D}" type="datetimeFigureOut">
              <a:rPr lang="fi-FI" smtClean="0"/>
              <a:t>21.2.2024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F737193-3AA1-581E-DE66-877BF28A1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4DB82B-4AAF-0F32-3243-51F5303C4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321571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01052B-CBC0-44C5-E97B-70E21D815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34216A8-051D-1023-D8B9-AB061BBA1E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50A60FB-63A5-4F71-2D97-A9BC6CA4F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0A71-6D84-4533-8C11-7ECD83B7CA4D}" type="datetimeFigureOut">
              <a:rPr lang="fi-FI" smtClean="0"/>
              <a:t>21.2.2024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2042A54-F814-E0CF-1754-E57E69C2B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887D653-2D3B-808B-395D-048CA8F2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38734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76A9724-AB2E-E2C7-D377-5BDFD1BC6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9886755-5B70-79C9-ACBF-8FC83A7158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5C8A7E5A-FB07-C849-2E70-8DBA411E8D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E664D73B-E3A4-5435-E7F6-2B629379D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0A71-6D84-4533-8C11-7ECD83B7CA4D}" type="datetimeFigureOut">
              <a:rPr lang="fi-FI" smtClean="0"/>
              <a:t>21.2.2024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B1622EF2-1A6A-D6FD-F584-0FC851CAC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2305919-CBB9-DF4C-BE36-4FAA0FEBD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10205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483D7DB-C347-9713-2B92-740043762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84AD7D6-DF41-C3E0-DB2F-D1D4131DB6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1539D211-F255-C7B4-928A-0A78CAE444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6A14E218-4D77-5751-0F1B-F6565FA0C6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41BE774B-7865-BC0D-EC9F-32B2568ECB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8EFA0616-E697-5487-569C-D2EA0112C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0A71-6D84-4533-8C11-7ECD83B7CA4D}" type="datetimeFigureOut">
              <a:rPr lang="fi-FI" smtClean="0"/>
              <a:t>21.2.2024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B94858FE-A88A-7E87-5C5B-9BFBA9449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1C32F604-4D51-A001-7717-C3D5665E8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28372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575EF7C-9B3D-302A-5443-0384B20C6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1A85FA1C-525C-2E9D-1C10-20A5DCE7E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0A71-6D84-4533-8C11-7ECD83B7CA4D}" type="datetimeFigureOut">
              <a:rPr lang="fi-FI" smtClean="0"/>
              <a:t>21.2.2024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6E733751-EE93-BC0D-FE83-1D2EF7980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015537CB-3988-8755-DB03-60CDD172F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09605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D0816016-2498-48AE-DB1C-511001246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0A71-6D84-4533-8C11-7ECD83B7CA4D}" type="datetimeFigureOut">
              <a:rPr lang="fi-FI" smtClean="0"/>
              <a:t>21.2.2024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04BD3AB8-53BF-3ECB-1A6F-52A8F08B2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9CDBDCE-F1A0-384B-3494-B2A8AE163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332544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147B64C-DAF7-8CC1-4B11-33DBF3147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87D6744-D50D-1D0D-81D3-3C27AD9C37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7AECE541-4B7B-B2F9-4266-3AAAECBE1E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49CD67D5-D9F6-B9C7-6174-2DFD81E02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0A71-6D84-4533-8C11-7ECD83B7CA4D}" type="datetimeFigureOut">
              <a:rPr lang="fi-FI" smtClean="0"/>
              <a:t>21.2.2024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2912FE82-A631-6897-2113-36C661C65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B3E45D79-6711-3FBE-C55B-2F357B419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59723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F7E8EE5-B92A-03AD-1675-F9519D416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42D850DD-E834-8751-3810-421CBAABD7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4F44430-5619-03D7-03BA-D17392376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DADB8880-4C34-173A-7E10-FE15BDE2B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0A71-6D84-4533-8C11-7ECD83B7CA4D}" type="datetimeFigureOut">
              <a:rPr lang="fi-FI" smtClean="0"/>
              <a:t>21.2.2024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F296216C-6237-D7D7-D055-346D3455F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46E76659-18E2-0B9E-B93B-1BBA88C22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16179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4947EFBD-F2BA-282C-F5B4-AA7C501AE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F56A5C1-1E93-D455-85F2-9E03EC7A2C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9D99523-C0E7-95E7-BD1A-3CCC988401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0A71-6D84-4533-8C11-7ECD83B7CA4D}" type="datetimeFigureOut">
              <a:rPr lang="fi-FI" smtClean="0"/>
              <a:t>21.2.2024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F7E757D-666A-6C5B-B54D-304724684C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037939A-C48E-07DD-B7B1-13C0B28036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371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a/a8/Paavo_Nurmi_(Antwerp_1920).jp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98F3DEE-0E56-499F-AFAE-C2DA7C2C8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32A21FE-C56B-42B6-82D1-D3F0C4A47A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BE011A-C166-4E7B-A300-186767380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2900" y="8482"/>
            <a:ext cx="2676207" cy="6858000"/>
          </a:xfrm>
          <a:prstGeom prst="rect">
            <a:avLst/>
          </a:prstGeom>
          <a:gradFill>
            <a:gsLst>
              <a:gs pos="0">
                <a:schemeClr val="accent1">
                  <a:alpha val="32000"/>
                </a:schemeClr>
              </a:gs>
              <a:gs pos="7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261A9AF-2897-4CFD-9D9D-17105C8A2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0637B13-12EF-C3F2-213F-AA7C0B5C6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06" y="1282890"/>
            <a:ext cx="2213376" cy="27568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defTabSz="914400"/>
            <a:r>
              <a:rPr lang="en-US" sz="3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Suomi 1920-30 -luvuilla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55E56EF-ADF6-479C-99B3-ADDDE69597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9038" y="4107658"/>
            <a:ext cx="2469272" cy="3030557"/>
          </a:xfrm>
          <a:prstGeom prst="rect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711DBB13-3005-C907-60B0-C1DAF185CE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690" b="1"/>
          <a:stretch/>
        </p:blipFill>
        <p:spPr>
          <a:xfrm>
            <a:off x="3024676" y="3428999"/>
            <a:ext cx="3062879" cy="3446819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328F7DA4-D2A3-8B46-E21A-7F83B17447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94" r="19535" b="5"/>
          <a:stretch/>
        </p:blipFill>
        <p:spPr>
          <a:xfrm>
            <a:off x="3024676" y="1658"/>
            <a:ext cx="3062879" cy="3438124"/>
          </a:xfrm>
          <a:prstGeom prst="rect">
            <a:avLst/>
          </a:prstGeom>
        </p:spPr>
      </p:pic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1CEF2F91-C2AC-8810-0E15-665EAC41B4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0741" r="29292" b="4"/>
          <a:stretch/>
        </p:blipFill>
        <p:spPr>
          <a:xfrm>
            <a:off x="6087555" y="3428999"/>
            <a:ext cx="3062878" cy="3446819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6488D6B1-08C6-BA0F-D16C-4BCC6DD10C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421" r="19384" b="3"/>
          <a:stretch/>
        </p:blipFill>
        <p:spPr>
          <a:xfrm>
            <a:off x="6087555" y="1658"/>
            <a:ext cx="3062880" cy="343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7388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0A525369-4F3F-5130-F641-7E951D97EA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291" y="698497"/>
            <a:ext cx="5288195" cy="4343399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6315BA99-D323-DDEF-8744-80E2BD43D2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2486" y="1082672"/>
            <a:ext cx="3578225" cy="357505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F0DAF6F-868E-7632-2740-91E8D8506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358141"/>
            <a:ext cx="7886700" cy="9426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45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Kotkan Työväen Palloilijat 1927</a:t>
            </a:r>
          </a:p>
        </p:txBody>
      </p:sp>
    </p:spTree>
    <p:extLst>
      <p:ext uri="{BB962C8B-B14F-4D97-AF65-F5344CB8AC3E}">
        <p14:creationId xmlns:p14="http://schemas.microsoft.com/office/powerpoint/2010/main" val="37661111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019EBFD6-939A-AB1B-97DC-2B289505E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699" y="294538"/>
            <a:ext cx="7421963" cy="1033669"/>
          </a:xfrm>
        </p:spPr>
        <p:txBody>
          <a:bodyPr>
            <a:normAutofit/>
          </a:bodyPr>
          <a:lstStyle/>
          <a:p>
            <a:r>
              <a:rPr lang="fi-FI" sz="3500">
                <a:solidFill>
                  <a:srgbClr val="FFFFFF"/>
                </a:solidFill>
              </a:rPr>
              <a:t>Eheytyspolitiikka Kpl 9.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A236B01-C169-D00A-99E6-DA8C46C7B0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512" y="1768642"/>
            <a:ext cx="8679171" cy="4794819"/>
          </a:xfrm>
        </p:spPr>
        <p:txBody>
          <a:bodyPr anchor="ctr">
            <a:normAutofit/>
          </a:bodyPr>
          <a:lstStyle/>
          <a:p>
            <a:r>
              <a:rPr lang="fi-FI" sz="2400" dirty="0"/>
              <a:t>= poistetaan punaisten ja valkoisten välinen kuilu</a:t>
            </a:r>
          </a:p>
          <a:p>
            <a:r>
              <a:rPr lang="fi-FI" sz="2400" dirty="0"/>
              <a:t>Toimenpiteitä:</a:t>
            </a:r>
          </a:p>
          <a:p>
            <a:r>
              <a:rPr lang="fi-FI" sz="2400" dirty="0"/>
              <a:t>1. Punavankien armahdukset 1918-1919</a:t>
            </a:r>
          </a:p>
          <a:p>
            <a:r>
              <a:rPr lang="fi-FI" sz="2400" dirty="0"/>
              <a:t>2. Torpparilaki 1918 &amp; Lex Kallio 1922 (tilattomille maanlunastusoikeus)</a:t>
            </a:r>
          </a:p>
          <a:p>
            <a:r>
              <a:rPr lang="fi-FI" sz="2400" dirty="0"/>
              <a:t>3. Vuosilomat ja 8h-työpäivät</a:t>
            </a:r>
          </a:p>
          <a:p>
            <a:r>
              <a:rPr lang="fi-FI" sz="2400" dirty="0"/>
              <a:t>4. Oppivelvollisuuslaki 1921</a:t>
            </a:r>
          </a:p>
          <a:p>
            <a:r>
              <a:rPr lang="fi-FI" sz="2400" dirty="0"/>
              <a:t>5 Kieltolaki 1919-32</a:t>
            </a:r>
          </a:p>
          <a:p>
            <a:r>
              <a:rPr lang="fi-FI" sz="2400" dirty="0"/>
              <a:t>6. Progressiivinen verotus</a:t>
            </a:r>
          </a:p>
          <a:p>
            <a:r>
              <a:rPr lang="fi-FI" sz="2400" dirty="0"/>
              <a:t>7. “Punamultayhteistyö” (Maalaisliitto, SDP)</a:t>
            </a:r>
          </a:p>
          <a:p>
            <a:endParaRPr lang="fi-FI" sz="2400" dirty="0"/>
          </a:p>
          <a:p>
            <a:endParaRPr lang="fi-FI" sz="1700" dirty="0"/>
          </a:p>
        </p:txBody>
      </p:sp>
    </p:spTree>
    <p:extLst>
      <p:ext uri="{BB962C8B-B14F-4D97-AF65-F5344CB8AC3E}">
        <p14:creationId xmlns:p14="http://schemas.microsoft.com/office/powerpoint/2010/main" val="4137780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4" name="Rectangle 173">
            <a:extLst>
              <a:ext uri="{FF2B5EF4-FFF2-40B4-BE49-F238E27FC236}">
                <a16:creationId xmlns:a16="http://schemas.microsoft.com/office/drawing/2014/main" id="{CEF6118E-44FB-4509-B4D9-129052E4C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4" name="Google Shape;154;p22"/>
          <p:cNvPicPr preferRelativeResize="0"/>
          <p:nvPr/>
        </p:nvPicPr>
        <p:blipFill rotWithShape="1">
          <a:blip r:embed="rId3"/>
          <a:srcRect r="3" b="23880"/>
          <a:stretch/>
        </p:blipFill>
        <p:spPr>
          <a:xfrm>
            <a:off x="3889915" y="163646"/>
            <a:ext cx="5105027" cy="2623097"/>
          </a:xfrm>
          <a:prstGeom prst="rect">
            <a:avLst/>
          </a:prstGeom>
          <a:noFill/>
        </p:spPr>
      </p:pic>
      <p:sp>
        <p:nvSpPr>
          <p:cNvPr id="152" name="Google Shape;152;p22"/>
          <p:cNvSpPr txBox="1"/>
          <p:nvPr/>
        </p:nvSpPr>
        <p:spPr>
          <a:xfrm>
            <a:off x="149057" y="163646"/>
            <a:ext cx="3740857" cy="6145882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Autofit/>
          </a:bodyPr>
          <a:lstStyle/>
          <a:p>
            <a:pPr marL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err="1">
                <a:sym typeface="Lato"/>
              </a:rPr>
              <a:t>Kieltolaki</a:t>
            </a:r>
            <a:r>
              <a:rPr lang="en-US" sz="2000" b="1" dirty="0">
                <a:sym typeface="Lato"/>
              </a:rPr>
              <a:t> 1919-1932</a:t>
            </a:r>
          </a:p>
          <a:p>
            <a:pPr marL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ym typeface="Lato"/>
            </a:endParaRPr>
          </a:p>
          <a:p>
            <a:pPr marL="45720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ts val="2000"/>
              <a:buFont typeface="Arial" panose="020B0604020202020204" pitchFamily="34" charset="0"/>
              <a:buChar char="•"/>
            </a:pPr>
            <a:r>
              <a:rPr lang="en-US" sz="2000" dirty="0" err="1">
                <a:sym typeface="Lato"/>
              </a:rPr>
              <a:t>Taustalla</a:t>
            </a:r>
            <a:r>
              <a:rPr lang="en-US" sz="2000" dirty="0">
                <a:sym typeface="Lato"/>
              </a:rPr>
              <a:t> </a:t>
            </a:r>
            <a:r>
              <a:rPr lang="en-US" sz="2000" i="1" dirty="0" err="1">
                <a:sym typeface="Lato"/>
              </a:rPr>
              <a:t>raittiusliike</a:t>
            </a:r>
            <a:r>
              <a:rPr lang="en-US" sz="2000" i="1" dirty="0">
                <a:sym typeface="Lato"/>
              </a:rPr>
              <a:t> </a:t>
            </a:r>
            <a:r>
              <a:rPr lang="en-US" sz="2000" dirty="0">
                <a:sym typeface="Lato"/>
              </a:rPr>
              <a:t>jo 1800-l.</a:t>
            </a:r>
          </a:p>
          <a:p>
            <a:pPr marL="45720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ts val="2000"/>
              <a:buFont typeface="Arial" panose="020B0604020202020204" pitchFamily="34" charset="0"/>
              <a:buChar char="•"/>
            </a:pPr>
            <a:r>
              <a:rPr lang="en-US" sz="2000" dirty="0" err="1">
                <a:sym typeface="Lato"/>
              </a:rPr>
              <a:t>Kieltolaista</a:t>
            </a:r>
            <a:r>
              <a:rPr lang="en-US" sz="2000" dirty="0">
                <a:sym typeface="Lato"/>
              </a:rPr>
              <a:t> </a:t>
            </a:r>
            <a:r>
              <a:rPr lang="en-US" sz="2000" dirty="0" err="1">
                <a:sym typeface="Lato"/>
              </a:rPr>
              <a:t>säädettiin</a:t>
            </a:r>
            <a:r>
              <a:rPr lang="en-US" sz="2000" dirty="0">
                <a:sym typeface="Lato"/>
              </a:rPr>
              <a:t> </a:t>
            </a:r>
            <a:r>
              <a:rPr lang="en-US" sz="2000" dirty="0" err="1">
                <a:sym typeface="Lato"/>
              </a:rPr>
              <a:t>eduskunnassa</a:t>
            </a:r>
            <a:r>
              <a:rPr lang="en-US" sz="2000" dirty="0">
                <a:sym typeface="Lato"/>
              </a:rPr>
              <a:t> jo 1909, </a:t>
            </a:r>
            <a:r>
              <a:rPr lang="en-US" sz="2000" dirty="0" err="1">
                <a:sym typeface="Lato"/>
              </a:rPr>
              <a:t>mutta</a:t>
            </a:r>
            <a:r>
              <a:rPr lang="en-US" sz="2000" dirty="0">
                <a:sym typeface="Lato"/>
              </a:rPr>
              <a:t> </a:t>
            </a:r>
            <a:r>
              <a:rPr lang="en-US" sz="2000" dirty="0" err="1">
                <a:sym typeface="Lato"/>
              </a:rPr>
              <a:t>tuli</a:t>
            </a:r>
            <a:r>
              <a:rPr lang="en-US" sz="2000" dirty="0">
                <a:sym typeface="Lato"/>
              </a:rPr>
              <a:t> </a:t>
            </a:r>
            <a:r>
              <a:rPr lang="en-US" sz="2000" dirty="0" err="1">
                <a:sym typeface="Lato"/>
              </a:rPr>
              <a:t>voimaan</a:t>
            </a:r>
            <a:r>
              <a:rPr lang="en-US" sz="2000" dirty="0">
                <a:sym typeface="Lato"/>
              </a:rPr>
              <a:t> </a:t>
            </a:r>
            <a:r>
              <a:rPr lang="en-US" sz="2000" dirty="0" err="1">
                <a:sym typeface="Lato"/>
              </a:rPr>
              <a:t>vasta</a:t>
            </a:r>
            <a:r>
              <a:rPr lang="en-US" sz="2000" dirty="0">
                <a:sym typeface="Lato"/>
              </a:rPr>
              <a:t> 1919</a:t>
            </a:r>
          </a:p>
          <a:p>
            <a:pPr marL="45720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ym typeface="Lato"/>
              </a:rPr>
              <a:t>→ </a:t>
            </a:r>
            <a:r>
              <a:rPr lang="en-US" sz="2000" dirty="0" err="1">
                <a:sym typeface="Lato"/>
              </a:rPr>
              <a:t>alkoholin</a:t>
            </a:r>
            <a:r>
              <a:rPr lang="en-US" sz="2000" dirty="0">
                <a:sym typeface="Lato"/>
              </a:rPr>
              <a:t> </a:t>
            </a:r>
            <a:r>
              <a:rPr lang="en-US" sz="2000" dirty="0" err="1">
                <a:sym typeface="Lato"/>
              </a:rPr>
              <a:t>myynnin</a:t>
            </a:r>
            <a:r>
              <a:rPr lang="en-US" sz="2000" dirty="0">
                <a:sym typeface="Lato"/>
              </a:rPr>
              <a:t> ja </a:t>
            </a:r>
            <a:r>
              <a:rPr lang="en-US" sz="2000" dirty="0" err="1">
                <a:sym typeface="Lato"/>
              </a:rPr>
              <a:t>käytön</a:t>
            </a:r>
            <a:r>
              <a:rPr lang="en-US" sz="2000" dirty="0">
                <a:sym typeface="Lato"/>
              </a:rPr>
              <a:t> </a:t>
            </a:r>
            <a:r>
              <a:rPr lang="en-US" sz="2000" dirty="0" err="1">
                <a:sym typeface="Lato"/>
              </a:rPr>
              <a:t>täydellinen</a:t>
            </a:r>
            <a:r>
              <a:rPr lang="en-US" sz="2000" dirty="0">
                <a:sym typeface="Lato"/>
              </a:rPr>
              <a:t> </a:t>
            </a:r>
            <a:r>
              <a:rPr lang="en-US" sz="2000" dirty="0" err="1">
                <a:sym typeface="Lato"/>
              </a:rPr>
              <a:t>kielto</a:t>
            </a:r>
            <a:endParaRPr lang="en-US" sz="2000" dirty="0">
              <a:sym typeface="Lato"/>
            </a:endParaRPr>
          </a:p>
          <a:p>
            <a:pPr marL="45720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ts val="2000"/>
              <a:buFont typeface="Arial" panose="020B0604020202020204" pitchFamily="34" charset="0"/>
              <a:buChar char="•"/>
            </a:pPr>
            <a:r>
              <a:rPr lang="en-US" sz="2000" i="1" dirty="0" err="1">
                <a:sym typeface="Lato"/>
              </a:rPr>
              <a:t>Pirtun</a:t>
            </a:r>
            <a:r>
              <a:rPr lang="en-US" sz="2000" i="1" dirty="0">
                <a:sym typeface="Lato"/>
              </a:rPr>
              <a:t> </a:t>
            </a:r>
            <a:r>
              <a:rPr lang="en-US" sz="2000" dirty="0" err="1">
                <a:sym typeface="Lato"/>
              </a:rPr>
              <a:t>salakuljetus</a:t>
            </a:r>
            <a:r>
              <a:rPr lang="en-US" sz="2000" dirty="0">
                <a:sym typeface="Lato"/>
              </a:rPr>
              <a:t> </a:t>
            </a:r>
            <a:r>
              <a:rPr lang="en-US" sz="2000" dirty="0" err="1">
                <a:sym typeface="Lato"/>
              </a:rPr>
              <a:t>yleistyi</a:t>
            </a:r>
            <a:r>
              <a:rPr lang="en-US" sz="2000" dirty="0">
                <a:sym typeface="Lato"/>
              </a:rPr>
              <a:t> </a:t>
            </a:r>
            <a:r>
              <a:rPr lang="en-US" sz="2000" dirty="0" err="1">
                <a:sym typeface="Lato"/>
              </a:rPr>
              <a:t>Virosta</a:t>
            </a:r>
            <a:r>
              <a:rPr lang="en-US" sz="2000" dirty="0">
                <a:sym typeface="Lato"/>
              </a:rPr>
              <a:t> ja </a:t>
            </a:r>
            <a:r>
              <a:rPr lang="en-US" sz="2000" dirty="0" err="1">
                <a:sym typeface="Lato"/>
              </a:rPr>
              <a:t>Saksasta</a:t>
            </a:r>
            <a:r>
              <a:rPr lang="en-US" sz="2000" dirty="0">
                <a:sym typeface="Lato"/>
              </a:rPr>
              <a:t>: </a:t>
            </a:r>
            <a:r>
              <a:rPr lang="en-US" sz="2000" dirty="0" err="1">
                <a:sym typeface="Lato"/>
              </a:rPr>
              <a:t>rikollisuus</a:t>
            </a:r>
            <a:r>
              <a:rPr lang="en-US" sz="2000" dirty="0">
                <a:sym typeface="Lato"/>
              </a:rPr>
              <a:t>, </a:t>
            </a:r>
            <a:r>
              <a:rPr lang="en-US" sz="2000" dirty="0" err="1">
                <a:sym typeface="Lato"/>
              </a:rPr>
              <a:t>väkivalta</a:t>
            </a:r>
            <a:r>
              <a:rPr lang="en-US" sz="2000" dirty="0">
                <a:sym typeface="Lato"/>
              </a:rPr>
              <a:t>- ja </a:t>
            </a:r>
            <a:r>
              <a:rPr lang="en-US" sz="2000" dirty="0" err="1">
                <a:sym typeface="Lato"/>
              </a:rPr>
              <a:t>juopumusrikokset</a:t>
            </a:r>
            <a:r>
              <a:rPr lang="en-US" sz="2000" dirty="0">
                <a:sym typeface="Lato"/>
              </a:rPr>
              <a:t> </a:t>
            </a:r>
            <a:r>
              <a:rPr lang="en-US" sz="2000" dirty="0" err="1">
                <a:sym typeface="Lato"/>
              </a:rPr>
              <a:t>kasvoivat</a:t>
            </a:r>
            <a:r>
              <a:rPr lang="en-US" sz="2000" dirty="0">
                <a:sym typeface="Lato"/>
              </a:rPr>
              <a:t>, </a:t>
            </a:r>
            <a:r>
              <a:rPr lang="en-US" sz="2000" dirty="0" err="1">
                <a:sym typeface="Lato"/>
              </a:rPr>
              <a:t>valtio</a:t>
            </a:r>
            <a:r>
              <a:rPr lang="en-US" sz="2000" dirty="0">
                <a:sym typeface="Lato"/>
              </a:rPr>
              <a:t> </a:t>
            </a:r>
            <a:r>
              <a:rPr lang="en-US" sz="2000" dirty="0" err="1">
                <a:sym typeface="Lato"/>
              </a:rPr>
              <a:t>menetti</a:t>
            </a:r>
            <a:r>
              <a:rPr lang="en-US" sz="2000" dirty="0">
                <a:sym typeface="Lato"/>
              </a:rPr>
              <a:t> </a:t>
            </a:r>
            <a:r>
              <a:rPr lang="en-US" sz="2000" dirty="0" err="1">
                <a:sym typeface="Lato"/>
              </a:rPr>
              <a:t>verotuloja</a:t>
            </a:r>
            <a:endParaRPr lang="en-US" sz="2000" dirty="0">
              <a:sym typeface="Lato"/>
            </a:endParaRPr>
          </a:p>
          <a:p>
            <a:pPr marL="45720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ts val="2000"/>
              <a:buFont typeface="Arial" panose="020B0604020202020204" pitchFamily="34" charset="0"/>
              <a:buChar char="•"/>
            </a:pPr>
            <a:r>
              <a:rPr lang="en-US" sz="2000" dirty="0" err="1">
                <a:sym typeface="Lato"/>
              </a:rPr>
              <a:t>Kansanäänestys</a:t>
            </a:r>
            <a:r>
              <a:rPr lang="en-US" sz="2000" dirty="0">
                <a:sym typeface="Lato"/>
              </a:rPr>
              <a:t> 1931: </a:t>
            </a:r>
            <a:r>
              <a:rPr lang="en-US" sz="2000" dirty="0" err="1">
                <a:sym typeface="Lato"/>
              </a:rPr>
              <a:t>yli</a:t>
            </a:r>
            <a:r>
              <a:rPr lang="en-US" sz="2000" dirty="0">
                <a:sym typeface="Lato"/>
              </a:rPr>
              <a:t> 70% </a:t>
            </a:r>
            <a:r>
              <a:rPr lang="en-US" sz="2000" dirty="0" err="1">
                <a:sym typeface="Lato"/>
              </a:rPr>
              <a:t>kannatti</a:t>
            </a:r>
            <a:r>
              <a:rPr lang="en-US" sz="2000" dirty="0">
                <a:sym typeface="Lato"/>
              </a:rPr>
              <a:t> </a:t>
            </a:r>
            <a:r>
              <a:rPr lang="en-US" sz="2000" dirty="0" err="1">
                <a:sym typeface="Lato"/>
              </a:rPr>
              <a:t>kieltolain</a:t>
            </a:r>
            <a:r>
              <a:rPr lang="en-US" sz="2000" dirty="0">
                <a:sym typeface="Lato"/>
              </a:rPr>
              <a:t> </a:t>
            </a:r>
            <a:r>
              <a:rPr lang="en-US" sz="2000" dirty="0" err="1">
                <a:sym typeface="Lato"/>
              </a:rPr>
              <a:t>kumoamista</a:t>
            </a:r>
            <a:endParaRPr lang="en-US" sz="2000" dirty="0">
              <a:sym typeface="Lato"/>
            </a:endParaRPr>
          </a:p>
          <a:p>
            <a:pPr marL="91440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ym typeface="Lato"/>
              </a:rPr>
              <a:t>→ v. 1932 </a:t>
            </a:r>
            <a:r>
              <a:rPr lang="en-US" sz="2000" i="1" dirty="0">
                <a:sym typeface="Lato"/>
              </a:rPr>
              <a:t>Oy </a:t>
            </a:r>
            <a:r>
              <a:rPr lang="en-US" sz="2000" i="1" dirty="0" err="1">
                <a:sym typeface="Lato"/>
              </a:rPr>
              <a:t>Alkoholiliike</a:t>
            </a:r>
            <a:r>
              <a:rPr lang="en-US" sz="2000" i="1" dirty="0">
                <a:sym typeface="Lato"/>
              </a:rPr>
              <a:t> </a:t>
            </a:r>
            <a:r>
              <a:rPr lang="en-US" sz="2000" i="1" dirty="0" err="1">
                <a:sym typeface="Lato"/>
              </a:rPr>
              <a:t>Ab</a:t>
            </a:r>
            <a:r>
              <a:rPr lang="en-US" sz="2000" dirty="0" err="1">
                <a:sym typeface="Lato"/>
              </a:rPr>
              <a:t>:lle</a:t>
            </a:r>
            <a:r>
              <a:rPr lang="en-US" sz="2000" dirty="0">
                <a:sym typeface="Lato"/>
              </a:rPr>
              <a:t> </a:t>
            </a:r>
            <a:r>
              <a:rPr lang="en-US" sz="2000" dirty="0" err="1">
                <a:sym typeface="Lato"/>
              </a:rPr>
              <a:t>monopoli</a:t>
            </a:r>
            <a:r>
              <a:rPr lang="en-US" sz="2000" dirty="0">
                <a:sym typeface="Lato"/>
              </a:rPr>
              <a:t> (</a:t>
            </a:r>
            <a:r>
              <a:rPr lang="en-US" sz="2000" dirty="0" err="1">
                <a:sym typeface="Lato"/>
              </a:rPr>
              <a:t>myöh</a:t>
            </a:r>
            <a:r>
              <a:rPr lang="en-US" sz="2000" dirty="0">
                <a:sym typeface="Lato"/>
              </a:rPr>
              <a:t>. </a:t>
            </a:r>
            <a:r>
              <a:rPr lang="en-US" sz="2000" i="1" dirty="0" err="1">
                <a:sym typeface="Lato"/>
              </a:rPr>
              <a:t>Alko</a:t>
            </a:r>
            <a:r>
              <a:rPr lang="en-US" sz="2000" dirty="0">
                <a:sym typeface="Lato"/>
              </a:rPr>
              <a:t>)</a:t>
            </a:r>
          </a:p>
        </p:txBody>
      </p:sp>
      <p:pic>
        <p:nvPicPr>
          <p:cNvPr id="153" name="Google Shape;153;p22"/>
          <p:cNvPicPr preferRelativeResize="0"/>
          <p:nvPr/>
        </p:nvPicPr>
        <p:blipFill rotWithShape="1">
          <a:blip r:embed="rId4"/>
          <a:srcRect l="13798" r="553" b="2"/>
          <a:stretch/>
        </p:blipFill>
        <p:spPr>
          <a:xfrm>
            <a:off x="3889915" y="2956875"/>
            <a:ext cx="5105027" cy="33526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4" name="Rectangle 163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Google Shape;159;p23"/>
          <p:cNvSpPr txBox="1"/>
          <p:nvPr/>
        </p:nvSpPr>
        <p:spPr>
          <a:xfrm>
            <a:off x="79820" y="1712890"/>
            <a:ext cx="8799485" cy="5145110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en-US" sz="1400" dirty="0">
              <a:sym typeface="Lato"/>
            </a:endParaRPr>
          </a:p>
          <a:p>
            <a:pPr marL="45720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ts val="2300"/>
              <a:buFont typeface="Arial" panose="020B0604020202020204" pitchFamily="34" charset="0"/>
              <a:buChar char="•"/>
            </a:pPr>
            <a:r>
              <a:rPr lang="en-US" sz="2000" dirty="0">
                <a:sym typeface="Lato"/>
              </a:rPr>
              <a:t>I </a:t>
            </a:r>
            <a:r>
              <a:rPr lang="en-US" sz="2000" dirty="0" err="1">
                <a:sym typeface="Lato"/>
              </a:rPr>
              <a:t>maailmansodan</a:t>
            </a:r>
            <a:r>
              <a:rPr lang="en-US" sz="2000" dirty="0">
                <a:sym typeface="Lato"/>
              </a:rPr>
              <a:t> </a:t>
            </a:r>
            <a:r>
              <a:rPr lang="en-US" sz="2000" dirty="0" err="1">
                <a:sym typeface="Lato"/>
              </a:rPr>
              <a:t>jälkeen</a:t>
            </a:r>
            <a:r>
              <a:rPr lang="en-US" sz="2000" dirty="0">
                <a:sym typeface="Lato"/>
              </a:rPr>
              <a:t> </a:t>
            </a:r>
            <a:r>
              <a:rPr lang="en-US" sz="2000" dirty="0" err="1">
                <a:sym typeface="Lato"/>
              </a:rPr>
              <a:t>vahvaa</a:t>
            </a:r>
            <a:r>
              <a:rPr lang="en-US" sz="2000" dirty="0">
                <a:sym typeface="Lato"/>
              </a:rPr>
              <a:t> </a:t>
            </a:r>
            <a:r>
              <a:rPr lang="en-US" sz="2000" dirty="0" err="1">
                <a:sym typeface="Lato"/>
              </a:rPr>
              <a:t>kasvua</a:t>
            </a:r>
            <a:r>
              <a:rPr lang="en-US" sz="2000" dirty="0">
                <a:sym typeface="Lato"/>
              </a:rPr>
              <a:t>: </a:t>
            </a:r>
            <a:r>
              <a:rPr lang="en-US" sz="2000" dirty="0" err="1">
                <a:sym typeface="Lato"/>
              </a:rPr>
              <a:t>Euroopan</a:t>
            </a:r>
            <a:r>
              <a:rPr lang="en-US" sz="2000" dirty="0">
                <a:sym typeface="Lato"/>
              </a:rPr>
              <a:t> </a:t>
            </a:r>
            <a:r>
              <a:rPr lang="en-US" sz="2000" dirty="0" err="1">
                <a:sym typeface="Lato"/>
              </a:rPr>
              <a:t>jälleenrakennukseen</a:t>
            </a:r>
            <a:r>
              <a:rPr lang="en-US" sz="2000" dirty="0">
                <a:sym typeface="Lato"/>
              </a:rPr>
              <a:t> </a:t>
            </a:r>
            <a:r>
              <a:rPr lang="en-US" sz="2000" dirty="0" err="1">
                <a:sym typeface="Lato"/>
              </a:rPr>
              <a:t>tarvittiin</a:t>
            </a:r>
            <a:r>
              <a:rPr lang="en-US" sz="2000" dirty="0">
                <a:sym typeface="Lato"/>
              </a:rPr>
              <a:t> </a:t>
            </a:r>
            <a:r>
              <a:rPr lang="en-US" sz="2000" dirty="0" err="1">
                <a:sym typeface="Lato"/>
              </a:rPr>
              <a:t>suomalaista</a:t>
            </a:r>
            <a:r>
              <a:rPr lang="en-US" sz="2000" dirty="0">
                <a:sym typeface="Lato"/>
              </a:rPr>
              <a:t> </a:t>
            </a:r>
            <a:r>
              <a:rPr lang="en-US" sz="2000" i="1" dirty="0" err="1">
                <a:sym typeface="Lato"/>
              </a:rPr>
              <a:t>sahateollisuutta</a:t>
            </a:r>
            <a:endParaRPr lang="en-US" sz="2000" i="1" dirty="0">
              <a:sym typeface="Lato"/>
            </a:endParaRPr>
          </a:p>
          <a:p>
            <a:pPr marL="45720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ts val="2300"/>
              <a:buFont typeface="Arial" panose="020B0604020202020204" pitchFamily="34" charset="0"/>
              <a:buChar char="•"/>
            </a:pPr>
            <a:r>
              <a:rPr lang="en-US" sz="2000" dirty="0" err="1">
                <a:sym typeface="Lato"/>
              </a:rPr>
              <a:t>Sahateollisuuden</a:t>
            </a:r>
            <a:r>
              <a:rPr lang="en-US" sz="2000" dirty="0">
                <a:sym typeface="Lato"/>
              </a:rPr>
              <a:t> </a:t>
            </a:r>
            <a:r>
              <a:rPr lang="en-US" sz="2000" dirty="0" err="1">
                <a:sym typeface="Lato"/>
              </a:rPr>
              <a:t>rinnalle</a:t>
            </a:r>
            <a:r>
              <a:rPr lang="en-US" sz="2000" dirty="0">
                <a:sym typeface="Lato"/>
              </a:rPr>
              <a:t> </a:t>
            </a:r>
            <a:r>
              <a:rPr lang="en-US" sz="2000" dirty="0" err="1">
                <a:sym typeface="Lato"/>
              </a:rPr>
              <a:t>nousi</a:t>
            </a:r>
            <a:r>
              <a:rPr lang="en-US" sz="2000" dirty="0">
                <a:sym typeface="Lato"/>
              </a:rPr>
              <a:t> </a:t>
            </a:r>
            <a:r>
              <a:rPr lang="en-US" sz="2000" i="1" dirty="0" err="1">
                <a:sym typeface="Lato"/>
              </a:rPr>
              <a:t>paperiteollisuus</a:t>
            </a:r>
            <a:r>
              <a:rPr lang="en-US" sz="2000" i="1" dirty="0">
                <a:sym typeface="Lato"/>
              </a:rPr>
              <a:t> </a:t>
            </a:r>
            <a:r>
              <a:rPr lang="en-US" sz="2000" dirty="0">
                <a:sym typeface="Lato"/>
              </a:rPr>
              <a:t>(</a:t>
            </a:r>
            <a:r>
              <a:rPr lang="en-US" sz="2000" dirty="0" err="1">
                <a:sym typeface="Lato"/>
              </a:rPr>
              <a:t>kauppakumppaneina</a:t>
            </a:r>
            <a:r>
              <a:rPr lang="en-US" sz="2000" dirty="0">
                <a:sym typeface="Lato"/>
              </a:rPr>
              <a:t> </a:t>
            </a:r>
            <a:r>
              <a:rPr lang="en-US" sz="2000" i="1" dirty="0" err="1">
                <a:sym typeface="Lato"/>
              </a:rPr>
              <a:t>Saksa</a:t>
            </a:r>
            <a:r>
              <a:rPr lang="en-US" sz="2000" i="1" dirty="0">
                <a:sym typeface="Lato"/>
              </a:rPr>
              <a:t> ja I-B</a:t>
            </a:r>
            <a:r>
              <a:rPr lang="en-US" sz="2000" dirty="0">
                <a:sym typeface="Lato"/>
              </a:rPr>
              <a:t>)</a:t>
            </a:r>
          </a:p>
          <a:p>
            <a:pPr marL="45720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ts val="2300"/>
              <a:buFont typeface="Arial" panose="020B0604020202020204" pitchFamily="34" charset="0"/>
              <a:buChar char="•"/>
            </a:pPr>
            <a:r>
              <a:rPr lang="en-US" sz="2000" dirty="0" err="1">
                <a:sym typeface="Lato"/>
              </a:rPr>
              <a:t>USA:sta</a:t>
            </a:r>
            <a:r>
              <a:rPr lang="en-US" sz="2000" dirty="0">
                <a:sym typeface="Lato"/>
              </a:rPr>
              <a:t> </a:t>
            </a:r>
            <a:r>
              <a:rPr lang="en-US" sz="2000" dirty="0" err="1">
                <a:sym typeface="Lato"/>
              </a:rPr>
              <a:t>lähtenyt</a:t>
            </a:r>
            <a:r>
              <a:rPr lang="en-US" sz="2000" dirty="0">
                <a:sym typeface="Lato"/>
              </a:rPr>
              <a:t> </a:t>
            </a:r>
            <a:r>
              <a:rPr lang="en-US" sz="2000" i="1" dirty="0" err="1">
                <a:sym typeface="Lato"/>
              </a:rPr>
              <a:t>pörssiromahdus</a:t>
            </a:r>
            <a:r>
              <a:rPr lang="en-US" sz="2000" i="1" dirty="0">
                <a:sym typeface="Lato"/>
              </a:rPr>
              <a:t> 1929 ja lama </a:t>
            </a:r>
            <a:r>
              <a:rPr lang="en-US" sz="2000" dirty="0" err="1">
                <a:sym typeface="Lato"/>
              </a:rPr>
              <a:t>vaikutti</a:t>
            </a:r>
            <a:r>
              <a:rPr lang="en-US" sz="2000" dirty="0">
                <a:sym typeface="Lato"/>
              </a:rPr>
              <a:t> </a:t>
            </a:r>
            <a:r>
              <a:rPr lang="en-US" sz="2000" dirty="0" err="1">
                <a:sym typeface="Lato"/>
              </a:rPr>
              <a:t>Suomeen</a:t>
            </a:r>
            <a:r>
              <a:rPr lang="en-US" sz="2000" dirty="0">
                <a:sym typeface="Lato"/>
              </a:rPr>
              <a:t>: </a:t>
            </a:r>
            <a:r>
              <a:rPr lang="en-US" sz="2000" dirty="0" err="1">
                <a:sym typeface="Lato"/>
              </a:rPr>
              <a:t>teollisuudelle</a:t>
            </a:r>
            <a:r>
              <a:rPr lang="en-US" sz="2000" dirty="0">
                <a:sym typeface="Lato"/>
              </a:rPr>
              <a:t> </a:t>
            </a:r>
            <a:r>
              <a:rPr lang="en-US" sz="2000" dirty="0" err="1">
                <a:sym typeface="Lato"/>
              </a:rPr>
              <a:t>voimakas</a:t>
            </a:r>
            <a:r>
              <a:rPr lang="en-US" sz="2000" dirty="0">
                <a:sym typeface="Lato"/>
              </a:rPr>
              <a:t> </a:t>
            </a:r>
            <a:r>
              <a:rPr lang="en-US" sz="2000" i="1" dirty="0" err="1">
                <a:sym typeface="Lato"/>
              </a:rPr>
              <a:t>laskukausi</a:t>
            </a:r>
            <a:r>
              <a:rPr lang="en-US" sz="2000" i="1" dirty="0">
                <a:sym typeface="Lato"/>
              </a:rPr>
              <a:t> 1930-31</a:t>
            </a:r>
          </a:p>
          <a:p>
            <a:pPr marL="45720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ts val="2300"/>
              <a:buFont typeface="Arial" panose="020B0604020202020204" pitchFamily="34" charset="0"/>
              <a:buChar char="•"/>
            </a:pPr>
            <a:r>
              <a:rPr lang="en-US" sz="2000" dirty="0" err="1">
                <a:sym typeface="Lato"/>
              </a:rPr>
              <a:t>Suomessa</a:t>
            </a:r>
            <a:r>
              <a:rPr lang="en-US" sz="2000" dirty="0">
                <a:sym typeface="Lato"/>
              </a:rPr>
              <a:t> lama </a:t>
            </a:r>
            <a:r>
              <a:rPr lang="en-US" sz="2000" dirty="0" err="1">
                <a:sym typeface="Lato"/>
              </a:rPr>
              <a:t>jäi</a:t>
            </a:r>
            <a:r>
              <a:rPr lang="en-US" sz="2000" dirty="0">
                <a:sym typeface="Lato"/>
              </a:rPr>
              <a:t> </a:t>
            </a:r>
            <a:r>
              <a:rPr lang="en-US" sz="2000" dirty="0" err="1">
                <a:sym typeface="Lato"/>
              </a:rPr>
              <a:t>muita</a:t>
            </a:r>
            <a:r>
              <a:rPr lang="en-US" sz="2000" dirty="0">
                <a:sym typeface="Lato"/>
              </a:rPr>
              <a:t> </a:t>
            </a:r>
            <a:r>
              <a:rPr lang="en-US" sz="2000" dirty="0" err="1">
                <a:sym typeface="Lato"/>
              </a:rPr>
              <a:t>maita</a:t>
            </a:r>
            <a:r>
              <a:rPr lang="en-US" sz="2000" dirty="0">
                <a:sym typeface="Lato"/>
              </a:rPr>
              <a:t> </a:t>
            </a:r>
            <a:r>
              <a:rPr lang="en-US" sz="2000" dirty="0" err="1">
                <a:sym typeface="Lato"/>
              </a:rPr>
              <a:t>lyhyemmäksi</a:t>
            </a:r>
            <a:r>
              <a:rPr lang="en-US" sz="2000" dirty="0">
                <a:sym typeface="Lato"/>
              </a:rPr>
              <a:t>: 1932 </a:t>
            </a:r>
            <a:r>
              <a:rPr lang="en-US" sz="2000" dirty="0" err="1">
                <a:sym typeface="Lato"/>
              </a:rPr>
              <a:t>talous</a:t>
            </a:r>
            <a:r>
              <a:rPr lang="en-US" sz="2000" dirty="0">
                <a:sym typeface="Lato"/>
              </a:rPr>
              <a:t> </a:t>
            </a:r>
            <a:r>
              <a:rPr lang="en-US" sz="2000" dirty="0" err="1">
                <a:sym typeface="Lato"/>
              </a:rPr>
              <a:t>kääntyi</a:t>
            </a:r>
            <a:r>
              <a:rPr lang="en-US" sz="2000" dirty="0">
                <a:sym typeface="Lato"/>
              </a:rPr>
              <a:t> </a:t>
            </a:r>
            <a:r>
              <a:rPr lang="en-US" sz="2000" dirty="0" err="1">
                <a:sym typeface="Lato"/>
              </a:rPr>
              <a:t>nousuun</a:t>
            </a:r>
            <a:endParaRPr lang="en-US" sz="2000" dirty="0">
              <a:sym typeface="Lato"/>
            </a:endParaRPr>
          </a:p>
          <a:p>
            <a:pPr marL="45720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ts val="2300"/>
              <a:buFont typeface="Arial" panose="020B0604020202020204" pitchFamily="34" charset="0"/>
              <a:buChar char="•"/>
            </a:pPr>
            <a:r>
              <a:rPr lang="en-US" sz="2000" dirty="0" err="1">
                <a:sym typeface="Lato"/>
              </a:rPr>
              <a:t>Erittäin</a:t>
            </a:r>
            <a:r>
              <a:rPr lang="en-US" sz="2000" dirty="0">
                <a:sym typeface="Lato"/>
              </a:rPr>
              <a:t> </a:t>
            </a:r>
            <a:r>
              <a:rPr lang="en-US" sz="2000" dirty="0" err="1">
                <a:sym typeface="Lato"/>
              </a:rPr>
              <a:t>nopea</a:t>
            </a:r>
            <a:r>
              <a:rPr lang="en-US" sz="2000" dirty="0">
                <a:sym typeface="Lato"/>
              </a:rPr>
              <a:t> </a:t>
            </a:r>
            <a:r>
              <a:rPr lang="en-US" sz="2000" i="1" dirty="0" err="1">
                <a:sym typeface="Lato"/>
              </a:rPr>
              <a:t>talouskasvu</a:t>
            </a:r>
            <a:r>
              <a:rPr lang="en-US" sz="2000" i="1" dirty="0">
                <a:sym typeface="Lato"/>
              </a:rPr>
              <a:t> v. 1932-38</a:t>
            </a:r>
            <a:r>
              <a:rPr lang="en-US" sz="2000" dirty="0">
                <a:sym typeface="Lato"/>
              </a:rPr>
              <a:t>: </a:t>
            </a:r>
            <a:r>
              <a:rPr lang="en-US" sz="2000" dirty="0" err="1">
                <a:sym typeface="Lato"/>
              </a:rPr>
              <a:t>teollisuustuotanto</a:t>
            </a:r>
            <a:r>
              <a:rPr lang="en-US" sz="2000" dirty="0">
                <a:sym typeface="Lato"/>
              </a:rPr>
              <a:t> </a:t>
            </a:r>
            <a:r>
              <a:rPr lang="en-US" sz="2000" dirty="0" err="1">
                <a:sym typeface="Lato"/>
              </a:rPr>
              <a:t>kasvoi</a:t>
            </a:r>
            <a:r>
              <a:rPr lang="en-US" sz="2000" dirty="0">
                <a:sym typeface="Lato"/>
              </a:rPr>
              <a:t> </a:t>
            </a:r>
            <a:r>
              <a:rPr lang="en-US" sz="2000" dirty="0" err="1">
                <a:sym typeface="Lato"/>
              </a:rPr>
              <a:t>jopa</a:t>
            </a:r>
            <a:r>
              <a:rPr lang="en-US" sz="2000" dirty="0">
                <a:sym typeface="Lato"/>
              </a:rPr>
              <a:t> 20% </a:t>
            </a:r>
            <a:r>
              <a:rPr lang="en-US" sz="2000" dirty="0" err="1">
                <a:sym typeface="Lato"/>
              </a:rPr>
              <a:t>vuodessa</a:t>
            </a:r>
            <a:endParaRPr lang="en-US" sz="2000" dirty="0">
              <a:sym typeface="Lato"/>
            </a:endParaRPr>
          </a:p>
          <a:p>
            <a:pPr marL="45720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ts val="2300"/>
              <a:buFont typeface="Arial" panose="020B0604020202020204" pitchFamily="34" charset="0"/>
              <a:buChar char="•"/>
            </a:pPr>
            <a:r>
              <a:rPr lang="en-US" sz="2000" dirty="0" err="1">
                <a:sym typeface="Lato"/>
              </a:rPr>
              <a:t>Teollisuuden</a:t>
            </a:r>
            <a:r>
              <a:rPr lang="en-US" sz="2000" dirty="0">
                <a:sym typeface="Lato"/>
              </a:rPr>
              <a:t> </a:t>
            </a:r>
            <a:r>
              <a:rPr lang="en-US" sz="2000" dirty="0" err="1">
                <a:sym typeface="Lato"/>
              </a:rPr>
              <a:t>kasvusta</a:t>
            </a:r>
            <a:r>
              <a:rPr lang="en-US" sz="2000" dirty="0">
                <a:sym typeface="Lato"/>
              </a:rPr>
              <a:t> </a:t>
            </a:r>
            <a:r>
              <a:rPr lang="en-US" sz="2000" dirty="0" err="1">
                <a:sym typeface="Lato"/>
              </a:rPr>
              <a:t>huolimatta</a:t>
            </a:r>
            <a:r>
              <a:rPr lang="en-US" sz="2000" dirty="0">
                <a:sym typeface="Lato"/>
              </a:rPr>
              <a:t> Suomi </a:t>
            </a:r>
            <a:r>
              <a:rPr lang="en-US" sz="2000" dirty="0" err="1">
                <a:sym typeface="Lato"/>
              </a:rPr>
              <a:t>oli</a:t>
            </a:r>
            <a:r>
              <a:rPr lang="en-US" sz="2000" dirty="0">
                <a:sym typeface="Lato"/>
              </a:rPr>
              <a:t> </a:t>
            </a:r>
            <a:r>
              <a:rPr lang="en-US" sz="2000" dirty="0" err="1">
                <a:sym typeface="Lato"/>
              </a:rPr>
              <a:t>edelleen</a:t>
            </a:r>
            <a:r>
              <a:rPr lang="en-US" sz="2000" dirty="0">
                <a:sym typeface="Lato"/>
              </a:rPr>
              <a:t> </a:t>
            </a:r>
            <a:r>
              <a:rPr lang="en-US" sz="2000" i="1" dirty="0" err="1">
                <a:sym typeface="Lato"/>
              </a:rPr>
              <a:t>maatalousyhteiskunta</a:t>
            </a:r>
            <a:r>
              <a:rPr lang="en-US" sz="2000" dirty="0">
                <a:sym typeface="Lato"/>
              </a:rPr>
              <a:t>: </a:t>
            </a:r>
            <a:r>
              <a:rPr lang="en-US" sz="2000" dirty="0" err="1">
                <a:sym typeface="Lato"/>
              </a:rPr>
              <a:t>yli</a:t>
            </a:r>
            <a:r>
              <a:rPr lang="en-US" sz="2000" dirty="0">
                <a:sym typeface="Lato"/>
              </a:rPr>
              <a:t> 70% </a:t>
            </a:r>
            <a:r>
              <a:rPr lang="en-US" sz="2000" dirty="0" err="1">
                <a:sym typeface="Lato"/>
              </a:rPr>
              <a:t>ihmisistä</a:t>
            </a:r>
            <a:r>
              <a:rPr lang="en-US" sz="2000" dirty="0">
                <a:sym typeface="Lato"/>
              </a:rPr>
              <a:t> </a:t>
            </a:r>
            <a:r>
              <a:rPr lang="en-US" sz="2000" dirty="0" err="1">
                <a:sym typeface="Lato"/>
              </a:rPr>
              <a:t>työskenteli</a:t>
            </a:r>
            <a:r>
              <a:rPr lang="en-US" sz="2000" dirty="0">
                <a:sym typeface="Lato"/>
              </a:rPr>
              <a:t> </a:t>
            </a:r>
            <a:r>
              <a:rPr lang="en-US" sz="2000" i="1" dirty="0" err="1">
                <a:sym typeface="Lato"/>
              </a:rPr>
              <a:t>alkutuotannossa</a:t>
            </a:r>
            <a:endParaRPr lang="en-US" sz="2000" dirty="0">
              <a:sym typeface="Lato"/>
            </a:endParaRP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88FECACA-8B7E-8250-C417-12A990AA1D1B}"/>
              </a:ext>
            </a:extLst>
          </p:cNvPr>
          <p:cNvSpPr txBox="1"/>
          <p:nvPr/>
        </p:nvSpPr>
        <p:spPr>
          <a:xfrm>
            <a:off x="1222817" y="594835"/>
            <a:ext cx="845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>
                <a:solidFill>
                  <a:schemeClr val="bg1"/>
                </a:solidFill>
              </a:rPr>
              <a:t>Suomen talouskehitys 1920-30 -luku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0" name="Rectangle 16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" y="0"/>
            <a:ext cx="9143999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642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1"/>
            <a:ext cx="9144001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Google Shape;165;p24"/>
          <p:cNvSpPr txBox="1"/>
          <p:nvPr/>
        </p:nvSpPr>
        <p:spPr>
          <a:xfrm>
            <a:off x="524784" y="248038"/>
            <a:ext cx="5297791" cy="1159200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b="1" kern="1200">
                <a:solidFill>
                  <a:srgbClr val="FFFFFF"/>
                </a:solidFill>
                <a:latin typeface="+mj-lt"/>
                <a:ea typeface="+mj-ea"/>
                <a:cs typeface="+mj-cs"/>
                <a:sym typeface="Lato"/>
              </a:rPr>
              <a:t>BKT eli kokonaistuotanto</a:t>
            </a:r>
          </a:p>
        </p:txBody>
      </p:sp>
      <p:pic>
        <p:nvPicPr>
          <p:cNvPr id="164" name="Google Shape;164;p2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160382" y="1966293"/>
            <a:ext cx="6823234" cy="44521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5" name="Rectangle 174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0" name="Google Shape;170;p2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42900" y="1102996"/>
            <a:ext cx="8458200" cy="46520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1429E5AF-AD44-C0A8-3E63-1E28522F8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041" y="586855"/>
            <a:ext cx="2401025" cy="3387497"/>
          </a:xfrm>
        </p:spPr>
        <p:txBody>
          <a:bodyPr anchor="b">
            <a:normAutofit/>
          </a:bodyPr>
          <a:lstStyle/>
          <a:p>
            <a:pPr algn="r"/>
            <a:r>
              <a:rPr lang="fi-FI" sz="2200">
                <a:solidFill>
                  <a:srgbClr val="FFFFFF"/>
                </a:solidFill>
              </a:rPr>
              <a:t>Oikeistoradikalismi (kpl 10.-11.)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1FB1C4C-8AE3-A3F4-00EB-7611EB603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7694" y="649480"/>
            <a:ext cx="4916510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fi-FI" sz="3200" b="1" dirty="0"/>
              <a:t>Akateeminen Karjala-Seura (AKS)</a:t>
            </a:r>
          </a:p>
          <a:p>
            <a:r>
              <a:rPr lang="fi-FI" sz="3200" dirty="0"/>
              <a:t>Kannatti heimoaatetta ja jopa Suur-Suomea</a:t>
            </a:r>
          </a:p>
          <a:p>
            <a:pPr lvl="1"/>
            <a:r>
              <a:rPr lang="fi-FI" sz="2900" i="1" dirty="0"/>
              <a:t>Heimosodat </a:t>
            </a:r>
            <a:r>
              <a:rPr lang="fi-FI" sz="2900" dirty="0"/>
              <a:t>v. 1918-20, 1921-22 edelsivät perustamista</a:t>
            </a:r>
          </a:p>
          <a:p>
            <a:pPr lvl="1"/>
            <a:r>
              <a:rPr lang="fi-FI" sz="2900" i="1" dirty="0"/>
              <a:t>Tarton rauhassa</a:t>
            </a:r>
            <a:r>
              <a:rPr lang="fi-FI" sz="2900" dirty="0"/>
              <a:t> 1920 Suomi sai Petsamon</a:t>
            </a:r>
          </a:p>
        </p:txBody>
      </p:sp>
    </p:spTree>
    <p:extLst>
      <p:ext uri="{BB962C8B-B14F-4D97-AF65-F5344CB8AC3E}">
        <p14:creationId xmlns:p14="http://schemas.microsoft.com/office/powerpoint/2010/main" val="32832720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6" name="Rectangle 185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Rectangle 191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4" name="Freeform: Shape 193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1" name="Google Shape;181;p27"/>
          <p:cNvSpPr txBox="1"/>
          <p:nvPr/>
        </p:nvSpPr>
        <p:spPr>
          <a:xfrm>
            <a:off x="144406" y="2767106"/>
            <a:ext cx="2511245" cy="3071906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Heimosodat</a:t>
            </a:r>
            <a:r>
              <a:rPr lang="en-US" sz="3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1918-20, 1921-22 </a:t>
            </a:r>
          </a:p>
        </p:txBody>
      </p:sp>
      <p:pic>
        <p:nvPicPr>
          <p:cNvPr id="180" name="Google Shape;180;p2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924369" y="467208"/>
            <a:ext cx="4324215" cy="59235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Rectangle 192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16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92649" y="480060"/>
            <a:ext cx="409359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8" name="Google Shape;188;p28"/>
          <p:cNvPicPr preferRelativeResize="0"/>
          <p:nvPr/>
        </p:nvPicPr>
        <p:blipFill rotWithShape="1">
          <a:blip r:embed="rId3"/>
          <a:stretch/>
        </p:blipFill>
        <p:spPr>
          <a:xfrm>
            <a:off x="5485955" y="643467"/>
            <a:ext cx="2506979" cy="5571066"/>
          </a:xfrm>
          <a:prstGeom prst="rect">
            <a:avLst/>
          </a:prstGeom>
          <a:noFill/>
        </p:spPr>
      </p:pic>
      <p:sp>
        <p:nvSpPr>
          <p:cNvPr id="197" name="Rectangle 196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4093590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7" name="Google Shape;187;p28"/>
          <p:cNvPicPr preferRelativeResize="0"/>
          <p:nvPr/>
        </p:nvPicPr>
        <p:blipFill rotWithShape="1">
          <a:blip r:embed="rId4"/>
          <a:stretch/>
        </p:blipFill>
        <p:spPr>
          <a:xfrm>
            <a:off x="480885" y="3159686"/>
            <a:ext cx="3847338" cy="5386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6ECE1E74-C887-60D7-522E-D3267CB38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r>
              <a:rPr lang="en-US" sz="3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”</a:t>
            </a:r>
            <a:r>
              <a:rPr lang="en-US" sz="35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Suur</a:t>
            </a:r>
            <a:r>
              <a:rPr lang="en-US" sz="3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-Suomi”</a:t>
            </a:r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4903118F-33A4-044F-998D-CEC082F2E1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16963" y="467208"/>
            <a:ext cx="4339026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93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6A7A7A5-B057-98C8-5B90-3CECFC39C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041" y="586855"/>
            <a:ext cx="2401025" cy="3387497"/>
          </a:xfrm>
        </p:spPr>
        <p:txBody>
          <a:bodyPr anchor="b">
            <a:normAutofit/>
          </a:bodyPr>
          <a:lstStyle/>
          <a:p>
            <a:pPr algn="r"/>
            <a:r>
              <a:rPr lang="fi-FI" sz="3500">
                <a:solidFill>
                  <a:srgbClr val="FFFFFF"/>
                </a:solidFill>
              </a:rPr>
              <a:t>Valkoinen Suomi kpl 8.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6012706-DD22-3603-401A-EC8BDCA5A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6360" y="205484"/>
            <a:ext cx="5753528" cy="6462444"/>
          </a:xfrm>
        </p:spPr>
        <p:txBody>
          <a:bodyPr anchor="ctr">
            <a:normAutofit/>
          </a:bodyPr>
          <a:lstStyle/>
          <a:p>
            <a:r>
              <a:rPr lang="fi-FI" sz="2000" dirty="0"/>
              <a:t>Suomi jakaantui 1920-luvulla valkoiseen ja punaiseen Suomeen:</a:t>
            </a:r>
          </a:p>
          <a:p>
            <a:endParaRPr lang="fi-FI" sz="2000" dirty="0"/>
          </a:p>
          <a:p>
            <a:pPr marL="0" indent="0">
              <a:buNone/>
            </a:pPr>
            <a:r>
              <a:rPr lang="fi-FI" sz="2000" b="1" u="sng" dirty="0"/>
              <a:t>Valkoinen Suomi</a:t>
            </a:r>
          </a:p>
          <a:p>
            <a:r>
              <a:rPr lang="fi-FI" sz="2000" dirty="0"/>
              <a:t>Sodan voittajien tavoitteena oli säilyttää ”valkoisten” asema</a:t>
            </a:r>
          </a:p>
          <a:p>
            <a:r>
              <a:rPr lang="fi-FI" sz="2000" dirty="0"/>
              <a:t>Valkoisen Suomen yhdistävänä tekijänä oli </a:t>
            </a:r>
            <a:r>
              <a:rPr lang="fi-FI" sz="2000" i="1" dirty="0"/>
              <a:t>kommunismin vastaisuus.</a:t>
            </a:r>
          </a:p>
          <a:p>
            <a:r>
              <a:rPr lang="fi-FI" sz="2000" dirty="0"/>
              <a:t>Aatteissa oli mukana </a:t>
            </a:r>
            <a:r>
              <a:rPr lang="fi-FI" sz="2000" i="1" dirty="0"/>
              <a:t>heimoaatetta</a:t>
            </a:r>
            <a:r>
              <a:rPr lang="fi-FI" sz="2000" dirty="0"/>
              <a:t>, vihamielisyyttä Neuvostoliittoa kohtaan ja haaveita </a:t>
            </a:r>
            <a:r>
              <a:rPr lang="fi-FI" sz="2000" i="1" dirty="0"/>
              <a:t>Suur-Suomesta</a:t>
            </a:r>
            <a:r>
              <a:rPr lang="fi-FI" sz="2000" dirty="0"/>
              <a:t>.</a:t>
            </a:r>
          </a:p>
          <a:p>
            <a:r>
              <a:rPr lang="fi-FI" sz="2000" u="sng" dirty="0"/>
              <a:t>Keskeisiä järjestöjä:</a:t>
            </a:r>
          </a:p>
          <a:p>
            <a:r>
              <a:rPr lang="fi-FI" sz="2000" i="1" dirty="0"/>
              <a:t>suojeluskunnat</a:t>
            </a:r>
          </a:p>
          <a:p>
            <a:r>
              <a:rPr lang="fi-FI" sz="2000" i="1" dirty="0"/>
              <a:t>Lotta </a:t>
            </a:r>
            <a:r>
              <a:rPr lang="fi-FI" sz="2000" i="1" dirty="0" err="1"/>
              <a:t>Svärd</a:t>
            </a:r>
            <a:endParaRPr lang="fi-FI" sz="2000" i="1" dirty="0"/>
          </a:p>
          <a:p>
            <a:r>
              <a:rPr lang="fi-FI" sz="2000" i="1" dirty="0"/>
              <a:t>Akateeminen Karjala-Seura</a:t>
            </a:r>
          </a:p>
          <a:p>
            <a:r>
              <a:rPr lang="fi-FI" sz="2000" i="1" dirty="0"/>
              <a:t>Etsivä keskuspoliisi</a:t>
            </a:r>
          </a:p>
          <a:p>
            <a:pPr lvl="1"/>
            <a:r>
              <a:rPr lang="fi-FI" sz="2000" dirty="0"/>
              <a:t>Tavoitteena oli turvata yhteiskuntarauha.</a:t>
            </a:r>
          </a:p>
          <a:p>
            <a:pPr lvl="1"/>
            <a:r>
              <a:rPr lang="fi-FI" sz="2000" dirty="0"/>
              <a:t>Suuntautui erityisesti kommunisteja vastaan.</a:t>
            </a:r>
          </a:p>
        </p:txBody>
      </p:sp>
    </p:spTree>
    <p:extLst>
      <p:ext uri="{BB962C8B-B14F-4D97-AF65-F5344CB8AC3E}">
        <p14:creationId xmlns:p14="http://schemas.microsoft.com/office/powerpoint/2010/main" val="4079314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17025" y="131600"/>
            <a:ext cx="4425925" cy="662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83209C3F-CBE3-E05C-B981-1A5E1FFFF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041" y="586855"/>
            <a:ext cx="2401025" cy="3387497"/>
          </a:xfrm>
        </p:spPr>
        <p:txBody>
          <a:bodyPr anchor="b">
            <a:normAutofit/>
          </a:bodyPr>
          <a:lstStyle/>
          <a:p>
            <a:pPr algn="r"/>
            <a:r>
              <a:rPr lang="fi-FI" sz="2200">
                <a:solidFill>
                  <a:srgbClr val="FFFFFF"/>
                </a:solidFill>
              </a:rPr>
              <a:t>Oikeistoradikalismi (Kpl 10.)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E0DD3C9-23C4-FD28-8251-59C0486258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4463" y="649480"/>
            <a:ext cx="5739063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fi-FI" sz="2800" b="1" dirty="0"/>
              <a:t>Lapuan liike </a:t>
            </a:r>
          </a:p>
          <a:p>
            <a:r>
              <a:rPr lang="fi-FI" sz="2800" dirty="0"/>
              <a:t>- Syntyi v. 1929 kommunismin kitkemiseksi</a:t>
            </a:r>
          </a:p>
          <a:p>
            <a:r>
              <a:rPr lang="fi-FI" sz="2800" i="1" dirty="0"/>
              <a:t>Muilutukset </a:t>
            </a:r>
            <a:r>
              <a:rPr lang="fi-FI" sz="2800" dirty="0"/>
              <a:t>(kyyditykset), joissa kolme kuolemaa</a:t>
            </a:r>
            <a:r>
              <a:rPr lang="fi-FI" sz="2800" i="1" dirty="0"/>
              <a:t>, naulaamiset </a:t>
            </a:r>
            <a:r>
              <a:rPr lang="fi-FI" sz="2800" dirty="0"/>
              <a:t>ja </a:t>
            </a:r>
            <a:r>
              <a:rPr lang="fi-FI" sz="2800" i="1" dirty="0"/>
              <a:t>lakonmurtamiset</a:t>
            </a:r>
          </a:p>
          <a:p>
            <a:r>
              <a:rPr lang="fi-FI" sz="2800" dirty="0"/>
              <a:t>Talonpoikaismarssi v. 1930: kommunistilait</a:t>
            </a:r>
          </a:p>
          <a:p>
            <a:r>
              <a:rPr lang="fi-FI" sz="2800" dirty="0"/>
              <a:t>Lapuan liikkeen lakkauttaminen </a:t>
            </a:r>
            <a:r>
              <a:rPr lang="fi-FI" sz="2800" i="1" dirty="0"/>
              <a:t>Mäntsälän kapinassa </a:t>
            </a:r>
            <a:r>
              <a:rPr lang="fi-FI" sz="2800" dirty="0"/>
              <a:t>v. 1932</a:t>
            </a:r>
          </a:p>
          <a:p>
            <a:r>
              <a:rPr lang="fi-FI" sz="2800" dirty="0"/>
              <a:t>Toimintaa jatkoi </a:t>
            </a:r>
            <a:r>
              <a:rPr lang="fi-FI" sz="2800" i="1" dirty="0"/>
              <a:t>IKL</a:t>
            </a:r>
          </a:p>
          <a:p>
            <a:endParaRPr lang="fi-FI" sz="1700" dirty="0"/>
          </a:p>
        </p:txBody>
      </p:sp>
    </p:spTree>
    <p:extLst>
      <p:ext uri="{BB962C8B-B14F-4D97-AF65-F5344CB8AC3E}">
        <p14:creationId xmlns:p14="http://schemas.microsoft.com/office/powerpoint/2010/main" val="15501232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6C0F0E6-2AF3-3044-435A-767D1A72B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r>
              <a:rPr lang="en-US" sz="35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Lapuan</a:t>
            </a:r>
            <a:r>
              <a:rPr lang="en-US" sz="3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5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liike</a:t>
            </a:r>
            <a:endParaRPr lang="en-US" sz="35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CED54CF6-3557-C92C-5CE9-2C5CECACEA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76821" y="1078374"/>
            <a:ext cx="5419311" cy="470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6879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9144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4F047D9-9786-E5CC-329A-F3F5AF1DE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2394" y="489507"/>
            <a:ext cx="2318706" cy="1655483"/>
          </a:xfrm>
        </p:spPr>
        <p:txBody>
          <a:bodyPr anchor="b">
            <a:normAutofit/>
          </a:bodyPr>
          <a:lstStyle/>
          <a:p>
            <a:r>
              <a:rPr lang="fi-FI" sz="2700"/>
              <a:t>Vihtori Kosola puhuu Lapuan liikkeen kokouksessa</a:t>
            </a:r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28BADD0F-43EC-526E-81D2-2876BB5693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35" r="1" b="1"/>
          <a:stretch/>
        </p:blipFill>
        <p:spPr>
          <a:xfrm>
            <a:off x="20" y="431"/>
            <a:ext cx="6086455" cy="6408311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65D5A53-3FAE-FBA1-F531-DF246121D6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2394" y="2418408"/>
            <a:ext cx="2207110" cy="3540265"/>
          </a:xfrm>
        </p:spPr>
        <p:txBody>
          <a:bodyPr>
            <a:normAutofit/>
          </a:bodyPr>
          <a:lstStyle/>
          <a:p>
            <a:endParaRPr lang="en-US" sz="17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8741"/>
            <a:ext cx="9143997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6408742"/>
            <a:ext cx="6086475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274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B0CD02AE-6EE0-36D8-9C24-D24E7469A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r>
              <a:rPr lang="en-US" sz="19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Lapuan liikkeen propagandajuliste</a:t>
            </a:r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FF55911B-4071-B481-49F5-3CB6902CEA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8952" y="1600200"/>
            <a:ext cx="6115048" cy="413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6004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45CA849-654C-4173-AD99-B3A2528275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00293C00-AF96-0D0B-A1AE-E51E20DE2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326" y="411480"/>
            <a:ext cx="8401050" cy="1106424"/>
          </a:xfrm>
        </p:spPr>
        <p:txBody>
          <a:bodyPr>
            <a:normAutofit/>
          </a:bodyPr>
          <a:lstStyle/>
          <a:p>
            <a:r>
              <a:rPr lang="fi-FI" sz="2600"/>
              <a:t>”Riisuminen”: lapualaiset riisuvat Työn ääni –kirjapainon faktori Eino Niemisen oikeudenkäynnin väliajalla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E23A947-2D45-4208-AE2B-64948C87A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7931"/>
            <a:ext cx="96012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DEE296DA-8502-B8A7-9175-FB1204409B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75" r="13798" b="1"/>
          <a:stretch/>
        </p:blipFill>
        <p:spPr>
          <a:xfrm>
            <a:off x="322326" y="1721922"/>
            <a:ext cx="5028668" cy="4520559"/>
          </a:xfrm>
          <a:prstGeom prst="rect">
            <a:avLst/>
          </a:prstGeom>
        </p:spPr>
      </p:pic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5BBB0F9-6A59-4D02-A9C7-A2D651668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7850" y="1721922"/>
            <a:ext cx="3163824" cy="4520560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8FBC9E5-1E82-8FB2-C16F-EE602BD775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4064" y="2020824"/>
            <a:ext cx="2591322" cy="3959352"/>
          </a:xfrm>
        </p:spPr>
        <p:txBody>
          <a:bodyPr anchor="ctr">
            <a:normAutofit/>
          </a:bodyPr>
          <a:lstStyle/>
          <a:p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2247921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03A2FBD-BD66-0C20-DFF1-DC97F7808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Talonpoikaismarssi 1930</a:t>
            </a:r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0F516C92-4F0D-284A-2A06-C2421EBE9E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2548" y="1825625"/>
            <a:ext cx="719890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1637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73E6370B-EC82-C7C8-1FC8-77A43EA795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16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CC101B5-3C5F-DDD8-3B1C-44FB5D8DE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3100">
                <a:solidFill>
                  <a:schemeClr val="tx1">
                    <a:lumMod val="85000"/>
                    <a:lumOff val="15000"/>
                  </a:schemeClr>
                </a:solidFill>
              </a:rPr>
              <a:t>Mäntsälän kapina 1932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98345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38" descr="Kuva, joka sisältää kohteen henkilö, mustavalkoinen, sisä-, mies&#10;&#10;Kuvaus luotu automaattisesti"/>
          <p:cNvPicPr preferRelativeResize="0"/>
          <p:nvPr/>
        </p:nvPicPr>
        <p:blipFill rotWithShape="1">
          <a:blip r:embed="rId3"/>
          <a:stretch/>
        </p:blipFill>
        <p:spPr>
          <a:xfrm>
            <a:off x="441157" y="321734"/>
            <a:ext cx="3873560" cy="2905170"/>
          </a:xfrm>
          <a:prstGeom prst="rect">
            <a:avLst/>
          </a:prstGeom>
          <a:noFill/>
        </p:spPr>
      </p:pic>
      <p:pic>
        <p:nvPicPr>
          <p:cNvPr id="255" name="Google Shape;255;p38" descr="Kuva, joka sisältää kohteen teksti, Fontti, musta&#10;&#10;Kuvaus luotu automaattisesti"/>
          <p:cNvPicPr preferRelativeResize="0"/>
          <p:nvPr/>
        </p:nvPicPr>
        <p:blipFill rotWithShape="1">
          <a:blip r:embed="rId4"/>
          <a:stretch/>
        </p:blipFill>
        <p:spPr>
          <a:xfrm>
            <a:off x="342900" y="4726471"/>
            <a:ext cx="4070073" cy="569810"/>
          </a:xfrm>
          <a:prstGeom prst="rect">
            <a:avLst/>
          </a:prstGeom>
          <a:noFill/>
        </p:spPr>
      </p:pic>
      <p:sp>
        <p:nvSpPr>
          <p:cNvPr id="262" name="Rectangle 261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7710" y="0"/>
            <a:ext cx="6858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" name="Rectangle 263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459486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6" name="Google Shape;256;p38" descr="Kuva, joka sisältää kohteen teksti, Fontti, kuvakaappaus&#10;&#10;Kuvaus luotu automaattisesti"/>
          <p:cNvPicPr preferRelativeResize="0"/>
          <p:nvPr/>
        </p:nvPicPr>
        <p:blipFill rotWithShape="1">
          <a:blip r:embed="rId5"/>
          <a:stretch/>
        </p:blipFill>
        <p:spPr>
          <a:xfrm>
            <a:off x="4731025" y="1655404"/>
            <a:ext cx="4070073" cy="34025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4CA3E7C-852D-CC69-D28C-80EADD78E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IKL eli Isänmaallinen Kansanliike ja fasistisen Italian suurlähettiläs</a:t>
            </a:r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9794774E-152B-81C7-134F-3ACC07372C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0503" y="1825625"/>
            <a:ext cx="622299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700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 descr="Kuva, joka sisältää kohteen rakennus, piha-, ryhmä, sotilas-&#10;&#10;Kuvaus luotu automaattisesti">
            <a:extLst>
              <a:ext uri="{FF2B5EF4-FFF2-40B4-BE49-F238E27FC236}">
                <a16:creationId xmlns:a16="http://schemas.microsoft.com/office/drawing/2014/main" id="{2A81784D-E039-D16D-25FB-9016B54908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41" r="8460" b="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FEEC76D-472D-5B57-6A22-A0FB288F0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3100">
                <a:solidFill>
                  <a:schemeClr val="tx1">
                    <a:lumMod val="85000"/>
                    <a:lumOff val="15000"/>
                  </a:schemeClr>
                </a:solidFill>
              </a:rPr>
              <a:t>Suojeluskuntalaisia Tuusulassa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4131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Rectangle 253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Rectangle 255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9" name="Google Shape;249;p3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82600" y="2130616"/>
            <a:ext cx="8178799" cy="25967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43"/>
          <p:cNvPicPr preferRelativeResize="0"/>
          <p:nvPr/>
        </p:nvPicPr>
        <p:blipFill rotWithShape="1">
          <a:blip r:embed="rId3"/>
          <a:stretch/>
        </p:blipFill>
        <p:spPr>
          <a:xfrm>
            <a:off x="363474" y="3076396"/>
            <a:ext cx="5037204" cy="705209"/>
          </a:xfrm>
          <a:prstGeom prst="rect">
            <a:avLst/>
          </a:prstGeom>
          <a:noFill/>
        </p:spPr>
      </p:pic>
      <p:pic>
        <p:nvPicPr>
          <p:cNvPr id="292" name="Google Shape;292;p43"/>
          <p:cNvPicPr preferRelativeResize="0"/>
          <p:nvPr/>
        </p:nvPicPr>
        <p:blipFill rotWithShape="1">
          <a:blip r:embed="rId4"/>
          <a:stretch/>
        </p:blipFill>
        <p:spPr>
          <a:xfrm>
            <a:off x="5650991" y="1292800"/>
            <a:ext cx="3129534" cy="42724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44"/>
          <p:cNvPicPr preferRelativeResize="0"/>
          <p:nvPr/>
        </p:nvPicPr>
        <p:blipFill rotWithShape="1">
          <a:blip r:embed="rId3"/>
          <a:stretch/>
        </p:blipFill>
        <p:spPr>
          <a:xfrm>
            <a:off x="482600" y="738323"/>
            <a:ext cx="3968749" cy="5381354"/>
          </a:xfrm>
          <a:prstGeom prst="rect">
            <a:avLst/>
          </a:prstGeom>
          <a:noFill/>
        </p:spPr>
      </p:pic>
      <p:pic>
        <p:nvPicPr>
          <p:cNvPr id="298" name="Google Shape;298;p44"/>
          <p:cNvPicPr preferRelativeResize="0"/>
          <p:nvPr/>
        </p:nvPicPr>
        <p:blipFill rotWithShape="1">
          <a:blip r:embed="rId4"/>
          <a:stretch/>
        </p:blipFill>
        <p:spPr>
          <a:xfrm>
            <a:off x="4692648" y="3151187"/>
            <a:ext cx="3968751" cy="555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45"/>
          <p:cNvPicPr preferRelativeResize="0"/>
          <p:nvPr/>
        </p:nvPicPr>
        <p:blipFill rotWithShape="1">
          <a:blip r:embed="rId3"/>
          <a:stretch/>
        </p:blipFill>
        <p:spPr>
          <a:xfrm>
            <a:off x="1375654" y="321734"/>
            <a:ext cx="2004567" cy="2905170"/>
          </a:xfrm>
          <a:prstGeom prst="rect">
            <a:avLst/>
          </a:prstGeom>
          <a:noFill/>
        </p:spPr>
      </p:pic>
      <p:pic>
        <p:nvPicPr>
          <p:cNvPr id="303" name="Google Shape;303;p45"/>
          <p:cNvPicPr preferRelativeResize="0"/>
          <p:nvPr/>
        </p:nvPicPr>
        <p:blipFill rotWithShape="1">
          <a:blip r:embed="rId4"/>
          <a:stretch/>
        </p:blipFill>
        <p:spPr>
          <a:xfrm>
            <a:off x="342900" y="4726471"/>
            <a:ext cx="4070073" cy="569810"/>
          </a:xfrm>
          <a:prstGeom prst="rect">
            <a:avLst/>
          </a:prstGeom>
          <a:noFill/>
        </p:spPr>
      </p:pic>
      <p:sp>
        <p:nvSpPr>
          <p:cNvPr id="310" name="Rectangle 309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7710" y="0"/>
            <a:ext cx="6858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2" name="Rectangle 311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459486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5" name="Google Shape;305;p45"/>
          <p:cNvPicPr preferRelativeResize="0"/>
          <p:nvPr/>
        </p:nvPicPr>
        <p:blipFill rotWithShape="1">
          <a:blip r:embed="rId5"/>
          <a:stretch/>
        </p:blipFill>
        <p:spPr>
          <a:xfrm>
            <a:off x="5028546" y="321734"/>
            <a:ext cx="3475030" cy="60699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82A4680A-A56D-349E-D091-D4CA82D9B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041" y="586855"/>
            <a:ext cx="2401025" cy="3387497"/>
          </a:xfrm>
        </p:spPr>
        <p:txBody>
          <a:bodyPr anchor="b">
            <a:normAutofit/>
          </a:bodyPr>
          <a:lstStyle/>
          <a:p>
            <a:pPr algn="r"/>
            <a:r>
              <a:rPr lang="fi-FI" sz="3200">
                <a:solidFill>
                  <a:srgbClr val="FFFFFF"/>
                </a:solidFill>
              </a:rPr>
              <a:t>Kpl 11. Suomen ulkopolitiikka 1920-30 -luvuilla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765881B-8C3F-FDF8-A586-F53EB5B1E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1107" y="649480"/>
            <a:ext cx="5946640" cy="5546047"/>
          </a:xfrm>
        </p:spPr>
        <p:txBody>
          <a:bodyPr anchor="ctr">
            <a:normAutofit/>
          </a:bodyPr>
          <a:lstStyle/>
          <a:p>
            <a:r>
              <a:rPr lang="fi-FI" sz="2400" dirty="0"/>
              <a:t>1. Yritettiin </a:t>
            </a:r>
            <a:r>
              <a:rPr lang="fi-FI" sz="2400" i="1" dirty="0"/>
              <a:t>reunavaltiopolitiikkaa</a:t>
            </a:r>
            <a:r>
              <a:rPr lang="fi-FI" sz="2400" dirty="0"/>
              <a:t> Viron, Latvian ja Puolan kanssa: ei liittosopimusta</a:t>
            </a:r>
          </a:p>
          <a:p>
            <a:endParaRPr lang="fi-FI" sz="2400" dirty="0"/>
          </a:p>
          <a:p>
            <a:r>
              <a:rPr lang="fi-FI" sz="2400" dirty="0"/>
              <a:t>2. </a:t>
            </a:r>
            <a:r>
              <a:rPr lang="fi-FI" sz="2400" i="1" dirty="0"/>
              <a:t>Kansainliiton jäsenyys </a:t>
            </a:r>
            <a:r>
              <a:rPr lang="fi-FI" sz="2400" dirty="0"/>
              <a:t>1920</a:t>
            </a:r>
          </a:p>
          <a:p>
            <a:pPr marL="0" indent="0">
              <a:buNone/>
            </a:pPr>
            <a:endParaRPr lang="fi-FI" sz="2400" dirty="0"/>
          </a:p>
          <a:p>
            <a:r>
              <a:rPr lang="fi-FI" sz="2400" dirty="0"/>
              <a:t>3. </a:t>
            </a:r>
            <a:r>
              <a:rPr lang="fi-FI" sz="2400" i="1" dirty="0"/>
              <a:t>Ahvenanmaan kiista</a:t>
            </a:r>
            <a:r>
              <a:rPr lang="fi-FI" sz="2400" dirty="0"/>
              <a:t>: Kansainliitto ratkaisi Ahvenanmaan Suomelle kiistassa Ruotsin kanssa, Ahvenanmaan itsehallinto ja demilitarisointi</a:t>
            </a:r>
          </a:p>
          <a:p>
            <a:endParaRPr lang="fi-FI" sz="2400" dirty="0"/>
          </a:p>
          <a:p>
            <a:r>
              <a:rPr lang="fi-FI" sz="2400" dirty="0"/>
              <a:t>4. </a:t>
            </a:r>
            <a:r>
              <a:rPr lang="fi-FI" sz="2400" i="1" dirty="0"/>
              <a:t>Pohjoismainen yhteistyö</a:t>
            </a:r>
            <a:r>
              <a:rPr lang="fi-FI" sz="2400" dirty="0"/>
              <a:t>: yritettiin puolustusliittoa, Ruotsi ei suostunut → Suomi jäi yksin ennen Talvisotaa 1939</a:t>
            </a:r>
          </a:p>
          <a:p>
            <a:endParaRPr lang="fi-FI" sz="1700" dirty="0"/>
          </a:p>
        </p:txBody>
      </p:sp>
    </p:spTree>
    <p:extLst>
      <p:ext uri="{BB962C8B-B14F-4D97-AF65-F5344CB8AC3E}">
        <p14:creationId xmlns:p14="http://schemas.microsoft.com/office/powerpoint/2010/main" val="3999492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8C1D27FD-4ECF-167A-0F89-2FAFA06FE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041" y="586855"/>
            <a:ext cx="2401025" cy="3387497"/>
          </a:xfrm>
        </p:spPr>
        <p:txBody>
          <a:bodyPr anchor="b">
            <a:normAutofit/>
          </a:bodyPr>
          <a:lstStyle/>
          <a:p>
            <a:pPr algn="r"/>
            <a:r>
              <a:rPr lang="fi-FI" sz="3500">
                <a:solidFill>
                  <a:srgbClr val="FFFFFF"/>
                </a:solidFill>
              </a:rPr>
              <a:t>Talvisodan (1939-40) syyt kpl 11.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57077E8-CE2B-26DF-227A-40E1C0BD7E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2431" y="336884"/>
            <a:ext cx="5787189" cy="5858643"/>
          </a:xfrm>
        </p:spPr>
        <p:txBody>
          <a:bodyPr anchor="ctr">
            <a:normAutofit/>
          </a:bodyPr>
          <a:lstStyle/>
          <a:p>
            <a:r>
              <a:rPr lang="fi-FI" sz="2400" dirty="0"/>
              <a:t>Saksa alkoi laajentua (1936-38): NL pyrki turvaamaan Leningradin alueen</a:t>
            </a:r>
          </a:p>
          <a:p>
            <a:pPr lvl="1"/>
            <a:r>
              <a:rPr lang="fi-FI" sz="2400" b="1" dirty="0"/>
              <a:t>1. </a:t>
            </a:r>
            <a:r>
              <a:rPr lang="fi-FI" sz="2400" b="1" dirty="0" err="1"/>
              <a:t>Jartsev</a:t>
            </a:r>
            <a:r>
              <a:rPr lang="fi-FI" sz="2400" b="1" dirty="0"/>
              <a:t>-neuvottelut 1938</a:t>
            </a:r>
            <a:r>
              <a:rPr lang="fi-FI" sz="2400" dirty="0"/>
              <a:t>: yhteistyö mahdollisen Saksan hyökkäyksen varalta (suomi ei suostunut)</a:t>
            </a:r>
          </a:p>
          <a:p>
            <a:pPr lvl="1"/>
            <a:r>
              <a:rPr lang="fi-FI" sz="2400" b="1" dirty="0"/>
              <a:t>2. Molotov-</a:t>
            </a:r>
            <a:r>
              <a:rPr lang="fi-FI" sz="2400" b="1" dirty="0" err="1"/>
              <a:t>Ribbentrop</a:t>
            </a:r>
            <a:r>
              <a:rPr lang="fi-FI" sz="2400" b="1" dirty="0"/>
              <a:t> –sopimus 23.8.1939</a:t>
            </a:r>
            <a:r>
              <a:rPr lang="fi-FI" sz="2400" dirty="0"/>
              <a:t>: salainen etupiirijako, jossa Suomi jaettiin NL:lle</a:t>
            </a:r>
          </a:p>
          <a:p>
            <a:pPr lvl="1"/>
            <a:r>
              <a:rPr lang="fi-FI" sz="2400" b="1" dirty="0"/>
              <a:t>3. Moskovan neuvottelut</a:t>
            </a:r>
            <a:r>
              <a:rPr lang="fi-FI" sz="2400" dirty="0"/>
              <a:t> (loka-marraskuu 1939): </a:t>
            </a:r>
          </a:p>
          <a:p>
            <a:pPr lvl="2"/>
            <a:r>
              <a:rPr lang="fi-FI" sz="2400" dirty="0"/>
              <a:t>NL:n aluevaatimukset: rajansiirto Karjalan kannaksella, ulkosaaret ja Hanko tukikohdaksi </a:t>
            </a:r>
          </a:p>
          <a:p>
            <a:pPr lvl="1"/>
            <a:endParaRPr lang="fi-FI" sz="1700" dirty="0"/>
          </a:p>
        </p:txBody>
      </p:sp>
    </p:spTree>
    <p:extLst>
      <p:ext uri="{BB962C8B-B14F-4D97-AF65-F5344CB8AC3E}">
        <p14:creationId xmlns:p14="http://schemas.microsoft.com/office/powerpoint/2010/main" val="1286247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F443186B-652C-4705-AB2D-BFC7D263C6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54" r="16947" b="5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30A415C9-5A1E-11D7-9F59-3ED579464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3100">
                <a:solidFill>
                  <a:schemeClr val="tx1">
                    <a:lumMod val="85000"/>
                    <a:lumOff val="15000"/>
                  </a:schemeClr>
                </a:solidFill>
              </a:rPr>
              <a:t>Molotov ja Ribbentrop Moskovassa 1939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27893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50"/>
          <p:cNvPicPr preferRelativeResize="0"/>
          <p:nvPr/>
        </p:nvPicPr>
        <p:blipFill rotWithShape="1">
          <a:blip r:embed="rId3"/>
          <a:stretch/>
        </p:blipFill>
        <p:spPr>
          <a:xfrm>
            <a:off x="622362" y="643466"/>
            <a:ext cx="7899274" cy="55710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3AD41DB-DF9F-49BC-85AE-6AB1840A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730ECFFB-7C59-292C-9616-35D6C53A1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69978"/>
            <a:ext cx="3293268" cy="1173700"/>
          </a:xfrm>
        </p:spPr>
        <p:txBody>
          <a:bodyPr anchor="t">
            <a:normAutofit/>
          </a:bodyPr>
          <a:lstStyle/>
          <a:p>
            <a:r>
              <a:rPr lang="fi-FI" sz="1900" dirty="0">
                <a:solidFill>
                  <a:schemeClr val="bg1"/>
                </a:solidFill>
              </a:rPr>
              <a:t>Moskovan neuvottelut 1939: eduskunnan puhemies Hakkila, pääministeri Cajander ja pääneuvottelija J.K. Paasikivi</a:t>
            </a:r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CDF3266A-E0DF-A063-7EB0-C503E0B935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" b="33919"/>
          <a:stretch/>
        </p:blipFill>
        <p:spPr>
          <a:xfrm>
            <a:off x="20" y="-1"/>
            <a:ext cx="9143980" cy="3984912"/>
          </a:xfrm>
          <a:custGeom>
            <a:avLst/>
            <a:gdLst/>
            <a:ahLst/>
            <a:cxnLst/>
            <a:rect l="l" t="t" r="r" b="b"/>
            <a:pathLst>
              <a:path w="12192000" h="3984912">
                <a:moveTo>
                  <a:pt x="0" y="0"/>
                </a:moveTo>
                <a:lnTo>
                  <a:pt x="12192000" y="0"/>
                </a:lnTo>
                <a:lnTo>
                  <a:pt x="12192000" y="566059"/>
                </a:lnTo>
                <a:lnTo>
                  <a:pt x="12192000" y="794037"/>
                </a:lnTo>
                <a:lnTo>
                  <a:pt x="12192000" y="2336800"/>
                </a:lnTo>
                <a:lnTo>
                  <a:pt x="12192000" y="2631227"/>
                </a:lnTo>
                <a:lnTo>
                  <a:pt x="12192000" y="3908712"/>
                </a:lnTo>
                <a:lnTo>
                  <a:pt x="9439275" y="3984912"/>
                </a:lnTo>
                <a:lnTo>
                  <a:pt x="5572127" y="3737262"/>
                </a:lnTo>
                <a:lnTo>
                  <a:pt x="0" y="3908712"/>
                </a:lnTo>
                <a:lnTo>
                  <a:pt x="0" y="2631227"/>
                </a:lnTo>
                <a:lnTo>
                  <a:pt x="0" y="2336800"/>
                </a:lnTo>
                <a:lnTo>
                  <a:pt x="0" y="794037"/>
                </a:lnTo>
                <a:lnTo>
                  <a:pt x="0" y="566059"/>
                </a:lnTo>
                <a:close/>
              </a:path>
            </a:pathLst>
          </a:cu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4AE1828-51FD-4AD7-BCF6-9AF5C696C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9144000" cy="757168"/>
            <a:chOff x="0" y="2959818"/>
            <a:chExt cx="12192000" cy="757168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542C7CD-02BE-4ADE-8D2F-DFB759D71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40A04EE-8E37-4C28-B09B-A9593A4AA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3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22624EB-25AA-99AD-B82F-B54DCAB94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8150" y="4669978"/>
            <a:ext cx="4269581" cy="1173700"/>
          </a:xfrm>
        </p:spPr>
        <p:txBody>
          <a:bodyPr>
            <a:normAutofit/>
          </a:bodyPr>
          <a:lstStyle/>
          <a:p>
            <a:endParaRPr lang="en-US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5273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02DD5396-9467-3D16-7571-B7D336CA3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r>
              <a:rPr lang="en-US" sz="3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Karjalan kannas</a:t>
            </a:r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BCE43AD0-129E-3D68-A8DC-F49E0834F9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8952" y="1593208"/>
            <a:ext cx="6115047" cy="443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352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6">
            <a:hlinkClick r:id="rId3"/>
          </p:cNvPr>
          <p:cNvPicPr preferRelativeResize="0"/>
          <p:nvPr/>
        </p:nvPicPr>
        <p:blipFill rotWithShape="1">
          <a:blip r:embed="rId4"/>
          <a:srcRect b="29572"/>
          <a:stretch/>
        </p:blipFill>
        <p:spPr>
          <a:xfrm>
            <a:off x="2911927" y="10"/>
            <a:ext cx="6232072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  <p:grpSp>
        <p:nvGrpSpPr>
          <p:cNvPr id="118" name="Group 117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3436144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25" name="Freeform: Shape 124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Freeform: Shape 125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5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23" name="Freeform: Shape 122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" name="Freeform: Shape 123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2" name="Tekstiruutu 1">
            <a:extLst>
              <a:ext uri="{FF2B5EF4-FFF2-40B4-BE49-F238E27FC236}">
                <a16:creationId xmlns:a16="http://schemas.microsoft.com/office/drawing/2014/main" id="{9933C550-9C62-71B9-EF40-FFCEC521E861}"/>
              </a:ext>
            </a:extLst>
          </p:cNvPr>
          <p:cNvSpPr txBox="1"/>
          <p:nvPr/>
        </p:nvSpPr>
        <p:spPr>
          <a:xfrm>
            <a:off x="575353" y="1962364"/>
            <a:ext cx="180825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dirty="0">
                <a:solidFill>
                  <a:schemeClr val="bg1"/>
                </a:solidFill>
              </a:rPr>
              <a:t>Paavo Nurmi ”</a:t>
            </a:r>
            <a:r>
              <a:rPr lang="fi-FI" sz="3200" dirty="0" err="1">
                <a:solidFill>
                  <a:schemeClr val="bg1"/>
                </a:solidFill>
              </a:rPr>
              <a:t>Flying</a:t>
            </a:r>
            <a:r>
              <a:rPr lang="fi-FI" sz="3200" dirty="0">
                <a:solidFill>
                  <a:schemeClr val="bg1"/>
                </a:solidFill>
              </a:rPr>
              <a:t> Finn”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EAF7AA9-EDE8-1B40-7678-47AD7F888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r>
              <a:rPr lang="en-US" sz="2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Kalastajasaarento</a:t>
            </a:r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1E0F3DE5-0A88-8FD0-7BE6-09D199B004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76821" y="1572885"/>
            <a:ext cx="5419311" cy="371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1507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070AD32F-A183-7AA7-3950-D64DC1BDC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r>
              <a:rPr lang="en-US" sz="2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Suomenlahden ulkosaaret</a:t>
            </a:r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07BAEB5F-E5F7-41FC-1C7C-FC00E635D8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76821" y="1660949"/>
            <a:ext cx="5419311" cy="353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7967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9A9302CA-4B6A-D5F1-FBA8-100F06A75E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242" r="425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08D3D919-D8A3-0A5D-44DB-F18404182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3100">
                <a:solidFill>
                  <a:schemeClr val="tx1">
                    <a:lumMod val="85000"/>
                    <a:lumOff val="15000"/>
                  </a:schemeClr>
                </a:solidFill>
              </a:rPr>
              <a:t>Hankoniemi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77339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0BEF825D-8EF3-273E-0D38-8DE7F95A1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041" y="586855"/>
            <a:ext cx="2401025" cy="3387497"/>
          </a:xfrm>
        </p:spPr>
        <p:txBody>
          <a:bodyPr anchor="b">
            <a:normAutofit/>
          </a:bodyPr>
          <a:lstStyle/>
          <a:p>
            <a:pPr algn="r"/>
            <a:r>
              <a:rPr lang="fi-FI" sz="3500">
                <a:solidFill>
                  <a:srgbClr val="FFFFFF"/>
                </a:solidFill>
              </a:rPr>
              <a:t>Talvisodan syyt 1939-40 kpl 11.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5456920-58C4-1020-203A-2A140CCEA9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7694" y="649480"/>
            <a:ext cx="4916510" cy="5546047"/>
          </a:xfrm>
        </p:spPr>
        <p:txBody>
          <a:bodyPr anchor="ctr">
            <a:normAutofit/>
          </a:bodyPr>
          <a:lstStyle/>
          <a:p>
            <a:r>
              <a:rPr lang="fi-FI" sz="3200" dirty="0"/>
              <a:t>Moskovan neuvottelujen katkettua NL syytti Suomea </a:t>
            </a:r>
            <a:r>
              <a:rPr lang="fi-FI" sz="3200" b="1" dirty="0" err="1"/>
              <a:t>Mainilan</a:t>
            </a:r>
            <a:r>
              <a:rPr lang="fi-FI" sz="3200" dirty="0"/>
              <a:t> kylän pommituksesta</a:t>
            </a:r>
          </a:p>
          <a:p>
            <a:pPr lvl="1"/>
            <a:r>
              <a:rPr lang="fi-FI" sz="3200" dirty="0">
                <a:sym typeface="Wingdings" panose="05000000000000000000" pitchFamily="2" charset="2"/>
              </a:rPr>
              <a:t> tekosyy sodan aloittamiselle</a:t>
            </a:r>
          </a:p>
          <a:p>
            <a:pPr lvl="1"/>
            <a:r>
              <a:rPr lang="fi-FI" sz="3200" dirty="0">
                <a:sym typeface="Wingdings" panose="05000000000000000000" pitchFamily="2" charset="2"/>
              </a:rPr>
              <a:t> 30.11.1939 Puna-armeija hyökkäsi</a:t>
            </a:r>
            <a:endParaRPr lang="fi-FI" sz="3200" dirty="0"/>
          </a:p>
        </p:txBody>
      </p:sp>
    </p:spTree>
    <p:extLst>
      <p:ext uri="{BB962C8B-B14F-4D97-AF65-F5344CB8AC3E}">
        <p14:creationId xmlns:p14="http://schemas.microsoft.com/office/powerpoint/2010/main" val="40175291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2660FB8-2722-B528-86BD-3178BF2D1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161" y="639193"/>
            <a:ext cx="2678858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Mainilan laukaukset 26.11.1939: lavastettu tykki- ja heitintuli 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458" y="4409267"/>
            <a:ext cx="2441321" cy="18288"/>
          </a:xfrm>
          <a:custGeom>
            <a:avLst/>
            <a:gdLst>
              <a:gd name="connsiteX0" fmla="*/ 0 w 2441321"/>
              <a:gd name="connsiteY0" fmla="*/ 0 h 18288"/>
              <a:gd name="connsiteX1" fmla="*/ 585917 w 2441321"/>
              <a:gd name="connsiteY1" fmla="*/ 0 h 18288"/>
              <a:gd name="connsiteX2" fmla="*/ 1196247 w 2441321"/>
              <a:gd name="connsiteY2" fmla="*/ 0 h 18288"/>
              <a:gd name="connsiteX3" fmla="*/ 1806578 w 2441321"/>
              <a:gd name="connsiteY3" fmla="*/ 0 h 18288"/>
              <a:gd name="connsiteX4" fmla="*/ 2441321 w 2441321"/>
              <a:gd name="connsiteY4" fmla="*/ 0 h 18288"/>
              <a:gd name="connsiteX5" fmla="*/ 2441321 w 2441321"/>
              <a:gd name="connsiteY5" fmla="*/ 18288 h 18288"/>
              <a:gd name="connsiteX6" fmla="*/ 1830991 w 2441321"/>
              <a:gd name="connsiteY6" fmla="*/ 18288 h 18288"/>
              <a:gd name="connsiteX7" fmla="*/ 1269487 w 2441321"/>
              <a:gd name="connsiteY7" fmla="*/ 18288 h 18288"/>
              <a:gd name="connsiteX8" fmla="*/ 707983 w 2441321"/>
              <a:gd name="connsiteY8" fmla="*/ 18288 h 18288"/>
              <a:gd name="connsiteX9" fmla="*/ 0 w 2441321"/>
              <a:gd name="connsiteY9" fmla="*/ 18288 h 18288"/>
              <a:gd name="connsiteX10" fmla="*/ 0 w 2441321"/>
              <a:gd name="connsiteY10" fmla="*/ 0 h 18288"/>
              <a:gd name="connsiteX0" fmla="*/ 0 w 2441321"/>
              <a:gd name="connsiteY0" fmla="*/ 0 h 18288"/>
              <a:gd name="connsiteX1" fmla="*/ 585917 w 2441321"/>
              <a:gd name="connsiteY1" fmla="*/ 0 h 18288"/>
              <a:gd name="connsiteX2" fmla="*/ 1123008 w 2441321"/>
              <a:gd name="connsiteY2" fmla="*/ 0 h 18288"/>
              <a:gd name="connsiteX3" fmla="*/ 1782164 w 2441321"/>
              <a:gd name="connsiteY3" fmla="*/ 0 h 18288"/>
              <a:gd name="connsiteX4" fmla="*/ 2441321 w 2441321"/>
              <a:gd name="connsiteY4" fmla="*/ 0 h 18288"/>
              <a:gd name="connsiteX5" fmla="*/ 2441321 w 2441321"/>
              <a:gd name="connsiteY5" fmla="*/ 18288 h 18288"/>
              <a:gd name="connsiteX6" fmla="*/ 1879817 w 2441321"/>
              <a:gd name="connsiteY6" fmla="*/ 18288 h 18288"/>
              <a:gd name="connsiteX7" fmla="*/ 1318313 w 2441321"/>
              <a:gd name="connsiteY7" fmla="*/ 18288 h 18288"/>
              <a:gd name="connsiteX8" fmla="*/ 659157 w 2441321"/>
              <a:gd name="connsiteY8" fmla="*/ 18288 h 18288"/>
              <a:gd name="connsiteX9" fmla="*/ 0 w 2441321"/>
              <a:gd name="connsiteY9" fmla="*/ 18288 h 18288"/>
              <a:gd name="connsiteX10" fmla="*/ 0 w 2441321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41321" h="18288" fill="none" extrusionOk="0">
                <a:moveTo>
                  <a:pt x="0" y="0"/>
                </a:moveTo>
                <a:cubicBezTo>
                  <a:pt x="280302" y="-6619"/>
                  <a:pt x="363201" y="4913"/>
                  <a:pt x="585917" y="0"/>
                </a:cubicBezTo>
                <a:cubicBezTo>
                  <a:pt x="832357" y="-10107"/>
                  <a:pt x="996738" y="-34312"/>
                  <a:pt x="1196247" y="0"/>
                </a:cubicBezTo>
                <a:cubicBezTo>
                  <a:pt x="1357180" y="16623"/>
                  <a:pt x="1575042" y="-11041"/>
                  <a:pt x="1806578" y="0"/>
                </a:cubicBezTo>
                <a:cubicBezTo>
                  <a:pt x="2016334" y="246"/>
                  <a:pt x="2239353" y="-8732"/>
                  <a:pt x="2441321" y="0"/>
                </a:cubicBezTo>
                <a:cubicBezTo>
                  <a:pt x="2441188" y="8366"/>
                  <a:pt x="2440365" y="10017"/>
                  <a:pt x="2441321" y="18288"/>
                </a:cubicBezTo>
                <a:cubicBezTo>
                  <a:pt x="2159375" y="49009"/>
                  <a:pt x="2054495" y="45666"/>
                  <a:pt x="1830991" y="18288"/>
                </a:cubicBezTo>
                <a:cubicBezTo>
                  <a:pt x="1615846" y="7509"/>
                  <a:pt x="1521674" y="-5422"/>
                  <a:pt x="1269487" y="18288"/>
                </a:cubicBezTo>
                <a:cubicBezTo>
                  <a:pt x="1019660" y="53960"/>
                  <a:pt x="886911" y="42351"/>
                  <a:pt x="707983" y="18288"/>
                </a:cubicBezTo>
                <a:cubicBezTo>
                  <a:pt x="523434" y="27321"/>
                  <a:pt x="307885" y="34316"/>
                  <a:pt x="0" y="18288"/>
                </a:cubicBezTo>
                <a:cubicBezTo>
                  <a:pt x="-595" y="11182"/>
                  <a:pt x="-5" y="6307"/>
                  <a:pt x="0" y="0"/>
                </a:cubicBezTo>
                <a:close/>
              </a:path>
              <a:path w="2441321" h="18288" stroke="0" extrusionOk="0">
                <a:moveTo>
                  <a:pt x="0" y="0"/>
                </a:moveTo>
                <a:cubicBezTo>
                  <a:pt x="212126" y="-10265"/>
                  <a:pt x="442910" y="-11728"/>
                  <a:pt x="585917" y="0"/>
                </a:cubicBezTo>
                <a:cubicBezTo>
                  <a:pt x="724579" y="21751"/>
                  <a:pt x="879365" y="-33198"/>
                  <a:pt x="1123008" y="0"/>
                </a:cubicBezTo>
                <a:cubicBezTo>
                  <a:pt x="1377247" y="11220"/>
                  <a:pt x="1597861" y="-34280"/>
                  <a:pt x="1782164" y="0"/>
                </a:cubicBezTo>
                <a:cubicBezTo>
                  <a:pt x="1975975" y="-3055"/>
                  <a:pt x="2116392" y="-15531"/>
                  <a:pt x="2441321" y="0"/>
                </a:cubicBezTo>
                <a:cubicBezTo>
                  <a:pt x="2441666" y="6144"/>
                  <a:pt x="2441358" y="10525"/>
                  <a:pt x="2441321" y="18288"/>
                </a:cubicBezTo>
                <a:cubicBezTo>
                  <a:pt x="2180658" y="18322"/>
                  <a:pt x="2084222" y="5934"/>
                  <a:pt x="1879817" y="18288"/>
                </a:cubicBezTo>
                <a:cubicBezTo>
                  <a:pt x="1668182" y="16222"/>
                  <a:pt x="1551159" y="-6477"/>
                  <a:pt x="1318313" y="18288"/>
                </a:cubicBezTo>
                <a:cubicBezTo>
                  <a:pt x="1059871" y="56395"/>
                  <a:pt x="901959" y="23831"/>
                  <a:pt x="659157" y="18288"/>
                </a:cubicBezTo>
                <a:cubicBezTo>
                  <a:pt x="444692" y="28483"/>
                  <a:pt x="245032" y="39882"/>
                  <a:pt x="0" y="18288"/>
                </a:cubicBezTo>
                <a:cubicBezTo>
                  <a:pt x="-11" y="10485"/>
                  <a:pt x="-221" y="3288"/>
                  <a:pt x="0" y="0"/>
                </a:cubicBezTo>
                <a:close/>
              </a:path>
              <a:path w="2441321" h="18288" fill="none" stroke="0" extrusionOk="0">
                <a:moveTo>
                  <a:pt x="0" y="0"/>
                </a:moveTo>
                <a:cubicBezTo>
                  <a:pt x="265389" y="-22361"/>
                  <a:pt x="344845" y="-65"/>
                  <a:pt x="585917" y="0"/>
                </a:cubicBezTo>
                <a:cubicBezTo>
                  <a:pt x="858472" y="13102"/>
                  <a:pt x="949265" y="-8078"/>
                  <a:pt x="1196247" y="0"/>
                </a:cubicBezTo>
                <a:cubicBezTo>
                  <a:pt x="1379248" y="30707"/>
                  <a:pt x="1585336" y="24963"/>
                  <a:pt x="1806578" y="0"/>
                </a:cubicBezTo>
                <a:cubicBezTo>
                  <a:pt x="1986731" y="-19207"/>
                  <a:pt x="2264933" y="16601"/>
                  <a:pt x="2441321" y="0"/>
                </a:cubicBezTo>
                <a:cubicBezTo>
                  <a:pt x="2441440" y="8687"/>
                  <a:pt x="2440452" y="9944"/>
                  <a:pt x="2441321" y="18288"/>
                </a:cubicBezTo>
                <a:cubicBezTo>
                  <a:pt x="2149099" y="27348"/>
                  <a:pt x="2027305" y="56470"/>
                  <a:pt x="1830991" y="18288"/>
                </a:cubicBezTo>
                <a:cubicBezTo>
                  <a:pt x="1614571" y="-18764"/>
                  <a:pt x="1500998" y="10727"/>
                  <a:pt x="1269487" y="18288"/>
                </a:cubicBezTo>
                <a:cubicBezTo>
                  <a:pt x="1042399" y="37834"/>
                  <a:pt x="927922" y="45822"/>
                  <a:pt x="707983" y="18288"/>
                </a:cubicBezTo>
                <a:cubicBezTo>
                  <a:pt x="502575" y="-5380"/>
                  <a:pt x="350393" y="34499"/>
                  <a:pt x="0" y="18288"/>
                </a:cubicBezTo>
                <a:cubicBezTo>
                  <a:pt x="-394" y="12154"/>
                  <a:pt x="907" y="668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441321"/>
                      <a:gd name="connsiteY0" fmla="*/ 0 h 18288"/>
                      <a:gd name="connsiteX1" fmla="*/ 585917 w 2441321"/>
                      <a:gd name="connsiteY1" fmla="*/ 0 h 18288"/>
                      <a:gd name="connsiteX2" fmla="*/ 1196247 w 2441321"/>
                      <a:gd name="connsiteY2" fmla="*/ 0 h 18288"/>
                      <a:gd name="connsiteX3" fmla="*/ 1806578 w 2441321"/>
                      <a:gd name="connsiteY3" fmla="*/ 0 h 18288"/>
                      <a:gd name="connsiteX4" fmla="*/ 2441321 w 2441321"/>
                      <a:gd name="connsiteY4" fmla="*/ 0 h 18288"/>
                      <a:gd name="connsiteX5" fmla="*/ 2441321 w 2441321"/>
                      <a:gd name="connsiteY5" fmla="*/ 18288 h 18288"/>
                      <a:gd name="connsiteX6" fmla="*/ 1830991 w 2441321"/>
                      <a:gd name="connsiteY6" fmla="*/ 18288 h 18288"/>
                      <a:gd name="connsiteX7" fmla="*/ 1269487 w 2441321"/>
                      <a:gd name="connsiteY7" fmla="*/ 18288 h 18288"/>
                      <a:gd name="connsiteX8" fmla="*/ 707983 w 2441321"/>
                      <a:gd name="connsiteY8" fmla="*/ 18288 h 18288"/>
                      <a:gd name="connsiteX9" fmla="*/ 0 w 2441321"/>
                      <a:gd name="connsiteY9" fmla="*/ 18288 h 18288"/>
                      <a:gd name="connsiteX10" fmla="*/ 0 w 2441321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441321" h="18288" fill="none" extrusionOk="0">
                        <a:moveTo>
                          <a:pt x="0" y="0"/>
                        </a:moveTo>
                        <a:cubicBezTo>
                          <a:pt x="273217" y="-17533"/>
                          <a:pt x="355785" y="-4171"/>
                          <a:pt x="585917" y="0"/>
                        </a:cubicBezTo>
                        <a:cubicBezTo>
                          <a:pt x="816049" y="4171"/>
                          <a:pt x="991446" y="-9419"/>
                          <a:pt x="1196247" y="0"/>
                        </a:cubicBezTo>
                        <a:cubicBezTo>
                          <a:pt x="1401048" y="9419"/>
                          <a:pt x="1589984" y="-731"/>
                          <a:pt x="1806578" y="0"/>
                        </a:cubicBezTo>
                        <a:cubicBezTo>
                          <a:pt x="2023172" y="731"/>
                          <a:pt x="2247754" y="8393"/>
                          <a:pt x="2441321" y="0"/>
                        </a:cubicBezTo>
                        <a:cubicBezTo>
                          <a:pt x="2441167" y="8655"/>
                          <a:pt x="2440437" y="9975"/>
                          <a:pt x="2441321" y="18288"/>
                        </a:cubicBezTo>
                        <a:cubicBezTo>
                          <a:pt x="2169723" y="30506"/>
                          <a:pt x="2045712" y="39140"/>
                          <a:pt x="1830991" y="18288"/>
                        </a:cubicBezTo>
                        <a:cubicBezTo>
                          <a:pt x="1616270" y="-2564"/>
                          <a:pt x="1505876" y="3949"/>
                          <a:pt x="1269487" y="18288"/>
                        </a:cubicBezTo>
                        <a:cubicBezTo>
                          <a:pt x="1033098" y="32627"/>
                          <a:pt x="908661" y="41191"/>
                          <a:pt x="707983" y="18288"/>
                        </a:cubicBezTo>
                        <a:cubicBezTo>
                          <a:pt x="507305" y="-4615"/>
                          <a:pt x="333592" y="20759"/>
                          <a:pt x="0" y="18288"/>
                        </a:cubicBezTo>
                        <a:cubicBezTo>
                          <a:pt x="-688" y="11716"/>
                          <a:pt x="875" y="6357"/>
                          <a:pt x="0" y="0"/>
                        </a:cubicBezTo>
                        <a:close/>
                      </a:path>
                      <a:path w="2441321" h="18288" stroke="0" extrusionOk="0">
                        <a:moveTo>
                          <a:pt x="0" y="0"/>
                        </a:moveTo>
                        <a:cubicBezTo>
                          <a:pt x="207071" y="-14617"/>
                          <a:pt x="444194" y="-15606"/>
                          <a:pt x="585917" y="0"/>
                        </a:cubicBezTo>
                        <a:cubicBezTo>
                          <a:pt x="727640" y="15606"/>
                          <a:pt x="904326" y="-79"/>
                          <a:pt x="1123008" y="0"/>
                        </a:cubicBezTo>
                        <a:cubicBezTo>
                          <a:pt x="1341690" y="79"/>
                          <a:pt x="1600014" y="10401"/>
                          <a:pt x="1782164" y="0"/>
                        </a:cubicBezTo>
                        <a:cubicBezTo>
                          <a:pt x="1964314" y="-10401"/>
                          <a:pt x="2143537" y="-21488"/>
                          <a:pt x="2441321" y="0"/>
                        </a:cubicBezTo>
                        <a:cubicBezTo>
                          <a:pt x="2441735" y="5928"/>
                          <a:pt x="2441551" y="11133"/>
                          <a:pt x="2441321" y="18288"/>
                        </a:cubicBezTo>
                        <a:cubicBezTo>
                          <a:pt x="2166745" y="28773"/>
                          <a:pt x="2078726" y="15476"/>
                          <a:pt x="1879817" y="18288"/>
                        </a:cubicBezTo>
                        <a:cubicBezTo>
                          <a:pt x="1680908" y="21100"/>
                          <a:pt x="1548770" y="-4127"/>
                          <a:pt x="1318313" y="18288"/>
                        </a:cubicBezTo>
                        <a:cubicBezTo>
                          <a:pt x="1087856" y="40703"/>
                          <a:pt x="894613" y="3927"/>
                          <a:pt x="659157" y="18288"/>
                        </a:cubicBezTo>
                        <a:cubicBezTo>
                          <a:pt x="423701" y="32649"/>
                          <a:pt x="246611" y="33975"/>
                          <a:pt x="0" y="18288"/>
                        </a:cubicBezTo>
                        <a:cubicBezTo>
                          <a:pt x="-348" y="10388"/>
                          <a:pt x="-12" y="396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BBD5EBB3-6B87-C07B-7FA1-9C6ED21AB1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90722" y="784203"/>
            <a:ext cx="5410962" cy="526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087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58"/>
          <p:cNvSpPr txBox="1">
            <a:spLocks noGrp="1"/>
          </p:cNvSpPr>
          <p:nvPr>
            <p:ph type="body" idx="4294967295"/>
          </p:nvPr>
        </p:nvSpPr>
        <p:spPr>
          <a:xfrm>
            <a:off x="368300" y="1214438"/>
            <a:ext cx="8229600" cy="5366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32950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Noto Sans Symbols"/>
              <a:buChar char="▶"/>
            </a:pPr>
            <a:r>
              <a:rPr lang="en-US" sz="3000" b="1" i="1" u="none" dirty="0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rPr>
              <a:t>”</a:t>
            </a:r>
            <a:r>
              <a:rPr lang="en-US" sz="3000" b="1" i="1" u="none" dirty="0" err="1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rPr>
              <a:t>Suomen</a:t>
            </a:r>
            <a:r>
              <a:rPr lang="en-US" sz="3000" b="1" i="1" u="none" dirty="0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rPr>
              <a:t> </a:t>
            </a:r>
            <a:r>
              <a:rPr lang="en-US" sz="3000" b="1" i="1" u="none" dirty="0" err="1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rPr>
              <a:t>alueelta</a:t>
            </a:r>
            <a:r>
              <a:rPr lang="en-US" sz="3000" b="1" i="1" u="none" dirty="0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rPr>
              <a:t> </a:t>
            </a:r>
            <a:r>
              <a:rPr lang="en-US" sz="3000" b="1" i="1" u="none" dirty="0" err="1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rPr>
              <a:t>tapahtuneen</a:t>
            </a:r>
            <a:r>
              <a:rPr lang="en-US" sz="3000" b="1" i="1" u="none" dirty="0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rPr>
              <a:t> </a:t>
            </a:r>
            <a:r>
              <a:rPr lang="en-US" sz="3000" b="1" i="1" u="none" dirty="0" err="1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rPr>
              <a:t>provosoivan</a:t>
            </a:r>
            <a:r>
              <a:rPr lang="en-US" sz="3000" b="1" i="1" u="none" dirty="0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rPr>
              <a:t> ja </a:t>
            </a:r>
            <a:r>
              <a:rPr lang="en-US" sz="3000" b="1" i="1" u="none" dirty="0" err="1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rPr>
              <a:t>neuvosto­joukkoihin</a:t>
            </a:r>
            <a:r>
              <a:rPr lang="en-US" sz="3000" b="1" i="1" u="none" dirty="0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rPr>
              <a:t> </a:t>
            </a:r>
            <a:r>
              <a:rPr lang="en-US" sz="3000" b="1" i="1" u="none" dirty="0" err="1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rPr>
              <a:t>kohdistuneen</a:t>
            </a:r>
            <a:r>
              <a:rPr lang="en-US" sz="3000" b="1" i="1" u="none" dirty="0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rPr>
              <a:t> </a:t>
            </a:r>
            <a:r>
              <a:rPr lang="en-US" sz="3000" b="1" i="1" u="none" dirty="0" err="1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rPr>
              <a:t>tykistö­ammunnan</a:t>
            </a:r>
            <a:r>
              <a:rPr lang="en-US" sz="3000" b="1" i="1" u="none" dirty="0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rPr>
              <a:t> </a:t>
            </a:r>
            <a:r>
              <a:rPr lang="en-US" sz="3000" b="1" i="1" u="none" dirty="0" err="1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rPr>
              <a:t>johdosta</a:t>
            </a:r>
            <a:r>
              <a:rPr lang="en-US" sz="3000" b="1" i="1" u="none" dirty="0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rPr>
              <a:t> </a:t>
            </a:r>
            <a:r>
              <a:rPr lang="en-US" sz="3000" b="1" i="1" u="none" dirty="0" err="1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rPr>
              <a:t>neuvosto­hallitus</a:t>
            </a:r>
            <a:r>
              <a:rPr lang="en-US" sz="3000" b="1" i="1" u="none" dirty="0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rPr>
              <a:t> on </a:t>
            </a:r>
            <a:r>
              <a:rPr lang="en-US" sz="3000" b="1" i="1" u="none" dirty="0" err="1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rPr>
              <a:t>pakotettu</a:t>
            </a:r>
            <a:r>
              <a:rPr lang="en-US" sz="3000" b="1" i="1" u="none" dirty="0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rPr>
              <a:t> </a:t>
            </a:r>
            <a:r>
              <a:rPr lang="en-US" sz="3000" b="1" i="1" u="none" dirty="0" err="1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rPr>
              <a:t>toteamaan</a:t>
            </a:r>
            <a:r>
              <a:rPr lang="en-US" sz="3000" b="1" i="1" u="none" dirty="0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rPr>
              <a:t>, </a:t>
            </a:r>
            <a:r>
              <a:rPr lang="en-US" sz="3000" b="1" i="1" u="none" dirty="0" err="1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rPr>
              <a:t>että</a:t>
            </a:r>
            <a:r>
              <a:rPr lang="en-US" sz="3000" b="1" i="1" u="none" dirty="0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rPr>
              <a:t> </a:t>
            </a:r>
            <a:r>
              <a:rPr lang="en-US" sz="3000" b="1" i="1" u="none" dirty="0" err="1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rPr>
              <a:t>suomalaisten</a:t>
            </a:r>
            <a:r>
              <a:rPr lang="en-US" sz="3000" b="1" i="1" u="none" dirty="0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rPr>
              <a:t> </a:t>
            </a:r>
            <a:r>
              <a:rPr lang="en-US" sz="3000" b="1" i="1" u="none" dirty="0" err="1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rPr>
              <a:t>joukkojen</a:t>
            </a:r>
            <a:r>
              <a:rPr lang="en-US" sz="3000" b="1" i="1" u="none" dirty="0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rPr>
              <a:t> </a:t>
            </a:r>
            <a:r>
              <a:rPr lang="en-US" sz="3000" b="1" i="1" u="none" dirty="0" err="1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rPr>
              <a:t>keskittäminen</a:t>
            </a:r>
            <a:r>
              <a:rPr lang="en-US" sz="3000" b="1" i="1" u="none" dirty="0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rPr>
              <a:t> </a:t>
            </a:r>
            <a:r>
              <a:rPr lang="en-US" sz="3000" b="1" i="1" u="none" dirty="0" err="1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rPr>
              <a:t>Leningradin</a:t>
            </a:r>
            <a:r>
              <a:rPr lang="en-US" sz="3000" b="1" i="1" u="none" dirty="0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rPr>
              <a:t> </a:t>
            </a:r>
            <a:r>
              <a:rPr lang="en-US" sz="3000" b="1" i="1" u="none" dirty="0" err="1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rPr>
              <a:t>läheisyyteen</a:t>
            </a:r>
            <a:r>
              <a:rPr lang="en-US" sz="3000" b="1" i="1" u="none" dirty="0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rPr>
              <a:t> </a:t>
            </a:r>
            <a:r>
              <a:rPr lang="en-US" sz="3000" b="1" i="1" u="none" dirty="0" err="1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rPr>
              <a:t>ei</a:t>
            </a:r>
            <a:r>
              <a:rPr lang="en-US" sz="3000" b="1" i="1" u="none" dirty="0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rPr>
              <a:t> </a:t>
            </a:r>
            <a:r>
              <a:rPr lang="en-US" sz="3000" b="1" i="1" u="none" dirty="0" err="1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rPr>
              <a:t>ainoastaan</a:t>
            </a:r>
            <a:r>
              <a:rPr lang="en-US" sz="3000" b="1" i="1" u="none" dirty="0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rPr>
              <a:t> </a:t>
            </a:r>
            <a:r>
              <a:rPr lang="en-US" sz="3000" b="1" i="1" u="none" dirty="0" err="1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rPr>
              <a:t>muodosta</a:t>
            </a:r>
            <a:r>
              <a:rPr lang="en-US" sz="3000" b="1" i="1" u="none" dirty="0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rPr>
              <a:t> </a:t>
            </a:r>
            <a:r>
              <a:rPr lang="en-US" sz="3000" b="1" i="1" u="none" dirty="0" err="1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rPr>
              <a:t>uhkaa</a:t>
            </a:r>
            <a:r>
              <a:rPr lang="en-US" sz="3000" b="1" i="1" u="none" dirty="0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rPr>
              <a:t> </a:t>
            </a:r>
            <a:r>
              <a:rPr lang="en-US" sz="3000" b="1" i="1" u="none" dirty="0" err="1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rPr>
              <a:t>Lenin­gradille</a:t>
            </a:r>
            <a:r>
              <a:rPr lang="en-US" sz="3000" b="1" i="1" u="none" dirty="0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rPr>
              <a:t>, </a:t>
            </a:r>
            <a:r>
              <a:rPr lang="en-US" sz="3000" b="1" i="1" u="none" dirty="0" err="1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rPr>
              <a:t>vaan</a:t>
            </a:r>
            <a:r>
              <a:rPr lang="en-US" sz="3000" b="1" i="1" u="none" dirty="0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rPr>
              <a:t> </a:t>
            </a:r>
            <a:r>
              <a:rPr lang="en-US" sz="3000" b="1" i="1" u="none" dirty="0" err="1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rPr>
              <a:t>itse</a:t>
            </a:r>
            <a:r>
              <a:rPr lang="en-US" sz="3000" b="1" i="1" u="none" dirty="0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rPr>
              <a:t> </a:t>
            </a:r>
            <a:r>
              <a:rPr lang="en-US" sz="3000" b="1" i="1" u="none" dirty="0" err="1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rPr>
              <a:t>asiassa</a:t>
            </a:r>
            <a:r>
              <a:rPr lang="en-US" sz="3000" b="1" i="1" u="none" dirty="0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rPr>
              <a:t> on </a:t>
            </a:r>
            <a:r>
              <a:rPr lang="en-US" sz="3000" b="1" i="1" u="none" dirty="0" err="1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rPr>
              <a:t>Neuvosto­liittoa</a:t>
            </a:r>
            <a:r>
              <a:rPr lang="en-US" sz="3000" b="1" i="1" u="none" dirty="0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rPr>
              <a:t> </a:t>
            </a:r>
            <a:r>
              <a:rPr lang="en-US" sz="3000" b="1" i="1" u="none" dirty="0" err="1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rPr>
              <a:t>vastaan</a:t>
            </a:r>
            <a:r>
              <a:rPr lang="en-US" sz="3000" b="1" i="1" u="none" dirty="0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rPr>
              <a:t> </a:t>
            </a:r>
            <a:r>
              <a:rPr lang="en-US" sz="3000" b="1" i="1" u="none" dirty="0" err="1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rPr>
              <a:t>viha­mielinen</a:t>
            </a:r>
            <a:r>
              <a:rPr lang="en-US" sz="3000" b="1" i="1" u="none" dirty="0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rPr>
              <a:t> </a:t>
            </a:r>
            <a:r>
              <a:rPr lang="en-US" sz="3000" b="1" i="1" u="none" dirty="0" err="1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rPr>
              <a:t>teko</a:t>
            </a:r>
            <a:r>
              <a:rPr lang="en-US" sz="3000" b="1" i="1" u="none" dirty="0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rPr>
              <a:t>, </a:t>
            </a:r>
            <a:r>
              <a:rPr lang="en-US" sz="3000" b="1" i="1" u="none" dirty="0" err="1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rPr>
              <a:t>joka</a:t>
            </a:r>
            <a:r>
              <a:rPr lang="en-US" sz="3000" b="1" i="1" u="none" dirty="0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rPr>
              <a:t> jo on </a:t>
            </a:r>
            <a:r>
              <a:rPr lang="en-US" sz="3000" b="1" i="1" u="none" dirty="0" err="1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rPr>
              <a:t>johtanut</a:t>
            </a:r>
            <a:r>
              <a:rPr lang="en-US" sz="3000" b="1" i="1" u="none" dirty="0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rPr>
              <a:t> </a:t>
            </a:r>
            <a:r>
              <a:rPr lang="en-US" sz="3000" b="1" i="1" u="none" dirty="0" err="1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rPr>
              <a:t>hyökkäykseen</a:t>
            </a:r>
            <a:r>
              <a:rPr lang="en-US" sz="3000" b="1" i="1" u="none" dirty="0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rPr>
              <a:t> </a:t>
            </a:r>
            <a:r>
              <a:rPr lang="en-US" sz="3000" b="1" i="1" u="none" dirty="0" err="1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rPr>
              <a:t>neuvostojoukkoja</a:t>
            </a:r>
            <a:r>
              <a:rPr lang="en-US" sz="3000" b="1" i="1" u="none" dirty="0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rPr>
              <a:t> </a:t>
            </a:r>
            <a:r>
              <a:rPr lang="en-US" sz="3000" b="1" i="1" u="none" dirty="0" err="1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rPr>
              <a:t>vastaan</a:t>
            </a:r>
            <a:r>
              <a:rPr lang="en-US" sz="3000" b="1" i="1" u="none" dirty="0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rPr>
              <a:t> ja </a:t>
            </a:r>
            <a:r>
              <a:rPr lang="en-US" sz="3000" b="1" i="1" u="none" dirty="0" err="1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rPr>
              <a:t>aiheuttanut</a:t>
            </a:r>
            <a:r>
              <a:rPr lang="en-US" sz="3000" b="1" i="1" u="none" dirty="0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rPr>
              <a:t> </a:t>
            </a:r>
            <a:r>
              <a:rPr lang="en-US" sz="3000" b="1" i="1" u="none" dirty="0" err="1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rPr>
              <a:t>uhreja</a:t>
            </a:r>
            <a:r>
              <a:rPr lang="en-US" sz="3000" b="1" i="1" u="none" dirty="0">
                <a:solidFill>
                  <a:srgbClr val="000000"/>
                </a:solidFill>
                <a:latin typeface="Rambla"/>
                <a:ea typeface="Rambla"/>
                <a:cs typeface="Rambla"/>
                <a:sym typeface="Rambla"/>
              </a:rPr>
              <a:t>.”</a:t>
            </a:r>
            <a:endParaRPr sz="3000" b="1" i="1" dirty="0">
              <a:solidFill>
                <a:srgbClr val="000000"/>
              </a:solidFill>
            </a:endParaRPr>
          </a:p>
        </p:txBody>
      </p:sp>
      <p:pic>
        <p:nvPicPr>
          <p:cNvPr id="385" name="Google Shape;385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0225" y="68162"/>
            <a:ext cx="8229600" cy="114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59"/>
          <p:cNvPicPr preferRelativeResize="0"/>
          <p:nvPr/>
        </p:nvPicPr>
        <p:blipFill rotWithShape="1">
          <a:blip r:embed="rId3"/>
          <a:stretch/>
        </p:blipFill>
        <p:spPr>
          <a:xfrm>
            <a:off x="0" y="419652"/>
            <a:ext cx="4332964" cy="2543976"/>
          </a:xfrm>
          <a:prstGeom prst="rect">
            <a:avLst/>
          </a:prstGeom>
          <a:noFill/>
        </p:spPr>
      </p:pic>
      <p:pic>
        <p:nvPicPr>
          <p:cNvPr id="390" name="Google Shape;390;p59"/>
          <p:cNvPicPr preferRelativeResize="0"/>
          <p:nvPr/>
        </p:nvPicPr>
        <p:blipFill rotWithShape="1">
          <a:blip r:embed="rId4"/>
          <a:stretch/>
        </p:blipFill>
        <p:spPr>
          <a:xfrm>
            <a:off x="342900" y="4726471"/>
            <a:ext cx="4070073" cy="569810"/>
          </a:xfrm>
          <a:prstGeom prst="rect">
            <a:avLst/>
          </a:prstGeom>
          <a:noFill/>
        </p:spPr>
      </p:pic>
      <p:sp>
        <p:nvSpPr>
          <p:cNvPr id="397" name="Rectangle 396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7710" y="0"/>
            <a:ext cx="6858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9" name="Rectangle 398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459486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2" name="Google Shape;392;p59"/>
          <p:cNvPicPr preferRelativeResize="0"/>
          <p:nvPr/>
        </p:nvPicPr>
        <p:blipFill rotWithShape="1">
          <a:blip r:embed="rId5"/>
          <a:stretch/>
        </p:blipFill>
        <p:spPr>
          <a:xfrm>
            <a:off x="4689908" y="2187923"/>
            <a:ext cx="4332965" cy="36473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60"/>
          <p:cNvPicPr preferRelativeResize="0"/>
          <p:nvPr/>
        </p:nvPicPr>
        <p:blipFill rotWithShape="1">
          <a:blip r:embed="rId3"/>
          <a:stretch/>
        </p:blipFill>
        <p:spPr>
          <a:xfrm>
            <a:off x="360458" y="321734"/>
            <a:ext cx="4034958" cy="2905170"/>
          </a:xfrm>
          <a:prstGeom prst="rect">
            <a:avLst/>
          </a:prstGeom>
          <a:noFill/>
        </p:spPr>
      </p:pic>
      <p:pic>
        <p:nvPicPr>
          <p:cNvPr id="397" name="Google Shape;397;p60"/>
          <p:cNvPicPr preferRelativeResize="0"/>
          <p:nvPr/>
        </p:nvPicPr>
        <p:blipFill rotWithShape="1">
          <a:blip r:embed="rId4"/>
          <a:stretch/>
        </p:blipFill>
        <p:spPr>
          <a:xfrm>
            <a:off x="342900" y="4726471"/>
            <a:ext cx="4070073" cy="569810"/>
          </a:xfrm>
          <a:prstGeom prst="rect">
            <a:avLst/>
          </a:prstGeom>
          <a:noFill/>
        </p:spPr>
      </p:pic>
      <p:sp>
        <p:nvSpPr>
          <p:cNvPr id="408" name="Rectangle 403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7710" y="0"/>
            <a:ext cx="6858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9" name="Rectangle 405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459486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9" name="Google Shape;399;p60"/>
          <p:cNvPicPr preferRelativeResize="0"/>
          <p:nvPr/>
        </p:nvPicPr>
        <p:blipFill rotWithShape="1">
          <a:blip r:embed="rId5"/>
          <a:stretch/>
        </p:blipFill>
        <p:spPr>
          <a:xfrm>
            <a:off x="4731025" y="549748"/>
            <a:ext cx="4070073" cy="56138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1A565042-4100-0F3A-675D-733A9A5C0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r>
              <a:rPr lang="en-US" sz="2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Hannes Kolehmainen</a:t>
            </a:r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94347816-325E-5EAC-65D3-F5AC4CCD34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76821" y="827490"/>
            <a:ext cx="5419311" cy="5203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355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776D29F-0A2C-4F75-8582-7C7DFCBD1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39DA521E-E85A-C46B-F362-8BCF06E44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74819"/>
            <a:ext cx="3281363" cy="2858363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6300">
                <a:solidFill>
                  <a:schemeClr val="bg1"/>
                </a:solidFill>
              </a:rPr>
              <a:t>Ville Ritola</a:t>
            </a:r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2B8F4E7B-73BD-CFEA-FBF8-2D92F18DEF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" b="26789"/>
          <a:stretch/>
        </p:blipFill>
        <p:spPr>
          <a:xfrm>
            <a:off x="4261757" y="1"/>
            <a:ext cx="4882243" cy="6857999"/>
          </a:xfrm>
          <a:custGeom>
            <a:avLst/>
            <a:gdLst/>
            <a:ahLst/>
            <a:cxnLst/>
            <a:rect l="l" t="t" r="r" b="b"/>
            <a:pathLst>
              <a:path w="6509657" h="6857999">
                <a:moveTo>
                  <a:pt x="752157" y="6118149"/>
                </a:moveTo>
                <a:cubicBezTo>
                  <a:pt x="745608" y="6124102"/>
                  <a:pt x="737987" y="6129341"/>
                  <a:pt x="730938" y="6133722"/>
                </a:cubicBezTo>
                <a:cubicBezTo>
                  <a:pt x="723794" y="6138152"/>
                  <a:pt x="718448" y="6143474"/>
                  <a:pt x="714778" y="6149379"/>
                </a:cubicBezTo>
                <a:lnTo>
                  <a:pt x="709303" y="6166562"/>
                </a:lnTo>
                <a:lnTo>
                  <a:pt x="714778" y="6149380"/>
                </a:lnTo>
                <a:cubicBezTo>
                  <a:pt x="718448" y="6143474"/>
                  <a:pt x="723794" y="6138152"/>
                  <a:pt x="730938" y="6133723"/>
                </a:cubicBezTo>
                <a:cubicBezTo>
                  <a:pt x="737987" y="6129341"/>
                  <a:pt x="745608" y="6124102"/>
                  <a:pt x="752157" y="6118149"/>
                </a:cubicBezTo>
                <a:close/>
                <a:moveTo>
                  <a:pt x="844000" y="4941372"/>
                </a:moveTo>
                <a:lnTo>
                  <a:pt x="840670" y="4950868"/>
                </a:lnTo>
                <a:lnTo>
                  <a:pt x="830985" y="4991382"/>
                </a:lnTo>
                <a:lnTo>
                  <a:pt x="840670" y="4950869"/>
                </a:lnTo>
                <a:close/>
                <a:moveTo>
                  <a:pt x="840061" y="4749807"/>
                </a:moveTo>
                <a:cubicBezTo>
                  <a:pt x="852197" y="4762827"/>
                  <a:pt x="853054" y="4781365"/>
                  <a:pt x="854768" y="4799797"/>
                </a:cubicBezTo>
                <a:cubicBezTo>
                  <a:pt x="853054" y="4781365"/>
                  <a:pt x="852197" y="4762826"/>
                  <a:pt x="840061" y="4749807"/>
                </a:cubicBezTo>
                <a:close/>
                <a:moveTo>
                  <a:pt x="822263" y="4543185"/>
                </a:moveTo>
                <a:lnTo>
                  <a:pt x="816857" y="4557091"/>
                </a:lnTo>
                <a:cubicBezTo>
                  <a:pt x="805236" y="4573618"/>
                  <a:pt x="796449" y="4588275"/>
                  <a:pt x="790493" y="4602021"/>
                </a:cubicBezTo>
                <a:cubicBezTo>
                  <a:pt x="796449" y="4588275"/>
                  <a:pt x="805236" y="4573618"/>
                  <a:pt x="816857" y="4557092"/>
                </a:cubicBezTo>
                <a:cubicBezTo>
                  <a:pt x="819238" y="4553662"/>
                  <a:pt x="821286" y="4548281"/>
                  <a:pt x="822263" y="4543185"/>
                </a:cubicBezTo>
                <a:close/>
                <a:moveTo>
                  <a:pt x="356045" y="2819253"/>
                </a:moveTo>
                <a:lnTo>
                  <a:pt x="344401" y="2827483"/>
                </a:lnTo>
                <a:lnTo>
                  <a:pt x="344399" y="2827486"/>
                </a:lnTo>
                <a:lnTo>
                  <a:pt x="325550" y="2842392"/>
                </a:lnTo>
                <a:lnTo>
                  <a:pt x="315896" y="2861156"/>
                </a:lnTo>
                <a:lnTo>
                  <a:pt x="344399" y="2827486"/>
                </a:lnTo>
                <a:lnTo>
                  <a:pt x="344401" y="2827484"/>
                </a:lnTo>
                <a:close/>
                <a:moveTo>
                  <a:pt x="425699" y="1974015"/>
                </a:moveTo>
                <a:cubicBezTo>
                  <a:pt x="427224" y="1991685"/>
                  <a:pt x="433462" y="2008497"/>
                  <a:pt x="449941" y="2023547"/>
                </a:cubicBezTo>
                <a:cubicBezTo>
                  <a:pt x="441702" y="2016020"/>
                  <a:pt x="436022" y="2008056"/>
                  <a:pt x="432213" y="1999763"/>
                </a:cubicBezTo>
                <a:close/>
                <a:moveTo>
                  <a:pt x="442893" y="1768838"/>
                </a:moveTo>
                <a:cubicBezTo>
                  <a:pt x="451656" y="1779981"/>
                  <a:pt x="453942" y="1790986"/>
                  <a:pt x="452275" y="1801558"/>
                </a:cubicBezTo>
                <a:lnTo>
                  <a:pt x="451495" y="1785412"/>
                </a:lnTo>
                <a:cubicBezTo>
                  <a:pt x="450037" y="1779948"/>
                  <a:pt x="447274" y="1774411"/>
                  <a:pt x="442893" y="1768838"/>
                </a:cubicBezTo>
                <a:close/>
                <a:moveTo>
                  <a:pt x="333304" y="520953"/>
                </a:moveTo>
                <a:cubicBezTo>
                  <a:pt x="333743" y="528850"/>
                  <a:pt x="335480" y="536547"/>
                  <a:pt x="337867" y="544146"/>
                </a:cubicBezTo>
                <a:lnTo>
                  <a:pt x="340032" y="549926"/>
                </a:lnTo>
                <a:lnTo>
                  <a:pt x="340448" y="551717"/>
                </a:lnTo>
                <a:lnTo>
                  <a:pt x="346286" y="566616"/>
                </a:lnTo>
                <a:lnTo>
                  <a:pt x="346338" y="566754"/>
                </a:lnTo>
                <a:lnTo>
                  <a:pt x="352655" y="583595"/>
                </a:lnTo>
                <a:lnTo>
                  <a:pt x="359452" y="612658"/>
                </a:lnTo>
                <a:cubicBezTo>
                  <a:pt x="358987" y="604728"/>
                  <a:pt x="357230" y="597005"/>
                  <a:pt x="354829" y="589388"/>
                </a:cubicBezTo>
                <a:lnTo>
                  <a:pt x="352655" y="583595"/>
                </a:lnTo>
                <a:lnTo>
                  <a:pt x="352236" y="581804"/>
                </a:lnTo>
                <a:lnTo>
                  <a:pt x="346286" y="566616"/>
                </a:lnTo>
                <a:lnTo>
                  <a:pt x="340032" y="549926"/>
                </a:lnTo>
                <a:close/>
                <a:moveTo>
                  <a:pt x="384407" y="268794"/>
                </a:moveTo>
                <a:lnTo>
                  <a:pt x="387838" y="328017"/>
                </a:lnTo>
                <a:cubicBezTo>
                  <a:pt x="389527" y="318646"/>
                  <a:pt x="389932" y="309031"/>
                  <a:pt x="389283" y="299164"/>
                </a:cubicBezTo>
                <a:cubicBezTo>
                  <a:pt x="388635" y="289296"/>
                  <a:pt x="386932" y="279176"/>
                  <a:pt x="384407" y="268794"/>
                </a:cubicBezTo>
                <a:close/>
                <a:moveTo>
                  <a:pt x="66991" y="0"/>
                </a:moveTo>
                <a:lnTo>
                  <a:pt x="6509657" y="0"/>
                </a:lnTo>
                <a:lnTo>
                  <a:pt x="6509657" y="6857999"/>
                </a:lnTo>
                <a:lnTo>
                  <a:pt x="149318" y="6857999"/>
                </a:lnTo>
                <a:lnTo>
                  <a:pt x="149318" y="6857457"/>
                </a:lnTo>
                <a:lnTo>
                  <a:pt x="22079" y="6857457"/>
                </a:lnTo>
                <a:lnTo>
                  <a:pt x="26850" y="6796804"/>
                </a:lnTo>
                <a:cubicBezTo>
                  <a:pt x="32161" y="6777207"/>
                  <a:pt x="39591" y="6758011"/>
                  <a:pt x="44354" y="6738388"/>
                </a:cubicBezTo>
                <a:cubicBezTo>
                  <a:pt x="48736" y="6720103"/>
                  <a:pt x="58832" y="6702955"/>
                  <a:pt x="67214" y="6685617"/>
                </a:cubicBezTo>
                <a:cubicBezTo>
                  <a:pt x="83217" y="6652472"/>
                  <a:pt x="73120" y="6617036"/>
                  <a:pt x="77310" y="6583128"/>
                </a:cubicBezTo>
                <a:cubicBezTo>
                  <a:pt x="78645" y="6572269"/>
                  <a:pt x="80168" y="6561411"/>
                  <a:pt x="82837" y="6550742"/>
                </a:cubicBezTo>
                <a:cubicBezTo>
                  <a:pt x="89885" y="6521593"/>
                  <a:pt x="95981" y="6491874"/>
                  <a:pt x="105697" y="6463490"/>
                </a:cubicBezTo>
                <a:cubicBezTo>
                  <a:pt x="116556" y="6431292"/>
                  <a:pt x="131034" y="6400429"/>
                  <a:pt x="146086" y="6363664"/>
                </a:cubicBezTo>
                <a:cubicBezTo>
                  <a:pt x="142275" y="6350899"/>
                  <a:pt x="131986" y="6331277"/>
                  <a:pt x="131034" y="6311084"/>
                </a:cubicBezTo>
                <a:cubicBezTo>
                  <a:pt x="127795" y="6246121"/>
                  <a:pt x="145513" y="6185351"/>
                  <a:pt x="173518" y="6127247"/>
                </a:cubicBezTo>
                <a:cubicBezTo>
                  <a:pt x="181899" y="6109530"/>
                  <a:pt x="187424" y="6090477"/>
                  <a:pt x="195616" y="6072569"/>
                </a:cubicBezTo>
                <a:cubicBezTo>
                  <a:pt x="198472" y="6066284"/>
                  <a:pt x="204569" y="6058092"/>
                  <a:pt x="210285" y="6056948"/>
                </a:cubicBezTo>
                <a:cubicBezTo>
                  <a:pt x="243432" y="6050282"/>
                  <a:pt x="242863" y="6025515"/>
                  <a:pt x="244766" y="5999796"/>
                </a:cubicBezTo>
                <a:cubicBezTo>
                  <a:pt x="247051" y="5969124"/>
                  <a:pt x="252386" y="5938836"/>
                  <a:pt x="256958" y="5908355"/>
                </a:cubicBezTo>
                <a:cubicBezTo>
                  <a:pt x="257530" y="5904353"/>
                  <a:pt x="261531" y="5900735"/>
                  <a:pt x="264200" y="5897114"/>
                </a:cubicBezTo>
                <a:cubicBezTo>
                  <a:pt x="268199" y="5891590"/>
                  <a:pt x="274295" y="5886447"/>
                  <a:pt x="275818" y="5880348"/>
                </a:cubicBezTo>
                <a:cubicBezTo>
                  <a:pt x="283249" y="5849107"/>
                  <a:pt x="289535" y="5817674"/>
                  <a:pt x="296393" y="5786239"/>
                </a:cubicBezTo>
                <a:cubicBezTo>
                  <a:pt x="297918" y="5779191"/>
                  <a:pt x="299823" y="5771953"/>
                  <a:pt x="302870" y="5765474"/>
                </a:cubicBezTo>
                <a:cubicBezTo>
                  <a:pt x="305728" y="5759378"/>
                  <a:pt x="310683" y="5754234"/>
                  <a:pt x="313730" y="5748136"/>
                </a:cubicBezTo>
                <a:cubicBezTo>
                  <a:pt x="321920" y="5731564"/>
                  <a:pt x="329541" y="5714607"/>
                  <a:pt x="338685" y="5695178"/>
                </a:cubicBezTo>
                <a:cubicBezTo>
                  <a:pt x="321541" y="5684320"/>
                  <a:pt x="331257" y="5669647"/>
                  <a:pt x="339447" y="5651360"/>
                </a:cubicBezTo>
                <a:cubicBezTo>
                  <a:pt x="347830" y="5632691"/>
                  <a:pt x="350497" y="5611164"/>
                  <a:pt x="353545" y="5590590"/>
                </a:cubicBezTo>
                <a:cubicBezTo>
                  <a:pt x="359070" y="5552869"/>
                  <a:pt x="362499" y="5514957"/>
                  <a:pt x="367451" y="5477239"/>
                </a:cubicBezTo>
                <a:cubicBezTo>
                  <a:pt x="368595" y="5469236"/>
                  <a:pt x="370690" y="5460092"/>
                  <a:pt x="375454" y="5453995"/>
                </a:cubicBezTo>
                <a:cubicBezTo>
                  <a:pt x="407459" y="5412276"/>
                  <a:pt x="416411" y="5361598"/>
                  <a:pt x="413366" y="5313403"/>
                </a:cubicBezTo>
                <a:cubicBezTo>
                  <a:pt x="411078" y="5275491"/>
                  <a:pt x="409363" y="5238343"/>
                  <a:pt x="412601" y="5200813"/>
                </a:cubicBezTo>
                <a:cubicBezTo>
                  <a:pt x="412793" y="5197955"/>
                  <a:pt x="412411" y="5194145"/>
                  <a:pt x="410887" y="5192051"/>
                </a:cubicBezTo>
                <a:cubicBezTo>
                  <a:pt x="400791" y="5179097"/>
                  <a:pt x="400029" y="5165570"/>
                  <a:pt x="398315" y="5148995"/>
                </a:cubicBezTo>
                <a:cubicBezTo>
                  <a:pt x="395837" y="5125562"/>
                  <a:pt x="397553" y="5104036"/>
                  <a:pt x="401743" y="5082317"/>
                </a:cubicBezTo>
                <a:cubicBezTo>
                  <a:pt x="404791" y="5066505"/>
                  <a:pt x="411078" y="5050504"/>
                  <a:pt x="419080" y="5036405"/>
                </a:cubicBezTo>
                <a:cubicBezTo>
                  <a:pt x="430320" y="5016785"/>
                  <a:pt x="434701" y="4997922"/>
                  <a:pt x="419841" y="4979253"/>
                </a:cubicBezTo>
                <a:cubicBezTo>
                  <a:pt x="404029" y="4959061"/>
                  <a:pt x="409553" y="4936201"/>
                  <a:pt x="408983" y="4913909"/>
                </a:cubicBezTo>
                <a:cubicBezTo>
                  <a:pt x="408791" y="4904195"/>
                  <a:pt x="409175" y="4893907"/>
                  <a:pt x="406697" y="4884572"/>
                </a:cubicBezTo>
                <a:cubicBezTo>
                  <a:pt x="399647" y="4857522"/>
                  <a:pt x="388978" y="4831420"/>
                  <a:pt x="384216" y="4803988"/>
                </a:cubicBezTo>
                <a:cubicBezTo>
                  <a:pt x="381551" y="4788747"/>
                  <a:pt x="386312" y="4771793"/>
                  <a:pt x="389741" y="4755980"/>
                </a:cubicBezTo>
                <a:cubicBezTo>
                  <a:pt x="393362" y="4739978"/>
                  <a:pt x="398885" y="4724167"/>
                  <a:pt x="404601" y="4708734"/>
                </a:cubicBezTo>
                <a:cubicBezTo>
                  <a:pt x="408411" y="4698258"/>
                  <a:pt x="412031" y="4686828"/>
                  <a:pt x="418889" y="4678445"/>
                </a:cubicBezTo>
                <a:cubicBezTo>
                  <a:pt x="434510" y="4659393"/>
                  <a:pt x="437178" y="4639772"/>
                  <a:pt x="428986" y="4617291"/>
                </a:cubicBezTo>
                <a:cubicBezTo>
                  <a:pt x="427651" y="4613864"/>
                  <a:pt x="427651" y="4609863"/>
                  <a:pt x="427462" y="4606053"/>
                </a:cubicBezTo>
                <a:cubicBezTo>
                  <a:pt x="423462" y="4545086"/>
                  <a:pt x="420984" y="4484127"/>
                  <a:pt x="414888" y="4423545"/>
                </a:cubicBezTo>
                <a:cubicBezTo>
                  <a:pt x="412411" y="4398972"/>
                  <a:pt x="401553" y="4375349"/>
                  <a:pt x="394695" y="4351154"/>
                </a:cubicBezTo>
                <a:cubicBezTo>
                  <a:pt x="393362" y="4346201"/>
                  <a:pt x="391265" y="4340674"/>
                  <a:pt x="392218" y="4335722"/>
                </a:cubicBezTo>
                <a:cubicBezTo>
                  <a:pt x="401743" y="4281810"/>
                  <a:pt x="387838" y="4231324"/>
                  <a:pt x="369547" y="4181603"/>
                </a:cubicBezTo>
                <a:cubicBezTo>
                  <a:pt x="367643" y="4176461"/>
                  <a:pt x="368214" y="4170174"/>
                  <a:pt x="368595" y="4164458"/>
                </a:cubicBezTo>
                <a:cubicBezTo>
                  <a:pt x="369928" y="4148453"/>
                  <a:pt x="376597" y="4131119"/>
                  <a:pt x="372597" y="4116641"/>
                </a:cubicBezTo>
                <a:cubicBezTo>
                  <a:pt x="361546" y="4078159"/>
                  <a:pt x="348211" y="4040058"/>
                  <a:pt x="331447" y="4003861"/>
                </a:cubicBezTo>
                <a:cubicBezTo>
                  <a:pt x="314494" y="3967091"/>
                  <a:pt x="300203" y="3932993"/>
                  <a:pt x="317349" y="3890891"/>
                </a:cubicBezTo>
                <a:cubicBezTo>
                  <a:pt x="324589" y="3872985"/>
                  <a:pt x="319445" y="3849362"/>
                  <a:pt x="317541" y="3828785"/>
                </a:cubicBezTo>
                <a:cubicBezTo>
                  <a:pt x="316016" y="3813737"/>
                  <a:pt x="307443" y="3799258"/>
                  <a:pt x="307443" y="3784397"/>
                </a:cubicBezTo>
                <a:cubicBezTo>
                  <a:pt x="307443" y="3744770"/>
                  <a:pt x="297345" y="3709529"/>
                  <a:pt x="276771" y="3675238"/>
                </a:cubicBezTo>
                <a:cubicBezTo>
                  <a:pt x="268770" y="3661899"/>
                  <a:pt x="274106" y="3641134"/>
                  <a:pt x="272009" y="3623799"/>
                </a:cubicBezTo>
                <a:cubicBezTo>
                  <a:pt x="269533" y="3605509"/>
                  <a:pt x="267247" y="3586653"/>
                  <a:pt x="261720" y="3569124"/>
                </a:cubicBezTo>
                <a:cubicBezTo>
                  <a:pt x="247243" y="3523785"/>
                  <a:pt x="230859" y="3479015"/>
                  <a:pt x="215618" y="3433866"/>
                </a:cubicBezTo>
                <a:cubicBezTo>
                  <a:pt x="203045" y="3396719"/>
                  <a:pt x="212951" y="3360139"/>
                  <a:pt x="218286" y="3323372"/>
                </a:cubicBezTo>
                <a:cubicBezTo>
                  <a:pt x="221715" y="3300319"/>
                  <a:pt x="229907" y="3278795"/>
                  <a:pt x="217715" y="3252885"/>
                </a:cubicBezTo>
                <a:cubicBezTo>
                  <a:pt x="206093" y="3228119"/>
                  <a:pt x="208761" y="3196686"/>
                  <a:pt x="202475" y="3168870"/>
                </a:cubicBezTo>
                <a:cubicBezTo>
                  <a:pt x="197141" y="3145436"/>
                  <a:pt x="188566" y="3122770"/>
                  <a:pt x="180184" y="3100099"/>
                </a:cubicBezTo>
                <a:cubicBezTo>
                  <a:pt x="168753" y="3069235"/>
                  <a:pt x="156753" y="3038756"/>
                  <a:pt x="162468" y="3005035"/>
                </a:cubicBezTo>
                <a:cubicBezTo>
                  <a:pt x="168945" y="2966742"/>
                  <a:pt x="144560" y="2940455"/>
                  <a:pt x="128366" y="2910353"/>
                </a:cubicBezTo>
                <a:cubicBezTo>
                  <a:pt x="117318" y="2889587"/>
                  <a:pt x="109126" y="2866918"/>
                  <a:pt x="102268" y="2844248"/>
                </a:cubicBezTo>
                <a:cubicBezTo>
                  <a:pt x="93313" y="2813958"/>
                  <a:pt x="87978" y="2782716"/>
                  <a:pt x="79216" y="2752235"/>
                </a:cubicBezTo>
                <a:cubicBezTo>
                  <a:pt x="66072" y="2706131"/>
                  <a:pt x="55785" y="2659455"/>
                  <a:pt x="63024" y="2611450"/>
                </a:cubicBezTo>
                <a:cubicBezTo>
                  <a:pt x="66262" y="2589352"/>
                  <a:pt x="66072" y="2568774"/>
                  <a:pt x="61307" y="2546678"/>
                </a:cubicBezTo>
                <a:cubicBezTo>
                  <a:pt x="53497" y="2510483"/>
                  <a:pt x="52545" y="2473333"/>
                  <a:pt x="23399" y="2444184"/>
                </a:cubicBezTo>
                <a:cubicBezTo>
                  <a:pt x="13111" y="2433897"/>
                  <a:pt x="10446" y="2415420"/>
                  <a:pt x="5110" y="2400369"/>
                </a:cubicBezTo>
                <a:cubicBezTo>
                  <a:pt x="-1178" y="2383032"/>
                  <a:pt x="2062" y="2370270"/>
                  <a:pt x="20351" y="2360933"/>
                </a:cubicBezTo>
                <a:cubicBezTo>
                  <a:pt x="28541" y="2356744"/>
                  <a:pt x="36543" y="2344741"/>
                  <a:pt x="37877" y="2335405"/>
                </a:cubicBezTo>
                <a:cubicBezTo>
                  <a:pt x="41877" y="2307402"/>
                  <a:pt x="35971" y="2281683"/>
                  <a:pt x="23017" y="2254633"/>
                </a:cubicBezTo>
                <a:cubicBezTo>
                  <a:pt x="10824" y="2229296"/>
                  <a:pt x="12158" y="2197670"/>
                  <a:pt x="7395" y="2168903"/>
                </a:cubicBezTo>
                <a:cubicBezTo>
                  <a:pt x="5680" y="2158712"/>
                  <a:pt x="3062" y="2148519"/>
                  <a:pt x="871" y="2138304"/>
                </a:cubicBezTo>
                <a:lnTo>
                  <a:pt x="0" y="2131532"/>
                </a:lnTo>
                <a:lnTo>
                  <a:pt x="0" y="2072225"/>
                </a:lnTo>
                <a:lnTo>
                  <a:pt x="251" y="2069340"/>
                </a:lnTo>
                <a:cubicBezTo>
                  <a:pt x="2061" y="2056600"/>
                  <a:pt x="4156" y="2043835"/>
                  <a:pt x="5299" y="2030977"/>
                </a:cubicBezTo>
                <a:cubicBezTo>
                  <a:pt x="7203" y="2010974"/>
                  <a:pt x="6442" y="1990589"/>
                  <a:pt x="8729" y="1970586"/>
                </a:cubicBezTo>
                <a:cubicBezTo>
                  <a:pt x="10446" y="1954202"/>
                  <a:pt x="14824" y="1938009"/>
                  <a:pt x="18445" y="1921817"/>
                </a:cubicBezTo>
                <a:cubicBezTo>
                  <a:pt x="19779" y="1915912"/>
                  <a:pt x="24922" y="1910004"/>
                  <a:pt x="24161" y="1904673"/>
                </a:cubicBezTo>
                <a:cubicBezTo>
                  <a:pt x="15968" y="1851709"/>
                  <a:pt x="52545" y="1813610"/>
                  <a:pt x="68738" y="1768838"/>
                </a:cubicBezTo>
                <a:cubicBezTo>
                  <a:pt x="85886" y="1721785"/>
                  <a:pt x="112174" y="1676253"/>
                  <a:pt x="104363" y="1623675"/>
                </a:cubicBezTo>
                <a:cubicBezTo>
                  <a:pt x="99601" y="1591859"/>
                  <a:pt x="88551" y="1561189"/>
                  <a:pt x="81882" y="1529563"/>
                </a:cubicBezTo>
                <a:cubicBezTo>
                  <a:pt x="79597" y="1518324"/>
                  <a:pt x="79978" y="1505751"/>
                  <a:pt x="82264" y="1494509"/>
                </a:cubicBezTo>
                <a:cubicBezTo>
                  <a:pt x="92743" y="1440216"/>
                  <a:pt x="94266" y="1386684"/>
                  <a:pt x="77120" y="1333341"/>
                </a:cubicBezTo>
                <a:cubicBezTo>
                  <a:pt x="74262" y="1324198"/>
                  <a:pt x="71597" y="1314483"/>
                  <a:pt x="71597" y="1304955"/>
                </a:cubicBezTo>
                <a:cubicBezTo>
                  <a:pt x="71597" y="1252757"/>
                  <a:pt x="75597" y="1201512"/>
                  <a:pt x="94266" y="1151600"/>
                </a:cubicBezTo>
                <a:cubicBezTo>
                  <a:pt x="100553" y="1134834"/>
                  <a:pt x="96553" y="1114449"/>
                  <a:pt x="98077" y="1095972"/>
                </a:cubicBezTo>
                <a:cubicBezTo>
                  <a:pt x="99409" y="1078826"/>
                  <a:pt x="99981" y="1061298"/>
                  <a:pt x="104363" y="1044725"/>
                </a:cubicBezTo>
                <a:cubicBezTo>
                  <a:pt x="110839" y="1020529"/>
                  <a:pt x="111601" y="998052"/>
                  <a:pt x="105887" y="973095"/>
                </a:cubicBezTo>
                <a:cubicBezTo>
                  <a:pt x="100553" y="949281"/>
                  <a:pt x="103219" y="923562"/>
                  <a:pt x="103029" y="898797"/>
                </a:cubicBezTo>
                <a:cubicBezTo>
                  <a:pt x="102839" y="871173"/>
                  <a:pt x="102649" y="843552"/>
                  <a:pt x="103601" y="815929"/>
                </a:cubicBezTo>
                <a:cubicBezTo>
                  <a:pt x="103981" y="804877"/>
                  <a:pt x="111601" y="792306"/>
                  <a:pt x="108553" y="783158"/>
                </a:cubicBezTo>
                <a:cubicBezTo>
                  <a:pt x="98267" y="753633"/>
                  <a:pt x="110649" y="724104"/>
                  <a:pt x="105126" y="694576"/>
                </a:cubicBezTo>
                <a:cubicBezTo>
                  <a:pt x="102268" y="680096"/>
                  <a:pt x="110078" y="663713"/>
                  <a:pt x="110839" y="648092"/>
                </a:cubicBezTo>
                <a:cubicBezTo>
                  <a:pt x="112174" y="622564"/>
                  <a:pt x="111601" y="597037"/>
                  <a:pt x="111983" y="571508"/>
                </a:cubicBezTo>
                <a:cubicBezTo>
                  <a:pt x="112174" y="563125"/>
                  <a:pt x="112936" y="554933"/>
                  <a:pt x="113318" y="546552"/>
                </a:cubicBezTo>
                <a:cubicBezTo>
                  <a:pt x="113697" y="539121"/>
                  <a:pt x="115412" y="531310"/>
                  <a:pt x="114080" y="524262"/>
                </a:cubicBezTo>
                <a:cubicBezTo>
                  <a:pt x="109315" y="498733"/>
                  <a:pt x="101505" y="473587"/>
                  <a:pt x="98457" y="447870"/>
                </a:cubicBezTo>
                <a:cubicBezTo>
                  <a:pt x="95792" y="425581"/>
                  <a:pt x="99409" y="402529"/>
                  <a:pt x="97505" y="380050"/>
                </a:cubicBezTo>
                <a:cubicBezTo>
                  <a:pt x="94266" y="340425"/>
                  <a:pt x="88551" y="300800"/>
                  <a:pt x="84930" y="261173"/>
                </a:cubicBezTo>
                <a:cubicBezTo>
                  <a:pt x="84168" y="252600"/>
                  <a:pt x="88933" y="243648"/>
                  <a:pt x="89313" y="234883"/>
                </a:cubicBezTo>
                <a:cubicBezTo>
                  <a:pt x="90266" y="207450"/>
                  <a:pt x="90457" y="180017"/>
                  <a:pt x="91026" y="152584"/>
                </a:cubicBezTo>
                <a:cubicBezTo>
                  <a:pt x="91218" y="136963"/>
                  <a:pt x="90647" y="121150"/>
                  <a:pt x="92361" y="105718"/>
                </a:cubicBezTo>
                <a:cubicBezTo>
                  <a:pt x="94648" y="85336"/>
                  <a:pt x="98077" y="66857"/>
                  <a:pt x="83217" y="47806"/>
                </a:cubicBezTo>
                <a:cubicBezTo>
                  <a:pt x="77453" y="40471"/>
                  <a:pt x="73691" y="32636"/>
                  <a:pt x="71206" y="24480"/>
                </a:cubicBezTo>
                <a:close/>
              </a:path>
            </a:pathLst>
          </a:custGeom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4D41903-2C9D-4F9E-AA1F-6161F8A6F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123558" y="3100710"/>
            <a:ext cx="6857455" cy="656037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8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8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E4574B5-C90E-412D-BAB0-B9F483290C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123559" y="3100710"/>
            <a:ext cx="6857455" cy="656037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7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7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6982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B40A8ABD-F5F7-4239-6387-B69B9A85E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1155700"/>
            <a:ext cx="2925763" cy="3429000"/>
          </a:xfrm>
          <a:prstGeom prst="rect">
            <a:avLst/>
          </a:prstGeom>
        </p:spPr>
      </p:pic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17FACFC3-9568-E320-FC7E-0795D70192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82975" y="1155700"/>
            <a:ext cx="5176838" cy="3429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AF7D1F35-E001-796A-6947-78E7E4D07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358141"/>
            <a:ext cx="7886700" cy="9426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45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Lauri ”Tahko” Pihkala ja pesäpallo</a:t>
            </a:r>
          </a:p>
        </p:txBody>
      </p:sp>
    </p:spTree>
    <p:extLst>
      <p:ext uri="{BB962C8B-B14F-4D97-AF65-F5344CB8AC3E}">
        <p14:creationId xmlns:p14="http://schemas.microsoft.com/office/powerpoint/2010/main" val="208421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869788E9-D663-5A0E-BF93-4ACC61C86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041" y="586855"/>
            <a:ext cx="2401025" cy="3387497"/>
          </a:xfrm>
        </p:spPr>
        <p:txBody>
          <a:bodyPr anchor="b">
            <a:normAutofit/>
          </a:bodyPr>
          <a:lstStyle/>
          <a:p>
            <a:pPr algn="r"/>
            <a:r>
              <a:rPr lang="fi-FI" sz="3500">
                <a:solidFill>
                  <a:srgbClr val="FFFFFF"/>
                </a:solidFill>
              </a:rPr>
              <a:t>Punainen Suomi (Kpl 8.)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3C75266-7C1E-026A-544E-BCE7AD456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0559" y="192506"/>
            <a:ext cx="5666874" cy="6388768"/>
          </a:xfrm>
        </p:spPr>
        <p:txBody>
          <a:bodyPr anchor="ctr">
            <a:normAutofit/>
          </a:bodyPr>
          <a:lstStyle/>
          <a:p>
            <a:r>
              <a:rPr lang="fi-FI" sz="2400" dirty="0"/>
              <a:t>Sisällissodan jälkeen vankileireillä oli n. 80 000 punaista.</a:t>
            </a:r>
          </a:p>
          <a:p>
            <a:r>
              <a:rPr lang="fi-FI" sz="2400" dirty="0"/>
              <a:t>Pääosalle punavangeista palautettiin kansalaisoikeudet vuonna 1921.</a:t>
            </a:r>
          </a:p>
          <a:p>
            <a:r>
              <a:rPr lang="fi-FI" sz="2400" dirty="0"/>
              <a:t>Vasemmisto oli erillään valkoisesta Suomesta. Esimerkiksi urheilussa työväellä oli omat seurat.</a:t>
            </a:r>
          </a:p>
          <a:p>
            <a:pPr marL="0" indent="0">
              <a:buNone/>
            </a:pPr>
            <a:r>
              <a:rPr lang="fi-FI" sz="2400" dirty="0"/>
              <a:t>Poliittinen kahtiajako:</a:t>
            </a:r>
          </a:p>
          <a:p>
            <a:pPr lvl="1"/>
            <a:r>
              <a:rPr lang="fi-FI" sz="2400" b="1" dirty="0"/>
              <a:t>SDP</a:t>
            </a:r>
          </a:p>
          <a:p>
            <a:pPr lvl="2"/>
            <a:r>
              <a:rPr lang="fi-FI" sz="2400" dirty="0"/>
              <a:t>valitsi vaikuttamisen eduskunnan kautta. (Maltillinen työväenpuolue)</a:t>
            </a:r>
          </a:p>
          <a:p>
            <a:pPr lvl="1"/>
            <a:r>
              <a:rPr lang="fi-FI" sz="2400" b="1" dirty="0"/>
              <a:t>SKP</a:t>
            </a:r>
          </a:p>
          <a:p>
            <a:pPr lvl="2"/>
            <a:r>
              <a:rPr lang="fi-FI" sz="2400" dirty="0"/>
              <a:t>tavoitteena vallankumous Suomessa</a:t>
            </a:r>
          </a:p>
          <a:p>
            <a:pPr lvl="2"/>
            <a:r>
              <a:rPr lang="fi-FI" sz="2400" dirty="0"/>
              <a:t>Kielletty v. 1944 asti</a:t>
            </a:r>
          </a:p>
          <a:p>
            <a:pPr lvl="2"/>
            <a:r>
              <a:rPr lang="fi-FI" sz="2400" dirty="0"/>
              <a:t>Toimi peitepuolueiden kautta</a:t>
            </a:r>
          </a:p>
        </p:txBody>
      </p:sp>
    </p:spTree>
    <p:extLst>
      <p:ext uri="{BB962C8B-B14F-4D97-AF65-F5344CB8AC3E}">
        <p14:creationId xmlns:p14="http://schemas.microsoft.com/office/powerpoint/2010/main" val="198245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1B5FFD67-C4D3-F008-A762-D828EA8EB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884363"/>
            <a:ext cx="4103688" cy="4370388"/>
          </a:xfrm>
          <a:prstGeom prst="rect">
            <a:avLst/>
          </a:prstGeom>
        </p:spPr>
      </p:pic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B6F31592-C350-8801-75E4-9DC2FD86AF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03775" y="1884363"/>
            <a:ext cx="3708400" cy="4370388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8329C00-3210-DB96-D0FE-60C5B0162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4805"/>
            <a:ext cx="78867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5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Otto Wille Kuusinen ja Suomen kommunistinen puolue</a:t>
            </a:r>
          </a:p>
        </p:txBody>
      </p:sp>
    </p:spTree>
    <p:extLst>
      <p:ext uri="{BB962C8B-B14F-4D97-AF65-F5344CB8AC3E}">
        <p14:creationId xmlns:p14="http://schemas.microsoft.com/office/powerpoint/2010/main" val="33504191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</TotalTime>
  <Words>731</Words>
  <Application>Microsoft Office PowerPoint</Application>
  <PresentationFormat>Näytössä katseltava diaesitys (4:3)</PresentationFormat>
  <Paragraphs>107</Paragraphs>
  <Slides>47</Slides>
  <Notes>17</Notes>
  <HiddenSlides>0</HiddenSlides>
  <MMClips>0</MMClips>
  <ScaleCrop>false</ScaleCrop>
  <HeadingPairs>
    <vt:vector size="6" baseType="variant">
      <vt:variant>
        <vt:lpstr>Käytetyt fontit</vt:lpstr>
      </vt:variant>
      <vt:variant>
        <vt:i4>7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47</vt:i4>
      </vt:variant>
    </vt:vector>
  </HeadingPairs>
  <TitlesOfParts>
    <vt:vector size="55" baseType="lpstr">
      <vt:lpstr>Wingdings</vt:lpstr>
      <vt:lpstr>Calibri Light</vt:lpstr>
      <vt:lpstr>Lato</vt:lpstr>
      <vt:lpstr>Rambla</vt:lpstr>
      <vt:lpstr>Calibri</vt:lpstr>
      <vt:lpstr>Noto Sans Symbols</vt:lpstr>
      <vt:lpstr>Arial</vt:lpstr>
      <vt:lpstr>Office-teema</vt:lpstr>
      <vt:lpstr>Suomi 1920-30 -luvuilla</vt:lpstr>
      <vt:lpstr>Valkoinen Suomi kpl 8. </vt:lpstr>
      <vt:lpstr>Suojeluskuntalaisia Tuusulassa</vt:lpstr>
      <vt:lpstr>PowerPoint-esitys</vt:lpstr>
      <vt:lpstr>Hannes Kolehmainen</vt:lpstr>
      <vt:lpstr>Ville Ritola</vt:lpstr>
      <vt:lpstr>Lauri ”Tahko” Pihkala ja pesäpallo</vt:lpstr>
      <vt:lpstr>Punainen Suomi (Kpl 8.)</vt:lpstr>
      <vt:lpstr>Otto Wille Kuusinen ja Suomen kommunistinen puolue</vt:lpstr>
      <vt:lpstr>Kotkan Työväen Palloilijat 1927</vt:lpstr>
      <vt:lpstr>Eheytyspolitiikka Kpl 9.</vt:lpstr>
      <vt:lpstr>PowerPoint-esitys</vt:lpstr>
      <vt:lpstr>PowerPoint-esitys</vt:lpstr>
      <vt:lpstr>PowerPoint-esitys</vt:lpstr>
      <vt:lpstr>PowerPoint-esitys</vt:lpstr>
      <vt:lpstr>Oikeistoradikalismi (kpl 10.-11.)</vt:lpstr>
      <vt:lpstr>PowerPoint-esitys</vt:lpstr>
      <vt:lpstr>PowerPoint-esitys</vt:lpstr>
      <vt:lpstr>”Suur-Suomi”</vt:lpstr>
      <vt:lpstr>PowerPoint-esitys</vt:lpstr>
      <vt:lpstr>Oikeistoradikalismi (Kpl 10.)</vt:lpstr>
      <vt:lpstr>Lapuan liike</vt:lpstr>
      <vt:lpstr>Vihtori Kosola puhuu Lapuan liikkeen kokouksessa</vt:lpstr>
      <vt:lpstr>Lapuan liikkeen propagandajuliste</vt:lpstr>
      <vt:lpstr>”Riisuminen”: lapualaiset riisuvat Työn ääni –kirjapainon faktori Eino Niemisen oikeudenkäynnin väliajalla</vt:lpstr>
      <vt:lpstr>Talonpoikaismarssi 1930</vt:lpstr>
      <vt:lpstr>Mäntsälän kapina 1932</vt:lpstr>
      <vt:lpstr>PowerPoint-esitys</vt:lpstr>
      <vt:lpstr>IKL eli Isänmaallinen Kansanliike ja fasistisen Italian suurlähettiläs</vt:lpstr>
      <vt:lpstr>PowerPoint-esitys</vt:lpstr>
      <vt:lpstr>PowerPoint-esitys</vt:lpstr>
      <vt:lpstr>PowerPoint-esitys</vt:lpstr>
      <vt:lpstr>PowerPoint-esitys</vt:lpstr>
      <vt:lpstr>Kpl 11. Suomen ulkopolitiikka 1920-30 -luvuilla</vt:lpstr>
      <vt:lpstr>Talvisodan (1939-40) syyt kpl 11.</vt:lpstr>
      <vt:lpstr>Molotov ja Ribbentrop Moskovassa 1939</vt:lpstr>
      <vt:lpstr>PowerPoint-esitys</vt:lpstr>
      <vt:lpstr>Moskovan neuvottelut 1939: eduskunnan puhemies Hakkila, pääministeri Cajander ja pääneuvottelija J.K. Paasikivi</vt:lpstr>
      <vt:lpstr>Karjalan kannas</vt:lpstr>
      <vt:lpstr>Kalastajasaarento</vt:lpstr>
      <vt:lpstr>Suomenlahden ulkosaaret</vt:lpstr>
      <vt:lpstr>Hankoniemi</vt:lpstr>
      <vt:lpstr>Talvisodan syyt 1939-40 kpl 11.</vt:lpstr>
      <vt:lpstr>Mainilan laukaukset 26.11.1939: lavastettu tykki- ja heitintuli 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cp:lastModifiedBy>Anttila Petri Juha</cp:lastModifiedBy>
  <cp:revision>2</cp:revision>
  <dcterms:modified xsi:type="dcterms:W3CDTF">2024-02-21T07:37:32Z</dcterms:modified>
</cp:coreProperties>
</file>