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726" r:id="rId1"/>
  </p:sldMasterIdLst>
  <p:sldIdLst>
    <p:sldId id="256" r:id="rId2"/>
    <p:sldId id="258" r:id="rId3"/>
    <p:sldId id="259" r:id="rId4"/>
    <p:sldId id="279" r:id="rId5"/>
    <p:sldId id="284" r:id="rId6"/>
    <p:sldId id="263" r:id="rId7"/>
    <p:sldId id="262" r:id="rId8"/>
    <p:sldId id="260" r:id="rId9"/>
    <p:sldId id="261" r:id="rId10"/>
    <p:sldId id="265" r:id="rId11"/>
    <p:sldId id="277" r:id="rId12"/>
    <p:sldId id="278" r:id="rId13"/>
    <p:sldId id="266" r:id="rId14"/>
    <p:sldId id="267" r:id="rId15"/>
    <p:sldId id="268" r:id="rId16"/>
    <p:sldId id="281" r:id="rId17"/>
    <p:sldId id="285" r:id="rId18"/>
    <p:sldId id="270" r:id="rId19"/>
    <p:sldId id="280" r:id="rId20"/>
    <p:sldId id="271" r:id="rId21"/>
    <p:sldId id="269" r:id="rId22"/>
    <p:sldId id="272" r:id="rId23"/>
    <p:sldId id="283" r:id="rId24"/>
    <p:sldId id="273" r:id="rId25"/>
    <p:sldId id="274" r:id="rId26"/>
    <p:sldId id="275" r:id="rId27"/>
    <p:sldId id="276" r:id="rId2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>
      <p:cViewPr varScale="1">
        <p:scale>
          <a:sx n="120" d="100"/>
          <a:sy n="120" d="100"/>
        </p:scale>
        <p:origin x="140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9DC9C2-ABB9-2CF9-99A8-6DFAB20B1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DF32D9C-F720-3740-3207-2B1B39E8D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167917E-7542-1C5D-8756-74BAF2F7C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9DEBE0-B66E-E447-92A9-E0F47277B486}" type="datetimeFigureOut">
              <a:rPr lang="fi-FI" smtClean="0"/>
              <a:pPr>
                <a:defRPr/>
              </a:pPr>
              <a:t>14.11.2023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46F4BB-124D-F454-3B66-39AD4C07F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475095-8579-BF7E-004D-90216C9E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45C5E-CEC0-1C4B-A921-7DF42BF72573}" type="slidenum">
              <a:rPr lang="fi-FI" altLang="fi-FI" smtClean="0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94294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6D64F5-A6FB-FD3A-4F61-A551DBC59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069368F-C338-90AB-DC21-498F75A53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788875C-AB68-0C08-E128-FA7E80C12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E508B7-8728-8F44-AF47-277CD600FF22}" type="datetimeFigureOut">
              <a:rPr lang="fi-FI" smtClean="0"/>
              <a:pPr>
                <a:defRPr/>
              </a:pPr>
              <a:t>14.11.2023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80B949B-C00D-E5B8-4675-D359CD0E7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17606CF-02C3-F222-CE37-0542E8E6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F6E76-D6F5-6044-B114-66FBE5BFEFDD}" type="slidenum">
              <a:rPr lang="fi-FI" altLang="fi-FI" smtClean="0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241115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8CCCB76-8C04-34F8-8EC9-ABE241DE7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FD6BBBF-C601-563C-F13A-352FC4BB1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980ECB4-7478-BE34-9D5E-84AFE434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85F348-859B-8248-B3BD-631F2D1ACE54}" type="datetimeFigureOut">
              <a:rPr lang="fi-FI" smtClean="0"/>
              <a:pPr>
                <a:defRPr/>
              </a:pPr>
              <a:t>14.11.2023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5A8C721-76CB-E71B-9A1F-09EBD486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05F5B7-B05D-205E-5F06-18A82B78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7F997-6D0D-4E43-B5D9-06D836F3C330}" type="slidenum">
              <a:rPr lang="fi-FI" altLang="fi-FI" smtClean="0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627597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01F324-9E92-4B3E-EAEC-1F6F933D7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E5D480-98D2-D978-6EC0-C6FF76A30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73F7BF2-42D5-5471-268D-EC57F64E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5207FC-7C24-F84C-8BC1-405E4AFD2DEB}" type="datetimeFigureOut">
              <a:rPr lang="fi-FI" smtClean="0"/>
              <a:pPr>
                <a:defRPr/>
              </a:pPr>
              <a:t>14.11.2023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7049C4A-5793-DB0A-5447-63A27D144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A7B2C7-2741-8A26-09A2-971C5624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A3315-0468-634B-8C88-73441B3D7491}" type="slidenum">
              <a:rPr lang="fi-FI" altLang="fi-FI" smtClean="0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78239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EC5D1A-59DA-0F5A-944C-D701F6820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B1FC5EB-A97C-092C-EA5C-86F581121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3096F48-C48D-7CD1-094C-EEE386353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6848C0-73FC-1145-8DE1-3ACFAC093EDA}" type="datetimeFigureOut">
              <a:rPr lang="fi-FI" smtClean="0"/>
              <a:pPr>
                <a:defRPr/>
              </a:pPr>
              <a:t>14.11.2023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AB29333-5BAC-B37F-C313-1C9508CD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12D9479-EA9F-8BD6-A2E7-910CD4AC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3EC8C-15A5-824D-9BC5-B43E9832FEC7}" type="slidenum">
              <a:rPr lang="fi-FI" altLang="fi-FI" smtClean="0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32226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451238-EFD2-E9F8-612B-68391F95F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6C80D4-CF76-E705-6647-DCE8BA782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C9C042A-52D7-288C-2F14-8C074F9D0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C4D21A2-FDEC-9647-6B8F-38970F5D1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80A04-C1DD-4341-8DDC-6DAB96340FB8}" type="datetimeFigureOut">
              <a:rPr lang="fi-FI" smtClean="0"/>
              <a:pPr>
                <a:defRPr/>
              </a:pPr>
              <a:t>14.11.2023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1871319-7F34-171B-6650-45FD3FC07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F79A2F7-E7A5-00C0-39B4-E2483E45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6ED3B-5E5B-BD40-9744-52998DB5BFA1}" type="slidenum">
              <a:rPr lang="fi-FI" altLang="fi-FI" smtClean="0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53382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C3CF51-D3D5-0925-F061-AA6745515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3B23B1D-FBF4-964E-E9E6-60AADA472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A4DD755-E349-CD63-3D8C-7F3F13C8D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1D6203D-98DE-751B-BDF8-A66A74F03B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2DF1634-F3E9-521F-8822-D36C76477D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905E23E-6F20-99C3-5A30-36CF93156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850633-B3DA-B445-B7F0-8AE2BDAC01DB}" type="datetimeFigureOut">
              <a:rPr lang="fi-FI" smtClean="0"/>
              <a:pPr>
                <a:defRPr/>
              </a:pPr>
              <a:t>14.11.2023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4426B83-CB81-F628-8D5E-B8AFF9E84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BE0C24E-6B93-374B-7911-0F4C4058C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0084B-CBB6-5C4A-8BEC-674C27EE36B6}" type="slidenum">
              <a:rPr lang="fi-FI" altLang="fi-FI" smtClean="0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9997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9A8627-59F9-79AA-98F2-B73EB13AA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272EE73-AD10-34BA-107B-B12B5F437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46477D-5635-6E4B-A628-D8864ECD0D37}" type="datetimeFigureOut">
              <a:rPr lang="fi-FI" smtClean="0"/>
              <a:pPr>
                <a:defRPr/>
              </a:pPr>
              <a:t>14.11.2023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2FF3671-F82C-52FA-F230-1136FC69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98F26DE-F331-32BF-A795-0CE90FB34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67CC4-E572-874A-A501-7BFAF0A05709}" type="slidenum">
              <a:rPr lang="fi-FI" altLang="fi-FI" smtClean="0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972085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8B244A2-84EC-0CD3-A73F-352228268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BAA0DF-2826-BE46-A384-0CE3E714988A}" type="datetimeFigureOut">
              <a:rPr lang="fi-FI" smtClean="0"/>
              <a:pPr>
                <a:defRPr/>
              </a:pPr>
              <a:t>14.11.2023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A8EB53D-5056-FDB6-12FA-4BB1BA1F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F04290C-8BCE-7F7E-7EE2-A57F25289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8350F-2C87-984E-9198-C885BDC52CA2}" type="slidenum">
              <a:rPr lang="fi-FI" altLang="fi-FI" smtClean="0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014826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439C15-1A82-05C2-4143-CC101C97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794B8F-77FD-82F5-20F8-1F60F0120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1E60DB6-C6E9-A890-5100-034E5C7C5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02CA3B9-FAB2-1F2F-6C9A-85214979C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520B9E-34A7-E642-9A27-42893D83C97A}" type="datetimeFigureOut">
              <a:rPr lang="fi-FI" smtClean="0"/>
              <a:pPr>
                <a:defRPr/>
              </a:pPr>
              <a:t>14.11.2023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F0E924A-676F-099A-5842-1116968D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DC5D687-F62C-262D-3517-43942B86B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848178-0EC9-BE44-B07F-BF604C01F1D4}" type="slidenum">
              <a:rPr lang="fi-FI" altLang="fi-FI" smtClean="0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31252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5742E4-5C1C-77F5-236F-6B19DA3A7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D30B0B1-1FED-1793-2769-92A63B1DB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7E7A0AB-FA8C-57EF-BEF7-6E0654896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00AFEAA-FA6F-FA7D-38DD-7897BD9D7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520B9E-34A7-E642-9A27-42893D83C97A}" type="datetimeFigureOut">
              <a:rPr lang="fi-FI" smtClean="0"/>
              <a:pPr>
                <a:defRPr/>
              </a:pPr>
              <a:t>14.11.2023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E4342FD-131F-384D-B979-AACB80CA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289F105-1664-F5AA-A906-F5BBDA1B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848178-0EC9-BE44-B07F-BF604C01F1D4}" type="slidenum">
              <a:rPr lang="fi-FI" altLang="fi-FI" smtClean="0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69279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3BEDE2C-B96B-6D2D-8D9B-5DBB15AF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D3AC90C-5AD5-BCEA-FF7A-87B383025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79840C6-830F-EA72-697B-A0A1AC5A5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520B9E-34A7-E642-9A27-42893D83C97A}" type="datetimeFigureOut">
              <a:rPr lang="fi-FI" smtClean="0"/>
              <a:pPr>
                <a:defRPr/>
              </a:pPr>
              <a:t>14.11.2023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071F881-55AC-0033-9CDB-A7F872118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5B71A38-98DA-DBCC-3E20-ABA34767F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848178-0EC9-BE44-B07F-BF604C01F1D4}" type="slidenum">
              <a:rPr lang="fi-FI" altLang="fi-FI" smtClean="0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750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b6Ppp5902Yg?feature=shared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Otsikko 1">
            <a:extLst>
              <a:ext uri="{FF2B5EF4-FFF2-40B4-BE49-F238E27FC236}">
                <a16:creationId xmlns:a16="http://schemas.microsoft.com/office/drawing/2014/main" id="{37F579CF-B1D4-E262-25F7-EBC8035054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Teollistuminen (n. 1750-1900) (kpl 15-18.)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1F80263-AEE6-1E0C-5065-63D73BBAEC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fi-FI" dirty="0"/>
          </a:p>
        </p:txBody>
      </p:sp>
      <p:pic>
        <p:nvPicPr>
          <p:cNvPr id="13314" name="Kuva 1">
            <a:extLst>
              <a:ext uri="{FF2B5EF4-FFF2-40B4-BE49-F238E27FC236}">
                <a16:creationId xmlns:a16="http://schemas.microsoft.com/office/drawing/2014/main" id="{B6CCE369-784C-3479-A43C-FE85B1AA4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600450"/>
            <a:ext cx="5529262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Kuva 3">
            <a:extLst>
              <a:ext uri="{FF2B5EF4-FFF2-40B4-BE49-F238E27FC236}">
                <a16:creationId xmlns:a16="http://schemas.microsoft.com/office/drawing/2014/main" id="{2E032F2E-106D-93E5-2C6C-0CA496D02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5400"/>
            <a:ext cx="30988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Kuva 4">
            <a:extLst>
              <a:ext uri="{FF2B5EF4-FFF2-40B4-BE49-F238E27FC236}">
                <a16:creationId xmlns:a16="http://schemas.microsoft.com/office/drawing/2014/main" id="{74F18771-1829-EC04-A9A0-3FC53E27D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6988"/>
            <a:ext cx="36830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Otsikko 1">
            <a:extLst>
              <a:ext uri="{FF2B5EF4-FFF2-40B4-BE49-F238E27FC236}">
                <a16:creationId xmlns:a16="http://schemas.microsoft.com/office/drawing/2014/main" id="{442944EC-E5B0-3498-EF28-9747D5DCF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b="1" dirty="0"/>
              <a:t>Robert </a:t>
            </a:r>
            <a:r>
              <a:rPr lang="fi-FI" altLang="fi-FI" b="1" dirty="0" err="1"/>
              <a:t>Fulton</a:t>
            </a:r>
            <a:r>
              <a:rPr lang="fi-FI" altLang="fi-FI" dirty="0"/>
              <a:t>: ”</a:t>
            </a:r>
            <a:r>
              <a:rPr lang="fi-FI" altLang="fi-FI" dirty="0" err="1"/>
              <a:t>Clermont</a:t>
            </a:r>
            <a:r>
              <a:rPr lang="fi-FI" altLang="fi-FI" dirty="0"/>
              <a:t>”, 1807.</a:t>
            </a:r>
          </a:p>
        </p:txBody>
      </p:sp>
      <p:sp>
        <p:nvSpPr>
          <p:cNvPr id="22530" name="Tekstin paikkamerkki 2">
            <a:extLst>
              <a:ext uri="{FF2B5EF4-FFF2-40B4-BE49-F238E27FC236}">
                <a16:creationId xmlns:a16="http://schemas.microsoft.com/office/drawing/2014/main" id="{E1FF346D-18C6-E853-4E06-0932A91D0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22533" name="Picture 2">
            <a:extLst>
              <a:ext uri="{FF2B5EF4-FFF2-40B4-BE49-F238E27FC236}">
                <a16:creationId xmlns:a16="http://schemas.microsoft.com/office/drawing/2014/main" id="{8C7450AE-01F1-F8D4-3C64-D4ABA66788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268413"/>
            <a:ext cx="6923087" cy="547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kstin paikkamerkki 4">
            <a:extLst>
              <a:ext uri="{FF2B5EF4-FFF2-40B4-BE49-F238E27FC236}">
                <a16:creationId xmlns:a16="http://schemas.microsoft.com/office/drawing/2014/main" id="{B7CE52AD-D816-BDD4-3C3B-1D251FEF8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22532" name="Sisällön paikkamerkki 5">
            <a:extLst>
              <a:ext uri="{FF2B5EF4-FFF2-40B4-BE49-F238E27FC236}">
                <a16:creationId xmlns:a16="http://schemas.microsoft.com/office/drawing/2014/main" id="{BD515476-E0AE-8C3C-1DD1-4278E871BEE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fi-FI" altLang="fi-FI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Otsikko 1">
            <a:extLst>
              <a:ext uri="{FF2B5EF4-FFF2-40B4-BE49-F238E27FC236}">
                <a16:creationId xmlns:a16="http://schemas.microsoft.com/office/drawing/2014/main" id="{238478CF-B11F-6834-DBCB-DAE45E2C7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1837"/>
          </a:xfrm>
        </p:spPr>
        <p:txBody>
          <a:bodyPr>
            <a:normAutofit/>
          </a:bodyPr>
          <a:lstStyle/>
          <a:p>
            <a:r>
              <a:rPr lang="fi-FI" altLang="fi-FI" b="1"/>
              <a:t>James Hargreaves ja kehruujenny</a:t>
            </a:r>
            <a:r>
              <a:rPr lang="fi-FI" altLang="fi-FI"/>
              <a:t>: käsikäyttöinen kehruukone, joka kehräsi 80 lankaa kerralla</a:t>
            </a:r>
          </a:p>
        </p:txBody>
      </p:sp>
      <p:sp>
        <p:nvSpPr>
          <p:cNvPr id="23554" name="Tekstin paikkamerkki 2">
            <a:extLst>
              <a:ext uri="{FF2B5EF4-FFF2-40B4-BE49-F238E27FC236}">
                <a16:creationId xmlns:a16="http://schemas.microsoft.com/office/drawing/2014/main" id="{187DF4B3-51AC-1930-E8B6-D7B66FAEB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altLang="fi-FI"/>
          </a:p>
        </p:txBody>
      </p:sp>
      <p:pic>
        <p:nvPicPr>
          <p:cNvPr id="23555" name="Sisällön paikkamerkki 7">
            <a:extLst>
              <a:ext uri="{FF2B5EF4-FFF2-40B4-BE49-F238E27FC236}">
                <a16:creationId xmlns:a16="http://schemas.microsoft.com/office/drawing/2014/main" id="{31B8449C-514F-717C-B4A4-B5E39F8694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997200"/>
            <a:ext cx="4040187" cy="3312120"/>
          </a:xfrm>
        </p:spPr>
      </p:pic>
      <p:sp>
        <p:nvSpPr>
          <p:cNvPr id="23556" name="Tekstin paikkamerkki 4">
            <a:extLst>
              <a:ext uri="{FF2B5EF4-FFF2-40B4-BE49-F238E27FC236}">
                <a16:creationId xmlns:a16="http://schemas.microsoft.com/office/drawing/2014/main" id="{9712F741-0785-0EBF-A555-3A0B674A3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altLang="fi-FI"/>
          </a:p>
        </p:txBody>
      </p:sp>
      <p:pic>
        <p:nvPicPr>
          <p:cNvPr id="23557" name="Sisällön paikkamerkki 6">
            <a:extLst>
              <a:ext uri="{FF2B5EF4-FFF2-40B4-BE49-F238E27FC236}">
                <a16:creationId xmlns:a16="http://schemas.microsoft.com/office/drawing/2014/main" id="{C1BC3501-D3F3-DC6E-DCF3-6E227EBCD9D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61" y="2997200"/>
            <a:ext cx="4119562" cy="3091521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Otsikko 1">
            <a:extLst>
              <a:ext uri="{FF2B5EF4-FFF2-40B4-BE49-F238E27FC236}">
                <a16:creationId xmlns:a16="http://schemas.microsoft.com/office/drawing/2014/main" id="{B8B5085B-1A66-AD76-F255-147E35ED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576486"/>
          </a:xfrm>
        </p:spPr>
        <p:txBody>
          <a:bodyPr>
            <a:normAutofit fontScale="90000"/>
          </a:bodyPr>
          <a:lstStyle/>
          <a:p>
            <a:r>
              <a:rPr lang="fi-FI" altLang="fi-FI" sz="3600" b="1" dirty="0"/>
              <a:t>Richard </a:t>
            </a:r>
            <a:r>
              <a:rPr lang="fi-FI" altLang="fi-FI" sz="3600" b="1" dirty="0" err="1"/>
              <a:t>Arkwright</a:t>
            </a:r>
            <a:r>
              <a:rPr lang="fi-FI" altLang="fi-FI" sz="3600" b="1" dirty="0"/>
              <a:t> ja Edmund </a:t>
            </a:r>
            <a:r>
              <a:rPr lang="fi-FI" altLang="fi-FI" sz="3600" b="1" dirty="0" err="1"/>
              <a:t>Cartwright</a:t>
            </a:r>
            <a:r>
              <a:rPr lang="fi-FI" altLang="fi-FI" sz="3600" dirty="0"/>
              <a:t>: vesivoimaa hyödyntävä kehruukone ja höyryvoimaa hyödyntävä kutomakone.</a:t>
            </a:r>
          </a:p>
        </p:txBody>
      </p:sp>
      <p:sp>
        <p:nvSpPr>
          <p:cNvPr id="24578" name="Tekstin paikkamerkki 2">
            <a:extLst>
              <a:ext uri="{FF2B5EF4-FFF2-40B4-BE49-F238E27FC236}">
                <a16:creationId xmlns:a16="http://schemas.microsoft.com/office/drawing/2014/main" id="{357232D6-645C-97F7-AF19-E31446DF5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altLang="fi-FI"/>
          </a:p>
        </p:txBody>
      </p:sp>
      <p:pic>
        <p:nvPicPr>
          <p:cNvPr id="24579" name="Sisällön paikkamerkki 7">
            <a:extLst>
              <a:ext uri="{FF2B5EF4-FFF2-40B4-BE49-F238E27FC236}">
                <a16:creationId xmlns:a16="http://schemas.microsoft.com/office/drawing/2014/main" id="{349B24B8-B3FA-A97D-B2AB-C76BA6D25D4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35325"/>
            <a:ext cx="2730754" cy="3403955"/>
          </a:xfrm>
        </p:spPr>
      </p:pic>
      <p:sp>
        <p:nvSpPr>
          <p:cNvPr id="24580" name="Tekstin paikkamerkki 4">
            <a:extLst>
              <a:ext uri="{FF2B5EF4-FFF2-40B4-BE49-F238E27FC236}">
                <a16:creationId xmlns:a16="http://schemas.microsoft.com/office/drawing/2014/main" id="{93CF7869-A476-E40F-35C6-D7B19A1AC8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altLang="fi-FI"/>
          </a:p>
        </p:txBody>
      </p:sp>
      <p:pic>
        <p:nvPicPr>
          <p:cNvPr id="24581" name="Sisällön paikkamerkki 6">
            <a:extLst>
              <a:ext uri="{FF2B5EF4-FFF2-40B4-BE49-F238E27FC236}">
                <a16:creationId xmlns:a16="http://schemas.microsoft.com/office/drawing/2014/main" id="{BB937C75-FBB1-8492-D348-4B3C6369E76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7327" y="997563"/>
            <a:ext cx="1907704" cy="2323526"/>
          </a:xfrm>
        </p:spPr>
      </p:pic>
      <p:pic>
        <p:nvPicPr>
          <p:cNvPr id="24582" name="Kuva 8">
            <a:extLst>
              <a:ext uri="{FF2B5EF4-FFF2-40B4-BE49-F238E27FC236}">
                <a16:creationId xmlns:a16="http://schemas.microsoft.com/office/drawing/2014/main" id="{0FDCB686-6BE6-7F1A-1F12-42FF466AA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1922"/>
            <a:ext cx="2960688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Kuva 9">
            <a:extLst>
              <a:ext uri="{FF2B5EF4-FFF2-40B4-BE49-F238E27FC236}">
                <a16:creationId xmlns:a16="http://schemas.microsoft.com/office/drawing/2014/main" id="{F01DDD69-8518-75BF-93A8-94BBF0FAE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78740"/>
            <a:ext cx="3350443" cy="326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Otsikko 1">
            <a:extLst>
              <a:ext uri="{FF2B5EF4-FFF2-40B4-BE49-F238E27FC236}">
                <a16:creationId xmlns:a16="http://schemas.microsoft.com/office/drawing/2014/main" id="{488BDEB7-49E5-6493-77CB-779F7AA83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i-FI" altLang="fi-FI" sz="2800" dirty="0"/>
              <a:t>Sähkö syrjäytti höyryn 1800-luvun lopulla: </a:t>
            </a:r>
            <a:r>
              <a:rPr lang="fi-FI" altLang="fi-FI" sz="2800" b="1" dirty="0"/>
              <a:t>Alessandro Volta</a:t>
            </a:r>
            <a:r>
              <a:rPr lang="fi-FI" altLang="fi-FI" sz="2800" dirty="0"/>
              <a:t> (paristo, 1800), </a:t>
            </a:r>
            <a:r>
              <a:rPr lang="fi-FI" altLang="fi-FI" sz="2800" b="1" dirty="0"/>
              <a:t>Michael </a:t>
            </a:r>
            <a:r>
              <a:rPr lang="fi-FI" altLang="fi-FI" sz="2800" b="1" dirty="0" err="1"/>
              <a:t>Faraday</a:t>
            </a:r>
            <a:r>
              <a:rPr lang="fi-FI" altLang="fi-FI" sz="2800" b="1" dirty="0"/>
              <a:t> </a:t>
            </a:r>
            <a:r>
              <a:rPr lang="fi-FI" altLang="fi-FI" sz="2800" dirty="0"/>
              <a:t>(sähkömoottori 1821), </a:t>
            </a:r>
            <a:r>
              <a:rPr lang="fi-FI" altLang="fi-FI" sz="2800" b="1" dirty="0"/>
              <a:t>Samuel Morse </a:t>
            </a:r>
            <a:r>
              <a:rPr lang="fi-FI" altLang="fi-FI" sz="2800" dirty="0"/>
              <a:t>(lennätin 1837), </a:t>
            </a:r>
            <a:r>
              <a:rPr lang="fi-FI" altLang="fi-FI" sz="2800" b="1" dirty="0"/>
              <a:t>Thomas Alva Edison</a:t>
            </a:r>
            <a:r>
              <a:rPr lang="fi-FI" altLang="fi-FI" sz="2800" dirty="0"/>
              <a:t> (hehkulamppu, </a:t>
            </a:r>
            <a:r>
              <a:rPr lang="fi-FI" altLang="fi-FI" sz="2800" dirty="0" err="1"/>
              <a:t>kinetoskooppi</a:t>
            </a:r>
            <a:r>
              <a:rPr lang="fi-FI" altLang="fi-FI" sz="2800" dirty="0"/>
              <a:t>, fonografi)</a:t>
            </a:r>
          </a:p>
        </p:txBody>
      </p:sp>
      <p:sp>
        <p:nvSpPr>
          <p:cNvPr id="25602" name="Tekstin paikkamerkki 2">
            <a:extLst>
              <a:ext uri="{FF2B5EF4-FFF2-40B4-BE49-F238E27FC236}">
                <a16:creationId xmlns:a16="http://schemas.microsoft.com/office/drawing/2014/main" id="{0A909EF1-F586-FCEC-F68A-74BE5AE0A2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 dirty="0"/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498155A8-D3A8-A1C9-4106-A96551094CA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60849"/>
            <a:ext cx="3314700" cy="4238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kstin paikkamerkki 4">
            <a:extLst>
              <a:ext uri="{FF2B5EF4-FFF2-40B4-BE49-F238E27FC236}">
                <a16:creationId xmlns:a16="http://schemas.microsoft.com/office/drawing/2014/main" id="{840046C2-BF25-9ACB-5A63-EF37A4711C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25605" name="Picture 3">
            <a:extLst>
              <a:ext uri="{FF2B5EF4-FFF2-40B4-BE49-F238E27FC236}">
                <a16:creationId xmlns:a16="http://schemas.microsoft.com/office/drawing/2014/main" id="{5A5C33EC-B85D-FD5C-5513-10396128E44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175" y="2760800"/>
            <a:ext cx="2956321" cy="29724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>
            <a:extLst>
              <a:ext uri="{FF2B5EF4-FFF2-40B4-BE49-F238E27FC236}">
                <a16:creationId xmlns:a16="http://schemas.microsoft.com/office/drawing/2014/main" id="{0901CC62-2CDC-D368-6C30-AE8653FF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4" y="2060849"/>
            <a:ext cx="2736701" cy="431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637E69-29D7-8862-CE5C-D81466299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b="1" dirty="0" err="1"/>
              <a:t>Lumieren</a:t>
            </a:r>
            <a:r>
              <a:rPr lang="fi-FI" b="1" dirty="0"/>
              <a:t> veljekset</a:t>
            </a:r>
            <a:r>
              <a:rPr lang="fi-FI" dirty="0"/>
              <a:t>: </a:t>
            </a:r>
            <a:r>
              <a:rPr lang="fr-FR" dirty="0"/>
              <a:t> L'Arrivée d'un train en Gare de la Ciotat (</a:t>
            </a:r>
            <a:r>
              <a:rPr lang="fr-FR" b="1" dirty="0"/>
              <a:t>Juna saapuu asemalle</a:t>
            </a:r>
            <a:r>
              <a:rPr lang="fr-FR" dirty="0"/>
              <a:t>)  1896.</a:t>
            </a:r>
            <a:endParaRPr lang="fi-FI" dirty="0"/>
          </a:p>
        </p:txBody>
      </p:sp>
      <p:sp>
        <p:nvSpPr>
          <p:cNvPr id="26626" name="Tekstin paikkamerkki 2">
            <a:extLst>
              <a:ext uri="{FF2B5EF4-FFF2-40B4-BE49-F238E27FC236}">
                <a16:creationId xmlns:a16="http://schemas.microsoft.com/office/drawing/2014/main" id="{BC5FF482-5D31-6823-C117-E7DCA4688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26627" name="Sisällön paikkamerkki 3">
            <a:extLst>
              <a:ext uri="{FF2B5EF4-FFF2-40B4-BE49-F238E27FC236}">
                <a16:creationId xmlns:a16="http://schemas.microsoft.com/office/drawing/2014/main" id="{9F159BD0-6147-0496-E365-CFD56C2AAF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fi-FI" altLang="fi-FI" sz="2800" dirty="0"/>
              <a:t>Maailman ensimmäinen elokuvanäytös</a:t>
            </a:r>
          </a:p>
          <a:p>
            <a:pPr eaLnBrk="1" hangingPunct="1"/>
            <a:r>
              <a:rPr lang="fi-FI" altLang="fi-FI" sz="2800" dirty="0"/>
              <a:t>Mustavalkoinen mykkäelokuva</a:t>
            </a:r>
          </a:p>
          <a:p>
            <a:pPr eaLnBrk="1" hangingPunct="1"/>
            <a:r>
              <a:rPr lang="fi-FI" altLang="fi-FI" sz="2800" dirty="0"/>
              <a:t>Elokuva kesti 50 sekuntia</a:t>
            </a:r>
          </a:p>
          <a:p>
            <a:pPr eaLnBrk="1" hangingPunct="1"/>
            <a:endParaRPr lang="fi-FI" altLang="fi-FI" sz="2800" dirty="0"/>
          </a:p>
          <a:p>
            <a:pPr eaLnBrk="1" hangingPunct="1"/>
            <a:r>
              <a:rPr lang="fi-FI" altLang="fi-FI" sz="2800" dirty="0" err="1">
                <a:hlinkClick r:id="rId2"/>
              </a:rPr>
              <a:t>https</a:t>
            </a:r>
            <a:r>
              <a:rPr lang="fi-FI" altLang="fi-FI" sz="2800" dirty="0">
                <a:hlinkClick r:id="rId2"/>
              </a:rPr>
              <a:t>://</a:t>
            </a:r>
            <a:r>
              <a:rPr lang="fi-FI" altLang="fi-FI" sz="2800" dirty="0" err="1">
                <a:hlinkClick r:id="rId2"/>
              </a:rPr>
              <a:t>youtu.be</a:t>
            </a:r>
            <a:r>
              <a:rPr lang="fi-FI" altLang="fi-FI" sz="2800" dirty="0">
                <a:hlinkClick r:id="rId2"/>
              </a:rPr>
              <a:t>/b6Ppp5902Yg?feature=</a:t>
            </a:r>
            <a:r>
              <a:rPr lang="fi-FI" altLang="fi-FI" sz="2800" dirty="0" err="1">
                <a:hlinkClick r:id="rId2"/>
              </a:rPr>
              <a:t>shared</a:t>
            </a:r>
            <a:endParaRPr lang="fi-FI" altLang="fi-FI" sz="2800" dirty="0"/>
          </a:p>
        </p:txBody>
      </p:sp>
      <p:sp>
        <p:nvSpPr>
          <p:cNvPr id="26628" name="Tekstin paikkamerkki 4">
            <a:extLst>
              <a:ext uri="{FF2B5EF4-FFF2-40B4-BE49-F238E27FC236}">
                <a16:creationId xmlns:a16="http://schemas.microsoft.com/office/drawing/2014/main" id="{3E5FC807-E86A-7730-1CC4-FC1B8AD5DB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26629" name="Picture 2">
            <a:extLst>
              <a:ext uri="{FF2B5EF4-FFF2-40B4-BE49-F238E27FC236}">
                <a16:creationId xmlns:a16="http://schemas.microsoft.com/office/drawing/2014/main" id="{53508D73-8E3F-B0D0-D22F-8469589F66C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66" y="1690690"/>
            <a:ext cx="3598313" cy="48021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3A7D2D-A030-EDF9-7F24-02BDFDEB7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Ensimmäiset autot: </a:t>
            </a:r>
            <a:r>
              <a:rPr lang="fi-FI" b="1" dirty="0"/>
              <a:t>Nicholas Josephin </a:t>
            </a:r>
            <a:r>
              <a:rPr lang="fi-FI" b="1" dirty="0" err="1"/>
              <a:t>Cugnot</a:t>
            </a:r>
            <a:r>
              <a:rPr lang="fi-FI" dirty="0"/>
              <a:t>, höyryauto 1771 ja </a:t>
            </a:r>
            <a:r>
              <a:rPr lang="fi-FI" b="1" dirty="0"/>
              <a:t>Karl F. Benzin </a:t>
            </a:r>
            <a:r>
              <a:rPr lang="fi-FI" dirty="0"/>
              <a:t>polttomoottoriauto 1885</a:t>
            </a:r>
          </a:p>
        </p:txBody>
      </p:sp>
      <p:sp>
        <p:nvSpPr>
          <p:cNvPr id="27650" name="Tekstin paikkamerkki 2">
            <a:extLst>
              <a:ext uri="{FF2B5EF4-FFF2-40B4-BE49-F238E27FC236}">
                <a16:creationId xmlns:a16="http://schemas.microsoft.com/office/drawing/2014/main" id="{CD54765A-3925-3AE5-0591-11EEFC958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AC0A3057-9D57-767F-5900-95E983C5B7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08920"/>
            <a:ext cx="4735513" cy="28806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kstin paikkamerkki 4">
            <a:extLst>
              <a:ext uri="{FF2B5EF4-FFF2-40B4-BE49-F238E27FC236}">
                <a16:creationId xmlns:a16="http://schemas.microsoft.com/office/drawing/2014/main" id="{69EA2D75-12C2-8F99-13FD-DCB29A7DE7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 dirty="0"/>
          </a:p>
        </p:txBody>
      </p:sp>
      <p:pic>
        <p:nvPicPr>
          <p:cNvPr id="27653" name="Picture 3">
            <a:extLst>
              <a:ext uri="{FF2B5EF4-FFF2-40B4-BE49-F238E27FC236}">
                <a16:creationId xmlns:a16="http://schemas.microsoft.com/office/drawing/2014/main" id="{8B65CE6A-B46E-FFF8-D59F-382B7931113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05076"/>
            <a:ext cx="4283968" cy="32807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Otsikko 1">
            <a:extLst>
              <a:ext uri="{FF2B5EF4-FFF2-40B4-BE49-F238E27FC236}">
                <a16:creationId xmlns:a16="http://schemas.microsoft.com/office/drawing/2014/main" id="{4826192F-48A4-E09D-B168-266347D63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975642"/>
          </a:xfrm>
        </p:spPr>
        <p:txBody>
          <a:bodyPr>
            <a:normAutofit/>
          </a:bodyPr>
          <a:lstStyle/>
          <a:p>
            <a:r>
              <a:rPr lang="fi-FI" altLang="fi-FI" sz="3600" dirty="0"/>
              <a:t>Teollistuminen länsimaissa (kpl 16)</a:t>
            </a:r>
          </a:p>
        </p:txBody>
      </p:sp>
      <p:sp>
        <p:nvSpPr>
          <p:cNvPr id="28674" name="Tekstin paikkamerkki 2">
            <a:extLst>
              <a:ext uri="{FF2B5EF4-FFF2-40B4-BE49-F238E27FC236}">
                <a16:creationId xmlns:a16="http://schemas.microsoft.com/office/drawing/2014/main" id="{228E91EB-B077-7BC3-EFB0-BFC9D1808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AB75831-D780-3281-926B-92CA25AA7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505" y="1681162"/>
            <a:ext cx="4389884" cy="50602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i-FI" sz="2400" b="1" dirty="0"/>
              <a:t>Iso-Britannia</a:t>
            </a:r>
            <a:r>
              <a:rPr lang="fi-FI" sz="2400" dirty="0"/>
              <a:t> menetti vähitellen asemansa johtavana teollisuusmaana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i-FI" sz="2400" dirty="0">
                <a:sym typeface="Wingdings" pitchFamily="2" charset="2"/>
              </a:rPr>
              <a:t> </a:t>
            </a:r>
            <a:r>
              <a:rPr lang="fi-FI" sz="2400" b="1" dirty="0"/>
              <a:t>Saksa </a:t>
            </a:r>
            <a:r>
              <a:rPr lang="fi-FI" sz="2400" dirty="0"/>
              <a:t>kiri I-B:n ohi: </a:t>
            </a:r>
            <a:r>
              <a:rPr lang="fi-FI" sz="2400" i="1" dirty="0"/>
              <a:t>sähkö- ja kemianteollisuus</a:t>
            </a:r>
            <a:r>
              <a:rPr lang="fi-FI" sz="2400" dirty="0"/>
              <a:t>, tieteellinen tutkimus ja koulutus, sotatarviketeollisuus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i-FI" sz="2400" dirty="0">
                <a:sym typeface="Wingdings" pitchFamily="2" charset="2"/>
              </a:rPr>
              <a:t> </a:t>
            </a:r>
            <a:r>
              <a:rPr lang="fi-FI" sz="2400" b="1" dirty="0"/>
              <a:t>USA</a:t>
            </a:r>
            <a:r>
              <a:rPr lang="fi-FI" sz="2400" dirty="0"/>
              <a:t> johtavaksi teollisuusmaaksi: voimakas </a:t>
            </a:r>
            <a:r>
              <a:rPr lang="fi-FI" sz="2400" i="1" dirty="0"/>
              <a:t>siirtolaisuus</a:t>
            </a:r>
            <a:r>
              <a:rPr lang="fi-FI" sz="2400" dirty="0"/>
              <a:t>, laajat </a:t>
            </a:r>
            <a:r>
              <a:rPr lang="fi-FI" sz="2400" i="1" dirty="0"/>
              <a:t>kotimarkkinat</a:t>
            </a:r>
            <a:r>
              <a:rPr lang="fi-FI" sz="2400" dirty="0"/>
              <a:t>, </a:t>
            </a:r>
            <a:r>
              <a:rPr lang="fi-FI" sz="2400" i="1" dirty="0"/>
              <a:t>kulkuyhteydet</a:t>
            </a:r>
            <a:r>
              <a:rPr lang="fi-FI" sz="2400" dirty="0"/>
              <a:t>, innovaatiot (esim. </a:t>
            </a:r>
            <a:r>
              <a:rPr lang="fi-FI" sz="2400" i="1" dirty="0"/>
              <a:t>liukuhihnamenetelmä</a:t>
            </a:r>
            <a:r>
              <a:rPr lang="fi-FI" sz="2400" dirty="0"/>
              <a:t>)</a:t>
            </a:r>
          </a:p>
        </p:txBody>
      </p:sp>
      <p:sp>
        <p:nvSpPr>
          <p:cNvPr id="28676" name="Tekstin paikkamerkki 4">
            <a:extLst>
              <a:ext uri="{FF2B5EF4-FFF2-40B4-BE49-F238E27FC236}">
                <a16:creationId xmlns:a16="http://schemas.microsoft.com/office/drawing/2014/main" id="{50C5EE20-A7EA-7008-5F1A-BA0980B2BB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altLang="fi-FI"/>
          </a:p>
        </p:txBody>
      </p:sp>
      <p:pic>
        <p:nvPicPr>
          <p:cNvPr id="28679" name="Picture 7" descr="undefined">
            <a:extLst>
              <a:ext uri="{FF2B5EF4-FFF2-40B4-BE49-F238E27FC236}">
                <a16:creationId xmlns:a16="http://schemas.microsoft.com/office/drawing/2014/main" id="{1AD2DD79-10E2-A621-432E-D9A40C574FF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1" y="2132856"/>
            <a:ext cx="452164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6D8C21-1FFF-9ACF-D16E-A47D4C20D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Suhteellinen tilasto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98FC014-183B-0B83-897C-371147D6C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5F3CF6B-E3A5-F532-2E3A-681D64D6B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528" y="1916832"/>
            <a:ext cx="4174654" cy="4680520"/>
          </a:xfrm>
        </p:spPr>
        <p:txBody>
          <a:bodyPr>
            <a:normAutofit/>
          </a:bodyPr>
          <a:lstStyle/>
          <a:p>
            <a:r>
              <a:rPr lang="fi-FI" sz="2400" dirty="0"/>
              <a:t>Suhteellisessa tilastossa tieto kerrotaan </a:t>
            </a:r>
            <a:r>
              <a:rPr lang="fi-FI" sz="2400" b="1" dirty="0"/>
              <a:t>prosentteina</a:t>
            </a:r>
          </a:p>
          <a:p>
            <a:r>
              <a:rPr lang="fi-FI" sz="2400" dirty="0"/>
              <a:t>Tilasto kertoo </a:t>
            </a:r>
            <a:r>
              <a:rPr lang="fi-FI" sz="2400" b="1" dirty="0"/>
              <a:t>eri valtioiden keskinäisen osuuden maailman tuotannosta prosentteina</a:t>
            </a:r>
          </a:p>
          <a:p>
            <a:r>
              <a:rPr lang="fi-FI" sz="2400" b="1" dirty="0"/>
              <a:t>Englannin osuus maailman tuotannosta on prosentteina pienentynyt, se </a:t>
            </a:r>
            <a:r>
              <a:rPr lang="fi-FI" sz="2400" b="1" u="sng" dirty="0"/>
              <a:t>ei tarkoita että tuotettu kappalemäärä olisi pienentynyt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03A8195-8284-C13F-9986-BEE09BF99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8F028C2-C949-3138-BF79-38DD7A7EDE1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32856"/>
            <a:ext cx="4608512" cy="3816423"/>
          </a:xfrm>
          <a:noFill/>
        </p:spPr>
      </p:pic>
    </p:spTree>
    <p:extLst>
      <p:ext uri="{BB962C8B-B14F-4D97-AF65-F5344CB8AC3E}">
        <p14:creationId xmlns:p14="http://schemas.microsoft.com/office/powerpoint/2010/main" val="3639087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A90716-79B8-33DC-D3BB-FFE41A63F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Teollistumisen seuraukset: työväen olot ja luokkayhteiskunta (kpl 17)</a:t>
            </a:r>
          </a:p>
        </p:txBody>
      </p:sp>
      <p:sp>
        <p:nvSpPr>
          <p:cNvPr id="29698" name="Tekstin paikkamerkki 2">
            <a:extLst>
              <a:ext uri="{FF2B5EF4-FFF2-40B4-BE49-F238E27FC236}">
                <a16:creationId xmlns:a16="http://schemas.microsoft.com/office/drawing/2014/main" id="{20B8A67E-AFA8-3CD4-9EC1-D0F2D2BC9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588C427-C3C1-33F2-097F-1496BEDFE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988" y="1400175"/>
            <a:ext cx="4978400" cy="5440363"/>
          </a:xfrm>
        </p:spPr>
        <p:txBody>
          <a:bodyPr rtlCol="0">
            <a:normAutofit fontScale="5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sz="3600" i="1" u="sng" dirty="0"/>
              <a:t>Ongelmia: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3600" i="1" dirty="0"/>
              <a:t>Pitkät työpäivät tehtaissa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3600" i="1" dirty="0"/>
              <a:t>Ei työturvallisuutta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3600" i="1" dirty="0"/>
              <a:t>Lapsityövoima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3600" i="1" dirty="0"/>
              <a:t>Huono palkka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sz="3600" i="1" u="sng" dirty="0"/>
              <a:t>Luokkayhteiskunta: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3600" b="1" i="1" dirty="0">
                <a:sym typeface="Wingdings" panose="05000000000000000000" pitchFamily="2" charset="2"/>
              </a:rPr>
              <a:t> </a:t>
            </a:r>
            <a:r>
              <a:rPr lang="fi-FI" sz="3600" i="1" dirty="0">
                <a:sym typeface="Wingdings" panose="05000000000000000000" pitchFamily="2" charset="2"/>
              </a:rPr>
              <a:t>sääty-yhteiskunnan syrjäytti varallisuuteen perustuva </a:t>
            </a:r>
            <a:r>
              <a:rPr lang="fi-FI" sz="3600" b="1" i="1" u="sng" dirty="0">
                <a:sym typeface="Wingdings" panose="05000000000000000000" pitchFamily="2" charset="2"/>
              </a:rPr>
              <a:t>luokkayhteiskunta</a:t>
            </a:r>
            <a:r>
              <a:rPr lang="fi-FI" sz="3600" b="1" i="1" dirty="0">
                <a:sym typeface="Wingdings" panose="05000000000000000000" pitchFamily="2" charset="2"/>
              </a:rPr>
              <a:t> (porvaristo, keskiluokka, työläiset eli proletariaatti)’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i-FI" sz="3600" i="1" u="sng" dirty="0">
                <a:sym typeface="Wingdings" panose="05000000000000000000" pitchFamily="2" charset="2"/>
              </a:rPr>
              <a:t>Sosialismi: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3600" b="1" dirty="0">
                <a:sym typeface="Wingdings" panose="05000000000000000000" pitchFamily="2" charset="2"/>
              </a:rPr>
              <a:t>Karl Marx </a:t>
            </a:r>
            <a:r>
              <a:rPr lang="fi-FI" sz="3600" dirty="0">
                <a:sym typeface="Wingdings" panose="05000000000000000000" pitchFamily="2" charset="2"/>
              </a:rPr>
              <a:t>kiinnitti huomiota työväestön oloihin: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3600" dirty="0">
                <a:sym typeface="Wingdings" panose="05000000000000000000" pitchFamily="2" charset="2"/>
              </a:rPr>
              <a:t>1848 </a:t>
            </a:r>
            <a:r>
              <a:rPr lang="fi-FI" sz="3600" i="1" dirty="0">
                <a:sym typeface="Wingdings" panose="05000000000000000000" pitchFamily="2" charset="2"/>
              </a:rPr>
              <a:t>Kommunistinen manifesti </a:t>
            </a:r>
            <a:r>
              <a:rPr lang="fi-FI" sz="3600" dirty="0">
                <a:sym typeface="Wingdings" panose="05000000000000000000" pitchFamily="2" charset="2"/>
              </a:rPr>
              <a:t> vaati </a:t>
            </a:r>
            <a:r>
              <a:rPr lang="fi-FI" sz="3600" b="1" dirty="0">
                <a:sym typeface="Wingdings" panose="05000000000000000000" pitchFamily="2" charset="2"/>
              </a:rPr>
              <a:t>yhteisomistusta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i-FI" sz="3600" i="1" dirty="0">
                <a:sym typeface="Wingdings" panose="05000000000000000000" pitchFamily="2" charset="2"/>
              </a:rPr>
              <a:t>Ammattiyhdistysliike</a:t>
            </a:r>
            <a:r>
              <a:rPr lang="fi-FI" sz="3600" dirty="0">
                <a:sym typeface="Wingdings" panose="05000000000000000000" pitchFamily="2" charset="2"/>
              </a:rPr>
              <a:t> ja </a:t>
            </a:r>
            <a:r>
              <a:rPr lang="fi-FI" sz="3600" i="1" dirty="0">
                <a:sym typeface="Wingdings" panose="05000000000000000000" pitchFamily="2" charset="2"/>
              </a:rPr>
              <a:t>työväenpuolueet </a:t>
            </a:r>
            <a:r>
              <a:rPr lang="fi-FI" sz="3600" dirty="0">
                <a:sym typeface="Wingdings" panose="05000000000000000000" pitchFamily="2" charset="2"/>
              </a:rPr>
              <a:t>syntyivät  työväestön olot paranivat vähitellen: työpäivä 10h (naiset, lapset), koulutus, kirjastot..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fi-FI" sz="3600" dirty="0">
              <a:sym typeface="Wingdings" panose="05000000000000000000" pitchFamily="2" charset="2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i-FI" dirty="0"/>
          </a:p>
        </p:txBody>
      </p:sp>
      <p:sp>
        <p:nvSpPr>
          <p:cNvPr id="29700" name="Tekstin paikkamerkki 4">
            <a:extLst>
              <a:ext uri="{FF2B5EF4-FFF2-40B4-BE49-F238E27FC236}">
                <a16:creationId xmlns:a16="http://schemas.microsoft.com/office/drawing/2014/main" id="{1379288E-4CC1-19CB-81AA-E8FC99643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29701" name="Picture 2">
            <a:extLst>
              <a:ext uri="{FF2B5EF4-FFF2-40B4-BE49-F238E27FC236}">
                <a16:creationId xmlns:a16="http://schemas.microsoft.com/office/drawing/2014/main" id="{243D90FF-129F-908A-61EB-DD69DA3B8C1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533525"/>
            <a:ext cx="3600450" cy="512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Otsikko 1">
            <a:extLst>
              <a:ext uri="{FF2B5EF4-FFF2-40B4-BE49-F238E27FC236}">
                <a16:creationId xmlns:a16="http://schemas.microsoft.com/office/drawing/2014/main" id="{98C0918A-7C1B-D57D-1301-71220046B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8" y="274638"/>
            <a:ext cx="8912225" cy="588962"/>
          </a:xfrm>
        </p:spPr>
        <p:txBody>
          <a:bodyPr>
            <a:normAutofit/>
          </a:bodyPr>
          <a:lstStyle/>
          <a:p>
            <a:r>
              <a:rPr lang="fi-FI" altLang="fi-FI"/>
              <a:t>Teollistumisen seurauksia: arki (kpl 18)</a:t>
            </a:r>
          </a:p>
        </p:txBody>
      </p:sp>
      <p:sp>
        <p:nvSpPr>
          <p:cNvPr id="30722" name="Tekstin paikkamerkki 2">
            <a:extLst>
              <a:ext uri="{FF2B5EF4-FFF2-40B4-BE49-F238E27FC236}">
                <a16:creationId xmlns:a16="http://schemas.microsoft.com/office/drawing/2014/main" id="{A0093566-CEAF-5431-24A8-11CFFA19D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30723" name="Sisällön paikkamerkki 3">
            <a:extLst>
              <a:ext uri="{FF2B5EF4-FFF2-40B4-BE49-F238E27FC236}">
                <a16:creationId xmlns:a16="http://schemas.microsoft.com/office/drawing/2014/main" id="{ADB14755-EA30-84A4-3AB8-B03F7C42A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888" y="1556792"/>
            <a:ext cx="4381500" cy="5026571"/>
          </a:xfrm>
        </p:spPr>
        <p:txBody>
          <a:bodyPr>
            <a:noAutofit/>
          </a:bodyPr>
          <a:lstStyle/>
          <a:p>
            <a:r>
              <a:rPr lang="fi-FI" altLang="fi-FI" sz="2000" dirty="0"/>
              <a:t>Teollistuminen vaikutti naisten aseman paranemiseen: naiset työelämään, naisista itsenäisempiä, avioliittojen määrän lasku</a:t>
            </a:r>
          </a:p>
          <a:p>
            <a:r>
              <a:rPr lang="fi-FI" altLang="fi-FI" sz="2000" dirty="0"/>
              <a:t>Teollistuminen johti myös siirtolaisuuteen:</a:t>
            </a:r>
          </a:p>
          <a:p>
            <a:pPr lvl="1"/>
            <a:r>
              <a:rPr lang="fi-FI" altLang="fi-FI" sz="2000" b="1" dirty="0"/>
              <a:t>Työntävät tekijät: </a:t>
            </a:r>
            <a:r>
              <a:rPr lang="fi-FI" altLang="fi-FI" sz="2000" dirty="0"/>
              <a:t>maatalouden koneistuminen, teollisuuskaupungeissa ei kaikille töitä, uskonnolliset vainot..</a:t>
            </a:r>
          </a:p>
          <a:p>
            <a:pPr lvl="1"/>
            <a:r>
              <a:rPr lang="fi-FI" altLang="fi-FI" sz="2000" b="1" dirty="0"/>
              <a:t>Vetävät tekijät</a:t>
            </a:r>
            <a:r>
              <a:rPr lang="fi-FI" altLang="fi-FI" sz="2000" dirty="0"/>
              <a:t>: unelma vaurastumisesta, korkeat palkat (erit. USA), kulta, tiedonvälitys ja matkustuksen nopeutuminen…</a:t>
            </a:r>
          </a:p>
        </p:txBody>
      </p:sp>
      <p:sp>
        <p:nvSpPr>
          <p:cNvPr id="30724" name="Tekstin paikkamerkki 4">
            <a:extLst>
              <a:ext uri="{FF2B5EF4-FFF2-40B4-BE49-F238E27FC236}">
                <a16:creationId xmlns:a16="http://schemas.microsoft.com/office/drawing/2014/main" id="{4FBF26FB-D000-AB45-C819-4B216D9E5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altLang="fi-FI"/>
          </a:p>
        </p:txBody>
      </p:sp>
      <p:pic>
        <p:nvPicPr>
          <p:cNvPr id="30725" name="Picture 2" descr="Siirtolaisuus Suomesta ulkomaille 1860-2010.">
            <a:extLst>
              <a:ext uri="{FF2B5EF4-FFF2-40B4-BE49-F238E27FC236}">
                <a16:creationId xmlns:a16="http://schemas.microsoft.com/office/drawing/2014/main" id="{D8B32A06-EC8F-E5D9-5204-EB840243056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174875"/>
            <a:ext cx="4600575" cy="3819525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Otsikko 1">
            <a:extLst>
              <a:ext uri="{FF2B5EF4-FFF2-40B4-BE49-F238E27FC236}">
                <a16:creationId xmlns:a16="http://schemas.microsoft.com/office/drawing/2014/main" id="{0CD6CF33-EFFC-FA43-D84E-7648FF9F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Teollistumisen syyt (kpl 15.)</a:t>
            </a:r>
          </a:p>
        </p:txBody>
      </p:sp>
      <p:sp>
        <p:nvSpPr>
          <p:cNvPr id="14338" name="Tekstin paikkamerkki 2">
            <a:extLst>
              <a:ext uri="{FF2B5EF4-FFF2-40B4-BE49-F238E27FC236}">
                <a16:creationId xmlns:a16="http://schemas.microsoft.com/office/drawing/2014/main" id="{59843D83-3F04-7670-01FD-0EB74AF16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713" y="1417638"/>
            <a:ext cx="4040187" cy="639763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u="sng" dirty="0"/>
              <a:t>Englannissa oli 1700-l. lopulla tuotannontekijöitä: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FF90545-785D-C02B-B80F-9779DC3CF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" y="2241550"/>
            <a:ext cx="5076055" cy="4499818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2400" dirty="0"/>
              <a:t>1. </a:t>
            </a:r>
            <a:r>
              <a:rPr lang="fi-FI" altLang="fi-FI" sz="2400" b="1" dirty="0"/>
              <a:t>Raaka-aineet</a:t>
            </a:r>
            <a:r>
              <a:rPr lang="fi-FI" altLang="fi-FI" sz="2400" dirty="0"/>
              <a:t> siirtomaista</a:t>
            </a:r>
          </a:p>
          <a:p>
            <a:pPr eaLnBrk="1" hangingPunct="1"/>
            <a:r>
              <a:rPr lang="fi-FI" altLang="fi-FI" sz="2400" dirty="0"/>
              <a:t>2. </a:t>
            </a:r>
            <a:r>
              <a:rPr lang="fi-FI" altLang="fi-FI" sz="2400" b="1" dirty="0"/>
              <a:t>Työvoima</a:t>
            </a:r>
            <a:r>
              <a:rPr lang="fi-FI" altLang="fi-FI" sz="2400" dirty="0"/>
              <a:t>: voimakas väestönkasvu, maaseudun väestö kaupunkeihin</a:t>
            </a:r>
            <a:endParaRPr lang="fi-FI" altLang="fi-FI" sz="2400" b="1" dirty="0"/>
          </a:p>
          <a:p>
            <a:pPr eaLnBrk="1" hangingPunct="1"/>
            <a:r>
              <a:rPr lang="fi-FI" altLang="fi-FI" sz="2400" b="1" dirty="0"/>
              <a:t>3. Pääoma:</a:t>
            </a:r>
          </a:p>
          <a:p>
            <a:pPr lvl="1" eaLnBrk="1" hangingPunct="1"/>
            <a:r>
              <a:rPr lang="fi-FI" altLang="fi-FI" sz="2400" i="1" dirty="0"/>
              <a:t>Raha</a:t>
            </a:r>
          </a:p>
          <a:p>
            <a:pPr lvl="1" eaLnBrk="1" hangingPunct="1"/>
            <a:r>
              <a:rPr lang="fi-FI" altLang="fi-FI" sz="2400" i="1" dirty="0"/>
              <a:t>Koneet:</a:t>
            </a:r>
            <a:r>
              <a:rPr lang="fi-FI" altLang="fi-FI" sz="2400" dirty="0"/>
              <a:t> uudet keksinnöt, esim. höyrykone</a:t>
            </a:r>
          </a:p>
          <a:p>
            <a:pPr lvl="1" eaLnBrk="1" hangingPunct="1"/>
            <a:r>
              <a:rPr lang="fi-FI" altLang="fi-FI" sz="2400" i="1" dirty="0"/>
              <a:t>Henkinen pääoma:</a:t>
            </a:r>
            <a:r>
              <a:rPr lang="fi-FI" altLang="fi-FI" sz="2400" dirty="0"/>
              <a:t> </a:t>
            </a:r>
            <a:r>
              <a:rPr lang="fi-FI" altLang="fi-FI" sz="2400" b="1" dirty="0"/>
              <a:t>taloudellinen liberalismi</a:t>
            </a:r>
            <a:r>
              <a:rPr lang="fi-FI" altLang="fi-FI" sz="2400" dirty="0"/>
              <a:t> (Adam Smith)</a:t>
            </a:r>
            <a:r>
              <a:rPr lang="fi-FI" altLang="fi-FI" sz="2400" b="1" dirty="0"/>
              <a:t> </a:t>
            </a:r>
            <a:r>
              <a:rPr lang="fi-FI" altLang="fi-FI" sz="2400" dirty="0"/>
              <a:t>oli aate, jonka mukaan yrittäjyys tuli vapauttaa ja maiden välillä tuli käydä vapaakauppaa. </a:t>
            </a:r>
          </a:p>
          <a:p>
            <a:pPr marL="0" indent="0" eaLnBrk="1" hangingPunct="1">
              <a:buNone/>
            </a:pPr>
            <a:endParaRPr lang="fi-FI" altLang="fi-FI" dirty="0"/>
          </a:p>
        </p:txBody>
      </p:sp>
      <p:sp>
        <p:nvSpPr>
          <p:cNvPr id="14340" name="Tekstin paikkamerkki 4">
            <a:extLst>
              <a:ext uri="{FF2B5EF4-FFF2-40B4-BE49-F238E27FC236}">
                <a16:creationId xmlns:a16="http://schemas.microsoft.com/office/drawing/2014/main" id="{B5CDDA0E-2BE3-947E-90B9-5C15E2497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14341" name="Sisällön paikkamerkki 5">
            <a:extLst>
              <a:ext uri="{FF2B5EF4-FFF2-40B4-BE49-F238E27FC236}">
                <a16:creationId xmlns:a16="http://schemas.microsoft.com/office/drawing/2014/main" id="{C4831936-B4E4-E544-DE4C-DFB51C4B332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eaLnBrk="1" hangingPunct="1"/>
            <a:endParaRPr lang="fi-FI" altLang="fi-FI" dirty="0"/>
          </a:p>
        </p:txBody>
      </p:sp>
      <p:pic>
        <p:nvPicPr>
          <p:cNvPr id="14342" name="Picture 2">
            <a:extLst>
              <a:ext uri="{FF2B5EF4-FFF2-40B4-BE49-F238E27FC236}">
                <a16:creationId xmlns:a16="http://schemas.microsoft.com/office/drawing/2014/main" id="{47A237AD-734B-F3C4-BBC8-3BEBC937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74875"/>
            <a:ext cx="3452813" cy="37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Otsikko 1">
            <a:extLst>
              <a:ext uri="{FF2B5EF4-FFF2-40B4-BE49-F238E27FC236}">
                <a16:creationId xmlns:a16="http://schemas.microsoft.com/office/drawing/2014/main" id="{E7713785-070C-1311-B220-C26C6B6A5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Teollistumisen seuraukset: kaupungistuminen (kpl 18)</a:t>
            </a:r>
          </a:p>
        </p:txBody>
      </p:sp>
      <p:sp>
        <p:nvSpPr>
          <p:cNvPr id="31746" name="Tekstin paikkamerkki 2">
            <a:extLst>
              <a:ext uri="{FF2B5EF4-FFF2-40B4-BE49-F238E27FC236}">
                <a16:creationId xmlns:a16="http://schemas.microsoft.com/office/drawing/2014/main" id="{C691C98D-E372-361A-A602-984B6D1546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16388" name="Sisällön paikkamerkki 3">
            <a:extLst>
              <a:ext uri="{FF2B5EF4-FFF2-40B4-BE49-F238E27FC236}">
                <a16:creationId xmlns:a16="http://schemas.microsoft.com/office/drawing/2014/main" id="{314A9E59-AFE9-1E15-C3E9-6F50794D8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681162"/>
            <a:ext cx="6156325" cy="51768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i-FI" altLang="fi-FI" sz="2800" dirty="0"/>
              <a:t>Tehtaiden myötä kaupungit kasvoivat: ensimmäiset </a:t>
            </a:r>
            <a:r>
              <a:rPr lang="fi-FI" altLang="fi-FI" sz="2800" i="1" dirty="0"/>
              <a:t>miljoonakaupungit </a:t>
            </a:r>
            <a:r>
              <a:rPr lang="fi-FI" altLang="fi-FI" sz="2800" dirty="0"/>
              <a:t>sitten antiikin Rooman</a:t>
            </a:r>
          </a:p>
          <a:p>
            <a:pPr eaLnBrk="1" hangingPunct="1">
              <a:defRPr/>
            </a:pPr>
            <a:r>
              <a:rPr lang="fi-FI" altLang="fi-FI" sz="2800" i="1" dirty="0"/>
              <a:t>Työläiskorttelit </a:t>
            </a:r>
            <a:r>
              <a:rPr lang="fi-FI" altLang="fi-FI" sz="2800" dirty="0"/>
              <a:t>(”slummit”) ja porvariston </a:t>
            </a:r>
            <a:r>
              <a:rPr lang="fi-FI" altLang="fi-FI" sz="2800" i="1" dirty="0"/>
              <a:t>esikaupunkialueet</a:t>
            </a:r>
          </a:p>
          <a:p>
            <a:pPr eaLnBrk="1" hangingPunct="1">
              <a:defRPr/>
            </a:pPr>
            <a:r>
              <a:rPr lang="fi-FI" altLang="fi-FI" sz="2800" dirty="0">
                <a:sym typeface="Wingdings" panose="05000000000000000000" pitchFamily="2" charset="2"/>
              </a:rPr>
              <a:t> kaupunkien holtittomaan rakentamiseen alettiin kiinnittää huomiota 1800-l. lopulla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fi-FI" altLang="fi-FI" sz="2800" dirty="0">
                <a:sym typeface="Wingdings" panose="05000000000000000000" pitchFamily="2" charset="2"/>
              </a:rPr>
              <a:t> (vesijohdot, viemärit, katujen kivetykset)</a:t>
            </a:r>
          </a:p>
          <a:p>
            <a:pPr eaLnBrk="1" hangingPunct="1">
              <a:defRPr/>
            </a:pPr>
            <a:r>
              <a:rPr lang="fi-FI" altLang="fi-FI" sz="2800" i="1" dirty="0">
                <a:sym typeface="Wingdings" panose="05000000000000000000" pitchFamily="2" charset="2"/>
              </a:rPr>
              <a:t>Palvelualojen </a:t>
            </a:r>
            <a:r>
              <a:rPr lang="fi-FI" altLang="fi-FI" sz="2800" dirty="0">
                <a:sym typeface="Wingdings" panose="05000000000000000000" pitchFamily="2" charset="2"/>
              </a:rPr>
              <a:t>kasvu kaupungeissa</a:t>
            </a:r>
            <a:endParaRPr lang="fi-FI" altLang="fi-FI" sz="2800" dirty="0"/>
          </a:p>
        </p:txBody>
      </p:sp>
      <p:sp>
        <p:nvSpPr>
          <p:cNvPr id="31748" name="Tekstin paikkamerkki 4">
            <a:extLst>
              <a:ext uri="{FF2B5EF4-FFF2-40B4-BE49-F238E27FC236}">
                <a16:creationId xmlns:a16="http://schemas.microsoft.com/office/drawing/2014/main" id="{DE1AB097-04AD-4534-7BA8-60FD1F00E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31749" name="Picture 2">
            <a:extLst>
              <a:ext uri="{FF2B5EF4-FFF2-40B4-BE49-F238E27FC236}">
                <a16:creationId xmlns:a16="http://schemas.microsoft.com/office/drawing/2014/main" id="{60113540-258B-0F49-FC68-7E706928547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0038" y="2292350"/>
            <a:ext cx="3763962" cy="354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FD9453-BB2A-65EF-4974-797DF18C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Teollistumisen seurauksia: ympäristö (kpl 18)</a:t>
            </a:r>
          </a:p>
        </p:txBody>
      </p:sp>
      <p:sp>
        <p:nvSpPr>
          <p:cNvPr id="32770" name="Tekstin paikkamerkki 2">
            <a:extLst>
              <a:ext uri="{FF2B5EF4-FFF2-40B4-BE49-F238E27FC236}">
                <a16:creationId xmlns:a16="http://schemas.microsoft.com/office/drawing/2014/main" id="{2CE7D2DD-87F7-2EB0-6826-41D42195FC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14340" name="Sisällön paikkamerkki 3">
            <a:extLst>
              <a:ext uri="{FF2B5EF4-FFF2-40B4-BE49-F238E27FC236}">
                <a16:creationId xmlns:a16="http://schemas.microsoft.com/office/drawing/2014/main" id="{E94427F9-69FC-660A-05B4-A529E04B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388" y="1773238"/>
            <a:ext cx="4318000" cy="4896122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2800" dirty="0"/>
              <a:t>1. jätteet jokiin &amp; likavesi (lavantauti/kolera)</a:t>
            </a:r>
          </a:p>
          <a:p>
            <a:pPr eaLnBrk="1" hangingPunct="1"/>
            <a:r>
              <a:rPr lang="fi-FI" altLang="fi-FI" sz="2800" dirty="0"/>
              <a:t>2. Hiilipölyt &amp; savusumut (”</a:t>
            </a:r>
            <a:r>
              <a:rPr lang="fi-FI" altLang="fi-FI" sz="2800" dirty="0" err="1"/>
              <a:t>big</a:t>
            </a:r>
            <a:r>
              <a:rPr lang="fi-FI" altLang="fi-FI" sz="2800" dirty="0"/>
              <a:t> smog”)</a:t>
            </a:r>
          </a:p>
          <a:p>
            <a:pPr eaLnBrk="1" hangingPunct="1"/>
            <a:r>
              <a:rPr lang="fi-FI" altLang="fi-FI" sz="2800" dirty="0"/>
              <a:t>3. Metsien hakkuut</a:t>
            </a:r>
          </a:p>
          <a:p>
            <a:pPr eaLnBrk="1" hangingPunct="1"/>
            <a:r>
              <a:rPr lang="fi-FI" altLang="fi-FI" sz="2800" dirty="0"/>
              <a:t>4. Eläinkantojen katoaminen</a:t>
            </a:r>
          </a:p>
        </p:txBody>
      </p:sp>
      <p:sp>
        <p:nvSpPr>
          <p:cNvPr id="32772" name="Tekstin paikkamerkki 4">
            <a:extLst>
              <a:ext uri="{FF2B5EF4-FFF2-40B4-BE49-F238E27FC236}">
                <a16:creationId xmlns:a16="http://schemas.microsoft.com/office/drawing/2014/main" id="{D4A794FD-CD1C-415B-FBA1-030732470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32773" name="Picture 2">
            <a:extLst>
              <a:ext uri="{FF2B5EF4-FFF2-40B4-BE49-F238E27FC236}">
                <a16:creationId xmlns:a16="http://schemas.microsoft.com/office/drawing/2014/main" id="{0A08F37E-20DF-5CBE-25D3-AB25E97FFE3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1451451"/>
            <a:ext cx="4041775" cy="2686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3">
            <a:extLst>
              <a:ext uri="{FF2B5EF4-FFF2-40B4-BE49-F238E27FC236}">
                <a16:creationId xmlns:a16="http://schemas.microsoft.com/office/drawing/2014/main" id="{9001B800-876C-5D26-91FB-9E613BE5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49" y="4192759"/>
            <a:ext cx="4032250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Otsikko 1">
            <a:extLst>
              <a:ext uri="{FF2B5EF4-FFF2-40B4-BE49-F238E27FC236}">
                <a16:creationId xmlns:a16="http://schemas.microsoft.com/office/drawing/2014/main" id="{8FFF852D-A495-06B9-7E61-427A4AAA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33794" name="Tekstin paikkamerkki 2">
            <a:extLst>
              <a:ext uri="{FF2B5EF4-FFF2-40B4-BE49-F238E27FC236}">
                <a16:creationId xmlns:a16="http://schemas.microsoft.com/office/drawing/2014/main" id="{30E2FF7F-2ADC-031D-A8E5-CFCA8A2C8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33796" name="Picture 2">
            <a:extLst>
              <a:ext uri="{FF2B5EF4-FFF2-40B4-BE49-F238E27FC236}">
                <a16:creationId xmlns:a16="http://schemas.microsoft.com/office/drawing/2014/main" id="{9AFFB30A-5918-3DE8-E117-687FDB28DAE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188640"/>
            <a:ext cx="6937176" cy="34102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kstin paikkamerkki 4">
            <a:extLst>
              <a:ext uri="{FF2B5EF4-FFF2-40B4-BE49-F238E27FC236}">
                <a16:creationId xmlns:a16="http://schemas.microsoft.com/office/drawing/2014/main" id="{51E8FAD4-4217-43D8-5B3B-912824E28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33797" name="Picture 3">
            <a:extLst>
              <a:ext uri="{FF2B5EF4-FFF2-40B4-BE49-F238E27FC236}">
                <a16:creationId xmlns:a16="http://schemas.microsoft.com/office/drawing/2014/main" id="{2231BEB7-7CD0-FEE3-7418-DDD40695E3A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0325" y="3673474"/>
            <a:ext cx="4057650" cy="3006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Otsikko 1">
            <a:extLst>
              <a:ext uri="{FF2B5EF4-FFF2-40B4-BE49-F238E27FC236}">
                <a16:creationId xmlns:a16="http://schemas.microsoft.com/office/drawing/2014/main" id="{4360268F-8B07-28D8-A449-209933DE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Teollistumisen seurauksia: siirtolaisuus (kpl 18.)</a:t>
            </a:r>
          </a:p>
        </p:txBody>
      </p:sp>
      <p:sp>
        <p:nvSpPr>
          <p:cNvPr id="38914" name="Tekstin paikkamerkki 2">
            <a:extLst>
              <a:ext uri="{FF2B5EF4-FFF2-40B4-BE49-F238E27FC236}">
                <a16:creationId xmlns:a16="http://schemas.microsoft.com/office/drawing/2014/main" id="{0DEE3727-6FA6-C1AF-6329-B5B336990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A43880E-CA58-DD2D-B19E-17883E733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1256" y="1695825"/>
            <a:ext cx="4317876" cy="4281488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fi-FI" b="1" u="sng" dirty="0"/>
              <a:t>Työntävät tekijät:</a:t>
            </a:r>
          </a:p>
          <a:p>
            <a:pPr>
              <a:defRPr/>
            </a:pPr>
            <a:r>
              <a:rPr lang="fi-FI" dirty="0"/>
              <a:t>Väestönkasvu</a:t>
            </a:r>
          </a:p>
          <a:p>
            <a:pPr>
              <a:defRPr/>
            </a:pPr>
            <a:r>
              <a:rPr lang="fi-FI" dirty="0"/>
              <a:t>Työttömyys</a:t>
            </a:r>
          </a:p>
          <a:p>
            <a:pPr>
              <a:defRPr/>
            </a:pPr>
            <a:r>
              <a:rPr lang="fi-FI" dirty="0"/>
              <a:t>Vainot</a:t>
            </a:r>
          </a:p>
          <a:p>
            <a:pPr>
              <a:defRPr/>
            </a:pPr>
            <a:r>
              <a:rPr lang="fi-FI" dirty="0"/>
              <a:t>Rutot ja nälänhädät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i-FI" b="1" u="sng" dirty="0"/>
              <a:t>Vetävät tekijät:</a:t>
            </a:r>
          </a:p>
          <a:p>
            <a:pPr>
              <a:defRPr/>
            </a:pPr>
            <a:r>
              <a:rPr lang="fi-FI" dirty="0"/>
              <a:t>Unelma paremmasta toimeentulosta</a:t>
            </a:r>
          </a:p>
          <a:p>
            <a:pPr>
              <a:defRPr/>
            </a:pPr>
            <a:r>
              <a:rPr lang="fi-FI" dirty="0"/>
              <a:t>Korkea palkka</a:t>
            </a:r>
          </a:p>
          <a:p>
            <a:pPr>
              <a:defRPr/>
            </a:pPr>
            <a:r>
              <a:rPr lang="fi-FI" dirty="0"/>
              <a:t>Ilmainen maa (USA)</a:t>
            </a:r>
          </a:p>
          <a:p>
            <a:pPr>
              <a:defRPr/>
            </a:pPr>
            <a:r>
              <a:rPr lang="fi-FI" dirty="0"/>
              <a:t>Tiedonkulku</a:t>
            </a:r>
          </a:p>
          <a:p>
            <a:pPr>
              <a:defRPr/>
            </a:pPr>
            <a:endParaRPr lang="fi-FI" dirty="0"/>
          </a:p>
        </p:txBody>
      </p:sp>
      <p:sp>
        <p:nvSpPr>
          <p:cNvPr id="38916" name="Tekstin paikkamerkki 4">
            <a:extLst>
              <a:ext uri="{FF2B5EF4-FFF2-40B4-BE49-F238E27FC236}">
                <a16:creationId xmlns:a16="http://schemas.microsoft.com/office/drawing/2014/main" id="{D9F34850-7C97-A3ED-A984-138588812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altLang="fi-FI"/>
          </a:p>
        </p:txBody>
      </p:sp>
      <p:pic>
        <p:nvPicPr>
          <p:cNvPr id="38917" name="Sisällön paikkamerkki 7">
            <a:extLst>
              <a:ext uri="{FF2B5EF4-FFF2-40B4-BE49-F238E27FC236}">
                <a16:creationId xmlns:a16="http://schemas.microsoft.com/office/drawing/2014/main" id="{07D8D52F-A219-316F-C804-C4E657B7559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412776"/>
            <a:ext cx="5112568" cy="4492326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tsikko 1">
            <a:extLst>
              <a:ext uri="{FF2B5EF4-FFF2-40B4-BE49-F238E27FC236}">
                <a16:creationId xmlns:a16="http://schemas.microsoft.com/office/drawing/2014/main" id="{35106CD7-0275-7076-59D0-1D87DB26B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Teollistumisen seurauksia: kulutusyhteiskunta (kpl 19)</a:t>
            </a:r>
          </a:p>
        </p:txBody>
      </p:sp>
      <p:sp>
        <p:nvSpPr>
          <p:cNvPr id="34818" name="Tekstin paikkamerkki 2">
            <a:extLst>
              <a:ext uri="{FF2B5EF4-FFF2-40B4-BE49-F238E27FC236}">
                <a16:creationId xmlns:a16="http://schemas.microsoft.com/office/drawing/2014/main" id="{30E9B68F-9412-8E04-5F74-26FBD3560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18436" name="Sisällön paikkamerkki 3">
            <a:extLst>
              <a:ext uri="{FF2B5EF4-FFF2-40B4-BE49-F238E27FC236}">
                <a16:creationId xmlns:a16="http://schemas.microsoft.com/office/drawing/2014/main" id="{DA4F025E-0958-37C9-69B6-2D57CFCC8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388" y="1954214"/>
            <a:ext cx="5113337" cy="4538659"/>
          </a:xfrm>
        </p:spPr>
        <p:txBody>
          <a:bodyPr>
            <a:normAutofit fontScale="92500" lnSpcReduction="10000"/>
          </a:bodyPr>
          <a:lstStyle/>
          <a:p>
            <a:r>
              <a:rPr lang="fi-FI" altLang="fi-FI" sz="2800" dirty="0"/>
              <a:t>1800-1900-lukujen vaihteessa myös tavallinen kansa pystyi ostamaan </a:t>
            </a:r>
            <a:r>
              <a:rPr lang="fi-FI" altLang="fi-FI" sz="2800" i="1" dirty="0"/>
              <a:t>ylellisyystuotteita </a:t>
            </a:r>
            <a:r>
              <a:rPr lang="fi-FI" altLang="fi-FI" sz="2800" dirty="0"/>
              <a:t>(esim. kello, saippua, auto..), syntyi </a:t>
            </a:r>
            <a:r>
              <a:rPr lang="fi-FI" altLang="fi-FI" sz="2800" b="1" dirty="0"/>
              <a:t>kulutusyhteiskunta</a:t>
            </a:r>
          </a:p>
          <a:p>
            <a:r>
              <a:rPr lang="fi-FI" altLang="fi-FI" sz="2800" dirty="0"/>
              <a:t>Kulutusyhteiskunnan taustalla </a:t>
            </a:r>
            <a:r>
              <a:rPr lang="fi-FI" altLang="fi-FI" sz="2800" i="1" dirty="0"/>
              <a:t>sarjatuotanto</a:t>
            </a:r>
            <a:r>
              <a:rPr lang="fi-FI" altLang="fi-FI" sz="2800" dirty="0"/>
              <a:t>, erityisesti </a:t>
            </a:r>
            <a:r>
              <a:rPr lang="fi-FI" altLang="fi-FI" sz="2800" i="1" dirty="0"/>
              <a:t>Henry Fordin</a:t>
            </a:r>
            <a:r>
              <a:rPr lang="fi-FI" altLang="fi-FI" sz="2800" dirty="0"/>
              <a:t> kehittämä </a:t>
            </a:r>
            <a:r>
              <a:rPr lang="fi-FI" altLang="fi-FI" sz="2800" b="1" dirty="0"/>
              <a:t>liukuhihnamenetelmä</a:t>
            </a:r>
            <a:r>
              <a:rPr lang="fi-FI" altLang="fi-FI" sz="2800" dirty="0"/>
              <a:t> oli vallankumouksellinen</a:t>
            </a:r>
          </a:p>
          <a:p>
            <a:r>
              <a:rPr lang="fi-FI" altLang="fi-FI" sz="2800" dirty="0">
                <a:sym typeface="Wingdings" pitchFamily="2" charset="2"/>
              </a:rPr>
              <a:t> tuotteiden hinnat laskivat ja tuotteet tasalaatuisia</a:t>
            </a:r>
            <a:endParaRPr lang="fi-FI" altLang="fi-FI" sz="2800" dirty="0"/>
          </a:p>
        </p:txBody>
      </p:sp>
      <p:sp>
        <p:nvSpPr>
          <p:cNvPr id="34820" name="Tekstin paikkamerkki 4">
            <a:extLst>
              <a:ext uri="{FF2B5EF4-FFF2-40B4-BE49-F238E27FC236}">
                <a16:creationId xmlns:a16="http://schemas.microsoft.com/office/drawing/2014/main" id="{C965FE5B-4F50-052D-AFB1-0B33A576D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altLang="fi-FI"/>
          </a:p>
        </p:txBody>
      </p:sp>
      <p:pic>
        <p:nvPicPr>
          <p:cNvPr id="34821" name="Picture 2">
            <a:extLst>
              <a:ext uri="{FF2B5EF4-FFF2-40B4-BE49-F238E27FC236}">
                <a16:creationId xmlns:a16="http://schemas.microsoft.com/office/drawing/2014/main" id="{3D6C2D86-FF5C-FDDF-0733-5E92D3A7715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6447" y="1954215"/>
            <a:ext cx="3887391" cy="36163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Otsikko 1">
            <a:extLst>
              <a:ext uri="{FF2B5EF4-FFF2-40B4-BE49-F238E27FC236}">
                <a16:creationId xmlns:a16="http://schemas.microsoft.com/office/drawing/2014/main" id="{A3F4550D-47CA-E694-5F72-9E3A7E64C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Teollistumisen seurauksia: Kulutusyhteiskunta (kpl 19)</a:t>
            </a:r>
          </a:p>
        </p:txBody>
      </p:sp>
      <p:sp>
        <p:nvSpPr>
          <p:cNvPr id="35842" name="Tekstin paikkamerkki 2">
            <a:extLst>
              <a:ext uri="{FF2B5EF4-FFF2-40B4-BE49-F238E27FC236}">
                <a16:creationId xmlns:a16="http://schemas.microsoft.com/office/drawing/2014/main" id="{AE9B712A-1931-BB44-093D-FDCBF2D59E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19460" name="Sisällön paikkamerkki 3">
            <a:extLst>
              <a:ext uri="{FF2B5EF4-FFF2-40B4-BE49-F238E27FC236}">
                <a16:creationId xmlns:a16="http://schemas.microsoft.com/office/drawing/2014/main" id="{EEBEAF54-D3BC-4C24-C7CA-1B2494ACE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388" y="1773238"/>
            <a:ext cx="5545137" cy="4352925"/>
          </a:xfrm>
        </p:spPr>
        <p:txBody>
          <a:bodyPr>
            <a:normAutofit lnSpcReduction="10000"/>
          </a:bodyPr>
          <a:lstStyle/>
          <a:p>
            <a:r>
              <a:rPr lang="fi-FI" altLang="fi-FI" sz="2800"/>
              <a:t>Kulutusyhteiskunta synnytti kauppaketjut, osamaksun, mainonnan, viihdeteollisuus (elokuvat, radio) ja suuryritykset (”trustit”)</a:t>
            </a:r>
          </a:p>
          <a:p>
            <a:r>
              <a:rPr lang="fi-FI" altLang="fi-FI" sz="2800">
                <a:sym typeface="Wingdings" pitchFamily="2" charset="2"/>
              </a:rPr>
              <a:t> ”</a:t>
            </a:r>
            <a:r>
              <a:rPr lang="fi-FI" altLang="fi-FI" sz="2800" i="1">
                <a:sym typeface="Wingdings" pitchFamily="2" charset="2"/>
              </a:rPr>
              <a:t>kultainen kaksikymmenluku” </a:t>
            </a:r>
            <a:r>
              <a:rPr lang="fi-FI" altLang="fi-FI" sz="2800">
                <a:sym typeface="Wingdings" pitchFamily="2" charset="2"/>
              </a:rPr>
              <a:t>USA:ssa</a:t>
            </a:r>
          </a:p>
          <a:p>
            <a:endParaRPr lang="fi-FI" altLang="fi-FI" sz="2800">
              <a:sym typeface="Wingdings" pitchFamily="2" charset="2"/>
            </a:endParaRPr>
          </a:p>
          <a:p>
            <a:r>
              <a:rPr lang="fi-FI" altLang="fi-FI" sz="2800">
                <a:sym typeface="Wingdings" pitchFamily="2" charset="2"/>
              </a:rPr>
              <a:t> </a:t>
            </a:r>
            <a:r>
              <a:rPr lang="fi-FI" altLang="fi-FI" sz="2800" b="1">
                <a:sym typeface="Wingdings" pitchFamily="2" charset="2"/>
              </a:rPr>
              <a:t>v. 1929 New Yorkin pörssiromahdus ja 1930-luvun lama</a:t>
            </a:r>
            <a:endParaRPr lang="fi-FI" altLang="fi-FI" sz="2800" b="1"/>
          </a:p>
        </p:txBody>
      </p:sp>
      <p:sp>
        <p:nvSpPr>
          <p:cNvPr id="35844" name="Tekstin paikkamerkki 4">
            <a:extLst>
              <a:ext uri="{FF2B5EF4-FFF2-40B4-BE49-F238E27FC236}">
                <a16:creationId xmlns:a16="http://schemas.microsoft.com/office/drawing/2014/main" id="{0C801506-974C-AA8D-EA49-475B8E1DE4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9950" y="1535113"/>
            <a:ext cx="2736850" cy="639762"/>
          </a:xfrm>
        </p:spPr>
        <p:txBody>
          <a:bodyPr/>
          <a:lstStyle/>
          <a:p>
            <a:r>
              <a:rPr lang="fi-FI" altLang="fi-FI"/>
              <a:t>John D. Rockefeller</a:t>
            </a:r>
          </a:p>
        </p:txBody>
      </p:sp>
      <p:pic>
        <p:nvPicPr>
          <p:cNvPr id="35845" name="Picture 2">
            <a:extLst>
              <a:ext uri="{FF2B5EF4-FFF2-40B4-BE49-F238E27FC236}">
                <a16:creationId xmlns:a16="http://schemas.microsoft.com/office/drawing/2014/main" id="{E2E27E6B-3B8C-C172-9262-D95D132D344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24" y="2198575"/>
            <a:ext cx="2789633" cy="40276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tsikko 1">
            <a:extLst>
              <a:ext uri="{FF2B5EF4-FFF2-40B4-BE49-F238E27FC236}">
                <a16:creationId xmlns:a16="http://schemas.microsoft.com/office/drawing/2014/main" id="{1079FFB8-956A-83B6-23A4-206955CA1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Rockefeller Center</a:t>
            </a:r>
          </a:p>
        </p:txBody>
      </p:sp>
      <p:sp>
        <p:nvSpPr>
          <p:cNvPr id="36866" name="Tekstin paikkamerkki 2">
            <a:extLst>
              <a:ext uri="{FF2B5EF4-FFF2-40B4-BE49-F238E27FC236}">
                <a16:creationId xmlns:a16="http://schemas.microsoft.com/office/drawing/2014/main" id="{14821CB1-9320-BBC1-7725-1F64B181D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altLang="fi-FI"/>
          </a:p>
        </p:txBody>
      </p:sp>
      <p:pic>
        <p:nvPicPr>
          <p:cNvPr id="36869" name="Picture 2">
            <a:extLst>
              <a:ext uri="{FF2B5EF4-FFF2-40B4-BE49-F238E27FC236}">
                <a16:creationId xmlns:a16="http://schemas.microsoft.com/office/drawing/2014/main" id="{DDF6C95E-8669-D50C-1A31-92AB4A93015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17638"/>
            <a:ext cx="6985000" cy="5237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kstin paikkamerkki 4">
            <a:extLst>
              <a:ext uri="{FF2B5EF4-FFF2-40B4-BE49-F238E27FC236}">
                <a16:creationId xmlns:a16="http://schemas.microsoft.com/office/drawing/2014/main" id="{222D2F43-82B6-8329-EDE0-47855B82F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36868" name="Sisällön paikkamerkki 5">
            <a:extLst>
              <a:ext uri="{FF2B5EF4-FFF2-40B4-BE49-F238E27FC236}">
                <a16:creationId xmlns:a16="http://schemas.microsoft.com/office/drawing/2014/main" id="{83D38846-F7E5-2C63-4C98-6BC0C76CBF8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 altLang="fi-FI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Otsikko 1">
            <a:extLst>
              <a:ext uri="{FF2B5EF4-FFF2-40B4-BE49-F238E27FC236}">
                <a16:creationId xmlns:a16="http://schemas.microsoft.com/office/drawing/2014/main" id="{2BDAE6F1-AAA0-6791-773D-F58D51C2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74638"/>
            <a:ext cx="8569325" cy="639762"/>
          </a:xfrm>
        </p:spPr>
        <p:txBody>
          <a:bodyPr>
            <a:normAutofit fontScale="90000"/>
          </a:bodyPr>
          <a:lstStyle/>
          <a:p>
            <a:r>
              <a:rPr lang="fi-FI" altLang="fi-FI"/>
              <a:t>Teollistumisen seurauksia: USA:n pörssiromahdus 1929 (kpl 19)</a:t>
            </a:r>
          </a:p>
        </p:txBody>
      </p:sp>
      <p:sp>
        <p:nvSpPr>
          <p:cNvPr id="37890" name="Tekstin paikkamerkki 2">
            <a:extLst>
              <a:ext uri="{FF2B5EF4-FFF2-40B4-BE49-F238E27FC236}">
                <a16:creationId xmlns:a16="http://schemas.microsoft.com/office/drawing/2014/main" id="{513234F6-65A4-5FCF-B456-CD3034C7A6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21508" name="Sisällön paikkamerkki 3">
            <a:extLst>
              <a:ext uri="{FF2B5EF4-FFF2-40B4-BE49-F238E27FC236}">
                <a16:creationId xmlns:a16="http://schemas.microsoft.com/office/drawing/2014/main" id="{21E61A87-940D-1611-AE64-A8B98FE0A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556791"/>
            <a:ext cx="5003800" cy="4569371"/>
          </a:xfrm>
        </p:spPr>
        <p:txBody>
          <a:bodyPr>
            <a:normAutofit fontScale="92500"/>
          </a:bodyPr>
          <a:lstStyle/>
          <a:p>
            <a:r>
              <a:rPr lang="fi-FI" altLang="fi-FI" sz="2800" dirty="0"/>
              <a:t>Teollistumisen mukana syntyi </a:t>
            </a:r>
            <a:r>
              <a:rPr lang="fi-FI" altLang="fi-FI" sz="2800" b="1" dirty="0"/>
              <a:t>markkinatalous ja suhdanteet</a:t>
            </a:r>
          </a:p>
          <a:p>
            <a:r>
              <a:rPr lang="fi-FI" altLang="fi-FI" sz="2800" b="1" dirty="0"/>
              <a:t>New Yorkin pörssi romahti 1929</a:t>
            </a:r>
          </a:p>
          <a:p>
            <a:r>
              <a:rPr lang="fi-FI" altLang="fi-FI" sz="2800" dirty="0">
                <a:sym typeface="Wingdings" pitchFamily="2" charset="2"/>
              </a:rPr>
              <a:t> maailmanlaajuinen </a:t>
            </a:r>
            <a:r>
              <a:rPr lang="fi-FI" altLang="fi-FI" sz="2800" i="1" dirty="0">
                <a:sym typeface="Wingdings" pitchFamily="2" charset="2"/>
              </a:rPr>
              <a:t>lama</a:t>
            </a:r>
            <a:r>
              <a:rPr lang="fi-FI" altLang="fi-FI" sz="2800" b="1" dirty="0">
                <a:sym typeface="Wingdings" pitchFamily="2" charset="2"/>
              </a:rPr>
              <a:t> </a:t>
            </a:r>
            <a:r>
              <a:rPr lang="fi-FI" altLang="fi-FI" sz="2800" dirty="0">
                <a:sym typeface="Wingdings" pitchFamily="2" charset="2"/>
              </a:rPr>
              <a:t>ja jättiläismäinen </a:t>
            </a:r>
            <a:r>
              <a:rPr lang="fi-FI" altLang="fi-FI" sz="2800" i="1" dirty="0">
                <a:sym typeface="Wingdings" pitchFamily="2" charset="2"/>
              </a:rPr>
              <a:t>työttömyys </a:t>
            </a:r>
            <a:r>
              <a:rPr lang="fi-FI" altLang="fi-FI" sz="2800" dirty="0">
                <a:sym typeface="Wingdings" pitchFamily="2" charset="2"/>
              </a:rPr>
              <a:t>mm. USA:ssa ja Saksassa</a:t>
            </a:r>
          </a:p>
          <a:p>
            <a:r>
              <a:rPr lang="fi-FI" altLang="fi-FI" sz="2800" dirty="0">
                <a:sym typeface="Wingdings" pitchFamily="2" charset="2"/>
              </a:rPr>
              <a:t>Taustalla </a:t>
            </a:r>
            <a:r>
              <a:rPr lang="fi-FI" altLang="fi-FI" sz="2800" i="1" dirty="0">
                <a:sym typeface="Wingdings" pitchFamily="2" charset="2"/>
              </a:rPr>
              <a:t>osakekupla</a:t>
            </a:r>
            <a:r>
              <a:rPr lang="fi-FI" altLang="fi-FI" sz="2800" dirty="0">
                <a:sym typeface="Wingdings" pitchFamily="2" charset="2"/>
              </a:rPr>
              <a:t>, joita ihmiset olivat ostaneet </a:t>
            </a:r>
            <a:r>
              <a:rPr lang="fi-FI" altLang="fi-FI" sz="2800" i="1" dirty="0">
                <a:sym typeface="Wingdings" pitchFamily="2" charset="2"/>
              </a:rPr>
              <a:t>lainarahoilla</a:t>
            </a:r>
          </a:p>
          <a:p>
            <a:r>
              <a:rPr lang="fi-FI" altLang="fi-FI" sz="2800" dirty="0">
                <a:sym typeface="Wingdings" pitchFamily="2" charset="2"/>
              </a:rPr>
              <a:t>Pankit ajautuivat </a:t>
            </a:r>
            <a:r>
              <a:rPr lang="fi-FI" altLang="fi-FI" sz="2800" i="1" dirty="0">
                <a:sym typeface="Wingdings" pitchFamily="2" charset="2"/>
              </a:rPr>
              <a:t>konkurssin partaalle</a:t>
            </a:r>
            <a:endParaRPr lang="fi-FI" altLang="fi-FI" sz="2800" i="1" dirty="0"/>
          </a:p>
        </p:txBody>
      </p:sp>
      <p:sp>
        <p:nvSpPr>
          <p:cNvPr id="37892" name="Tekstin paikkamerkki 4">
            <a:extLst>
              <a:ext uri="{FF2B5EF4-FFF2-40B4-BE49-F238E27FC236}">
                <a16:creationId xmlns:a16="http://schemas.microsoft.com/office/drawing/2014/main" id="{CABFF42F-F4A6-990E-E12B-D8B4E2035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altLang="fi-FI"/>
          </a:p>
        </p:txBody>
      </p:sp>
      <p:pic>
        <p:nvPicPr>
          <p:cNvPr id="37893" name="Sisällön paikkamerkki 6">
            <a:extLst>
              <a:ext uri="{FF2B5EF4-FFF2-40B4-BE49-F238E27FC236}">
                <a16:creationId xmlns:a16="http://schemas.microsoft.com/office/drawing/2014/main" id="{F73288CF-F76A-657E-CE6D-3DEB4AF8FEB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2638" y="1647825"/>
            <a:ext cx="3143250" cy="2076450"/>
          </a:xfrm>
        </p:spPr>
      </p:pic>
      <p:pic>
        <p:nvPicPr>
          <p:cNvPr id="37894" name="Kuva 7">
            <a:extLst>
              <a:ext uri="{FF2B5EF4-FFF2-40B4-BE49-F238E27FC236}">
                <a16:creationId xmlns:a16="http://schemas.microsoft.com/office/drawing/2014/main" id="{E0D31E49-4273-AD9F-DCC9-F7239E6C4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24275"/>
            <a:ext cx="41465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1634D9-2014-7B24-4832-44ADB485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Väestökasvu maailmassa 1700-2000</a:t>
            </a:r>
          </a:p>
        </p:txBody>
      </p:sp>
      <p:sp>
        <p:nvSpPr>
          <p:cNvPr id="15362" name="Tekstin paikkamerkki 2">
            <a:extLst>
              <a:ext uri="{FF2B5EF4-FFF2-40B4-BE49-F238E27FC236}">
                <a16:creationId xmlns:a16="http://schemas.microsoft.com/office/drawing/2014/main" id="{8CDCD9EF-0E50-AF80-E9F6-6E2046F09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15363" name="Sisällön paikkamerkki 3">
            <a:extLst>
              <a:ext uri="{FF2B5EF4-FFF2-40B4-BE49-F238E27FC236}">
                <a16:creationId xmlns:a16="http://schemas.microsoft.com/office/drawing/2014/main" id="{9D4ABFD6-DE23-BD98-E30C-CDEEE0DD4E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15364" name="Tekstin paikkamerkki 4">
            <a:extLst>
              <a:ext uri="{FF2B5EF4-FFF2-40B4-BE49-F238E27FC236}">
                <a16:creationId xmlns:a16="http://schemas.microsoft.com/office/drawing/2014/main" id="{42AABEAE-1D1A-F39D-D9C1-2BD2DD160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15365" name="Sisällön paikkamerkki 5">
            <a:extLst>
              <a:ext uri="{FF2B5EF4-FFF2-40B4-BE49-F238E27FC236}">
                <a16:creationId xmlns:a16="http://schemas.microsoft.com/office/drawing/2014/main" id="{32075EE5-7D30-3B08-B83E-80CBC4778C6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15366" name="Picture 2">
            <a:extLst>
              <a:ext uri="{FF2B5EF4-FFF2-40B4-BE49-F238E27FC236}">
                <a16:creationId xmlns:a16="http://schemas.microsoft.com/office/drawing/2014/main" id="{BBC440CE-D9E9-8BE1-B05C-05836363B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8589963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Otsikko 1">
            <a:extLst>
              <a:ext uri="{FF2B5EF4-FFF2-40B4-BE49-F238E27FC236}">
                <a16:creationId xmlns:a16="http://schemas.microsoft.com/office/drawing/2014/main" id="{428519D8-94D3-D0BB-7250-AEF5DCEC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/>
              <a:t>Väestönkasvu 1700-1800-luvuilla (kpl 15.)</a:t>
            </a:r>
          </a:p>
        </p:txBody>
      </p:sp>
      <p:sp>
        <p:nvSpPr>
          <p:cNvPr id="16386" name="Tekstin paikkamerkki 2">
            <a:extLst>
              <a:ext uri="{FF2B5EF4-FFF2-40B4-BE49-F238E27FC236}">
                <a16:creationId xmlns:a16="http://schemas.microsoft.com/office/drawing/2014/main" id="{BCB2FA21-2DA1-2B3F-F04E-0FD004834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altLang="fi-FI" sz="2400" dirty="0"/>
              <a:t>Syitä:</a:t>
            </a:r>
          </a:p>
        </p:txBody>
      </p:sp>
      <p:sp>
        <p:nvSpPr>
          <p:cNvPr id="16387" name="Sisällön paikkamerkki 3">
            <a:extLst>
              <a:ext uri="{FF2B5EF4-FFF2-40B4-BE49-F238E27FC236}">
                <a16:creationId xmlns:a16="http://schemas.microsoft.com/office/drawing/2014/main" id="{2505701A-185E-1E27-829C-4376108DFE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altLang="fi-FI" sz="2800" dirty="0"/>
              <a:t>1. Ruttoepidemioiden katoaminen</a:t>
            </a:r>
          </a:p>
          <a:p>
            <a:r>
              <a:rPr lang="fi-FI" altLang="fi-FI" sz="2800" dirty="0"/>
              <a:t>2. Hygienian paraneminen</a:t>
            </a:r>
          </a:p>
          <a:p>
            <a:r>
              <a:rPr lang="fi-FI" altLang="fi-FI" sz="2800" dirty="0"/>
              <a:t>3. Ensimmäiset rokotteet (Edward </a:t>
            </a:r>
            <a:r>
              <a:rPr lang="fi-FI" altLang="fi-FI" sz="2800" dirty="0" err="1"/>
              <a:t>Jenner</a:t>
            </a:r>
            <a:r>
              <a:rPr lang="fi-FI" altLang="fi-FI" sz="2800" dirty="0"/>
              <a:t>)</a:t>
            </a:r>
          </a:p>
        </p:txBody>
      </p:sp>
      <p:sp>
        <p:nvSpPr>
          <p:cNvPr id="16388" name="Tekstin paikkamerkki 4">
            <a:extLst>
              <a:ext uri="{FF2B5EF4-FFF2-40B4-BE49-F238E27FC236}">
                <a16:creationId xmlns:a16="http://schemas.microsoft.com/office/drawing/2014/main" id="{123474A5-7264-27E8-43B2-F27D8066E0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16389" name="Sisällön paikkamerkki 5">
            <a:extLst>
              <a:ext uri="{FF2B5EF4-FFF2-40B4-BE49-F238E27FC236}">
                <a16:creationId xmlns:a16="http://schemas.microsoft.com/office/drawing/2014/main" id="{5F62E0AF-A93D-2EE3-FBFD-B2441598E30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i-FI" altLang="fi-FI" sz="2800" dirty="0"/>
              <a:t>4. Maatalouden kehitys: Viljelymenetelmät, koneet, ”aitaaminen” eli isojako</a:t>
            </a:r>
          </a:p>
          <a:p>
            <a:r>
              <a:rPr lang="fi-FI" altLang="fi-FI" sz="2800" dirty="0"/>
              <a:t>5. Ilmaston lämpeneminen pienen jääkauden jälkeen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18AC8B-8FCC-8688-A23F-BBB5A504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Kpl 16. Koneet tulevat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C936BB-5A11-6C08-BD33-B792FAADA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1E93BA0-2B48-AE3C-AF1C-EDDDC3127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12" y="1681162"/>
            <a:ext cx="4318670" cy="4988197"/>
          </a:xfrm>
        </p:spPr>
        <p:txBody>
          <a:bodyPr>
            <a:normAutofit fontScale="92500"/>
          </a:bodyPr>
          <a:lstStyle/>
          <a:p>
            <a:r>
              <a:rPr lang="fi-FI" sz="2800" dirty="0"/>
              <a:t>Työn </a:t>
            </a:r>
            <a:r>
              <a:rPr lang="fi-FI" sz="2800" b="1" dirty="0"/>
              <a:t>tuottavuus</a:t>
            </a:r>
            <a:r>
              <a:rPr lang="fi-FI" sz="2800" dirty="0"/>
              <a:t> parani 1700-1800-luvulla uudenlaisten koneiden ja keksintöjen myötä:</a:t>
            </a:r>
          </a:p>
          <a:p>
            <a:pPr lvl="1"/>
            <a:r>
              <a:rPr lang="fi-FI" sz="2800" i="1" dirty="0"/>
              <a:t>Kehruu- ja kutomakoneet</a:t>
            </a:r>
          </a:p>
          <a:p>
            <a:pPr lvl="1"/>
            <a:r>
              <a:rPr lang="fi-FI" sz="2800" i="1" dirty="0"/>
              <a:t>Höyrykone</a:t>
            </a:r>
            <a:r>
              <a:rPr lang="fi-FI" sz="2800" dirty="0"/>
              <a:t> (teollisuuskoneet, höyryveturit- ja laivat)</a:t>
            </a:r>
          </a:p>
          <a:p>
            <a:pPr lvl="1"/>
            <a:r>
              <a:rPr lang="fi-FI" sz="2800" i="1" dirty="0"/>
              <a:t>Teräksen</a:t>
            </a:r>
            <a:r>
              <a:rPr lang="fi-FI" sz="2800" dirty="0"/>
              <a:t> </a:t>
            </a:r>
            <a:r>
              <a:rPr lang="fi-FI" sz="2800" i="1" dirty="0"/>
              <a:t>tuotanto</a:t>
            </a:r>
          </a:p>
          <a:p>
            <a:pPr lvl="1"/>
            <a:r>
              <a:rPr lang="fi-FI" sz="2800" i="1" dirty="0"/>
              <a:t>Sähköenergia</a:t>
            </a:r>
            <a:r>
              <a:rPr lang="fi-FI" sz="2800" dirty="0"/>
              <a:t> (hehkulamppu, sähkömoottori, lennätin, puhelin)</a:t>
            </a:r>
          </a:p>
          <a:p>
            <a:pPr lvl="1"/>
            <a:endParaRPr lang="fi-FI" sz="2800" dirty="0"/>
          </a:p>
          <a:p>
            <a:pPr lvl="1"/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0C05BB0-A5FB-FF04-ADF2-D5BE6B14D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1202" name="Picture 2" descr="Höyrykone aloitti saasteiden aikakauden | historianet.fi">
            <a:extLst>
              <a:ext uri="{FF2B5EF4-FFF2-40B4-BE49-F238E27FC236}">
                <a16:creationId xmlns:a16="http://schemas.microsoft.com/office/drawing/2014/main" id="{DBDF6F57-9E81-CDFE-5B35-0CC965FE35D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82" y="2204864"/>
            <a:ext cx="457200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895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E30F39-A3DA-95BC-1FEE-7A89889FD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7036"/>
            <a:ext cx="8229600" cy="99060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Höyrykone: </a:t>
            </a:r>
            <a:r>
              <a:rPr lang="fi-FI" b="1" dirty="0"/>
              <a:t>James Watt </a:t>
            </a:r>
            <a:r>
              <a:rPr lang="fi-FI" dirty="0"/>
              <a:t>muutti höyryenergian pyöriväksi liikkeeksi 1784</a:t>
            </a:r>
          </a:p>
        </p:txBody>
      </p:sp>
      <p:sp>
        <p:nvSpPr>
          <p:cNvPr id="18434" name="Tekstin paikkamerkki 2">
            <a:extLst>
              <a:ext uri="{FF2B5EF4-FFF2-40B4-BE49-F238E27FC236}">
                <a16:creationId xmlns:a16="http://schemas.microsoft.com/office/drawing/2014/main" id="{671EC3FA-1A96-BC76-B8B4-E32A66A44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 dirty="0"/>
          </a:p>
        </p:txBody>
      </p:sp>
      <p:pic>
        <p:nvPicPr>
          <p:cNvPr id="18437" name="Picture 3">
            <a:extLst>
              <a:ext uri="{FF2B5EF4-FFF2-40B4-BE49-F238E27FC236}">
                <a16:creationId xmlns:a16="http://schemas.microsoft.com/office/drawing/2014/main" id="{5408E0F6-F553-6C50-24FD-B32EE6FC2D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536" y="1945630"/>
            <a:ext cx="4555193" cy="37909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kstin paikkamerkki 4">
            <a:extLst>
              <a:ext uri="{FF2B5EF4-FFF2-40B4-BE49-F238E27FC236}">
                <a16:creationId xmlns:a16="http://schemas.microsoft.com/office/drawing/2014/main" id="{89F82C6A-D38A-4739-BDCB-DF90D87D8F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C475B084-1C1C-4A8A-1E8D-7E229D0C262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7213" y="1251249"/>
            <a:ext cx="4041776" cy="51797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0F56E7-9927-D58A-974D-A9E529A8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b="1" dirty="0"/>
              <a:t>George ja Robert </a:t>
            </a:r>
            <a:r>
              <a:rPr lang="fi-FI" b="1" dirty="0" err="1"/>
              <a:t>Stephenson</a:t>
            </a:r>
            <a:r>
              <a:rPr lang="fi-FI" dirty="0"/>
              <a:t>: ”</a:t>
            </a:r>
            <a:r>
              <a:rPr lang="fi-FI" i="1" dirty="0" err="1"/>
              <a:t>Rocket</a:t>
            </a:r>
            <a:r>
              <a:rPr lang="fi-FI" dirty="0"/>
              <a:t>”, voitti kisan Liverpoolista Manchesteriin 1829.</a:t>
            </a:r>
          </a:p>
        </p:txBody>
      </p:sp>
      <p:sp>
        <p:nvSpPr>
          <p:cNvPr id="19458" name="Tekstin paikkamerkki 2">
            <a:extLst>
              <a:ext uri="{FF2B5EF4-FFF2-40B4-BE49-F238E27FC236}">
                <a16:creationId xmlns:a16="http://schemas.microsoft.com/office/drawing/2014/main" id="{8ED57CCD-CAE1-D93D-DD5A-2AA2C8296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7A5D7898-5A44-5BC4-75BF-86D8719BF4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1700213"/>
            <a:ext cx="4416425" cy="4229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kstin paikkamerkki 4">
            <a:extLst>
              <a:ext uri="{FF2B5EF4-FFF2-40B4-BE49-F238E27FC236}">
                <a16:creationId xmlns:a16="http://schemas.microsoft.com/office/drawing/2014/main" id="{7D0A08B6-03FC-AED0-1CA0-FB12AC127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19461" name="Picture 3">
            <a:extLst>
              <a:ext uri="{FF2B5EF4-FFF2-40B4-BE49-F238E27FC236}">
                <a16:creationId xmlns:a16="http://schemas.microsoft.com/office/drawing/2014/main" id="{80039224-8546-82A2-93F6-CAA1D55CE95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205038"/>
            <a:ext cx="4498975" cy="3271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Otsikko 1">
            <a:extLst>
              <a:ext uri="{FF2B5EF4-FFF2-40B4-BE49-F238E27FC236}">
                <a16:creationId xmlns:a16="http://schemas.microsoft.com/office/drawing/2014/main" id="{8646A60A-AC8C-C183-4CB3-04C3E4561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20482" name="Tekstin paikkamerkki 2">
            <a:extLst>
              <a:ext uri="{FF2B5EF4-FFF2-40B4-BE49-F238E27FC236}">
                <a16:creationId xmlns:a16="http://schemas.microsoft.com/office/drawing/2014/main" id="{01094D7D-00DA-237E-EC8C-F911ECD19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20483" name="Sisällön paikkamerkki 3">
            <a:extLst>
              <a:ext uri="{FF2B5EF4-FFF2-40B4-BE49-F238E27FC236}">
                <a16:creationId xmlns:a16="http://schemas.microsoft.com/office/drawing/2014/main" id="{EA71DB83-FA9C-1A1B-3EC1-3899DBBA8A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20484" name="Tekstin paikkamerkki 4">
            <a:extLst>
              <a:ext uri="{FF2B5EF4-FFF2-40B4-BE49-F238E27FC236}">
                <a16:creationId xmlns:a16="http://schemas.microsoft.com/office/drawing/2014/main" id="{0C0A5E86-D07C-0B2A-6788-CD5B2E784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20485" name="Sisällön paikkamerkki 5">
            <a:extLst>
              <a:ext uri="{FF2B5EF4-FFF2-40B4-BE49-F238E27FC236}">
                <a16:creationId xmlns:a16="http://schemas.microsoft.com/office/drawing/2014/main" id="{41757149-C016-C19D-9AFB-D7AEC54AA31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20486" name="Picture 2">
            <a:extLst>
              <a:ext uri="{FF2B5EF4-FFF2-40B4-BE49-F238E27FC236}">
                <a16:creationId xmlns:a16="http://schemas.microsoft.com/office/drawing/2014/main" id="{3975894D-BC6B-C605-E6AE-25D95B18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514350"/>
            <a:ext cx="8682037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Otsikko 1">
            <a:extLst>
              <a:ext uri="{FF2B5EF4-FFF2-40B4-BE49-F238E27FC236}">
                <a16:creationId xmlns:a16="http://schemas.microsoft.com/office/drawing/2014/main" id="{209925C1-2908-113C-7E50-AC56CD57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i-FI" altLang="fi-FI" sz="3200" b="1" dirty="0"/>
              <a:t>Aikavyöhykkeet</a:t>
            </a:r>
            <a:r>
              <a:rPr lang="fi-FI" altLang="fi-FI" sz="3200" dirty="0"/>
              <a:t>: junien myötä päätettiin aikavyöhykkeistä 1884 kansainvälisessä kokouksessa Washingtonissa </a:t>
            </a:r>
          </a:p>
        </p:txBody>
      </p:sp>
      <p:sp>
        <p:nvSpPr>
          <p:cNvPr id="21506" name="Tekstin paikkamerkki 2">
            <a:extLst>
              <a:ext uri="{FF2B5EF4-FFF2-40B4-BE49-F238E27FC236}">
                <a16:creationId xmlns:a16="http://schemas.microsoft.com/office/drawing/2014/main" id="{5E8A3CA1-15AD-53FB-4762-B762DB63D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21509" name="Picture 2">
            <a:extLst>
              <a:ext uri="{FF2B5EF4-FFF2-40B4-BE49-F238E27FC236}">
                <a16:creationId xmlns:a16="http://schemas.microsoft.com/office/drawing/2014/main" id="{4AABDBE9-6490-D639-1752-9810D54022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44675"/>
            <a:ext cx="8789987" cy="3887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kstin paikkamerkki 4">
            <a:extLst>
              <a:ext uri="{FF2B5EF4-FFF2-40B4-BE49-F238E27FC236}">
                <a16:creationId xmlns:a16="http://schemas.microsoft.com/office/drawing/2014/main" id="{39EED726-14AA-AF0F-D147-6631DC65E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21508" name="Sisällön paikkamerkki 5">
            <a:extLst>
              <a:ext uri="{FF2B5EF4-FFF2-40B4-BE49-F238E27FC236}">
                <a16:creationId xmlns:a16="http://schemas.microsoft.com/office/drawing/2014/main" id="{E3496A7D-CBE7-209D-5EDD-101B916AAFA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</TotalTime>
  <Words>792</Words>
  <Application>Microsoft Macintosh PowerPoint</Application>
  <PresentationFormat>Näytössä katseltava diaesitys (4:3)</PresentationFormat>
  <Paragraphs>101</Paragraphs>
  <Slides>27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1" baseType="lpstr">
      <vt:lpstr>Calibri</vt:lpstr>
      <vt:lpstr>Arial</vt:lpstr>
      <vt:lpstr>Wingdings</vt:lpstr>
      <vt:lpstr>Office-teema</vt:lpstr>
      <vt:lpstr>Teollistuminen (n. 1750-1900) (kpl 15-18.)</vt:lpstr>
      <vt:lpstr>Teollistumisen syyt (kpl 15.)</vt:lpstr>
      <vt:lpstr>Väestökasvu maailmassa 1700-2000</vt:lpstr>
      <vt:lpstr>Väestönkasvu 1700-1800-luvuilla (kpl 15.)</vt:lpstr>
      <vt:lpstr>Kpl 16. Koneet tulevat</vt:lpstr>
      <vt:lpstr>Höyrykone: James Watt muutti höyryenergian pyöriväksi liikkeeksi 1784</vt:lpstr>
      <vt:lpstr>George ja Robert Stephenson: ”Rocket”, voitti kisan Liverpoolista Manchesteriin 1829.</vt:lpstr>
      <vt:lpstr>PowerPoint-esitys</vt:lpstr>
      <vt:lpstr>Aikavyöhykkeet: junien myötä päätettiin aikavyöhykkeistä 1884 kansainvälisessä kokouksessa Washingtonissa </vt:lpstr>
      <vt:lpstr>Robert Fulton: ”Clermont”, 1807.</vt:lpstr>
      <vt:lpstr>James Hargreaves ja kehruujenny: käsikäyttöinen kehruukone, joka kehräsi 80 lankaa kerralla</vt:lpstr>
      <vt:lpstr>Richard Arkwright ja Edmund Cartwright: vesivoimaa hyödyntävä kehruukone ja höyryvoimaa hyödyntävä kutomakone.</vt:lpstr>
      <vt:lpstr>Sähkö syrjäytti höyryn 1800-luvun lopulla: Alessandro Volta (paristo, 1800), Michael Faraday (sähkömoottori 1821), Samuel Morse (lennätin 1837), Thomas Alva Edison (hehkulamppu, kinetoskooppi, fonografi)</vt:lpstr>
      <vt:lpstr>Lumieren veljekset:  L'Arrivée d'un train en Gare de la Ciotat (Juna saapuu asemalle)  1896.</vt:lpstr>
      <vt:lpstr>Ensimmäiset autot: Nicholas Josephin Cugnot, höyryauto 1771 ja Karl F. Benzin polttomoottoriauto 1885</vt:lpstr>
      <vt:lpstr>Teollistuminen länsimaissa (kpl 16)</vt:lpstr>
      <vt:lpstr>Suhteellinen tilasto</vt:lpstr>
      <vt:lpstr>Teollistumisen seuraukset: työväen olot ja luokkayhteiskunta (kpl 17)</vt:lpstr>
      <vt:lpstr>Teollistumisen seurauksia: arki (kpl 18)</vt:lpstr>
      <vt:lpstr>Teollistumisen seuraukset: kaupungistuminen (kpl 18)</vt:lpstr>
      <vt:lpstr>Teollistumisen seurauksia: ympäristö (kpl 18)</vt:lpstr>
      <vt:lpstr>PowerPoint-esitys</vt:lpstr>
      <vt:lpstr>Teollistumisen seurauksia: siirtolaisuus (kpl 18.)</vt:lpstr>
      <vt:lpstr>Teollistumisen seurauksia: kulutusyhteiskunta (kpl 19)</vt:lpstr>
      <vt:lpstr>Teollistumisen seurauksia: Kulutusyhteiskunta (kpl 19)</vt:lpstr>
      <vt:lpstr>Rockefeller Center</vt:lpstr>
      <vt:lpstr>Teollistumisen seurauksia: USA:n pörssiromahdus 1929 (kpl 19)</vt:lpstr>
    </vt:vector>
  </TitlesOfParts>
  <Company>Kotkan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Teollinen vallankumous n. 1750-1900-luku</dc:title>
  <dc:creator>Windows-käyttäjä</dc:creator>
  <cp:lastModifiedBy>Anttila Petri Juha</cp:lastModifiedBy>
  <cp:revision>51</cp:revision>
  <dcterms:created xsi:type="dcterms:W3CDTF">2015-01-20T09:44:33Z</dcterms:created>
  <dcterms:modified xsi:type="dcterms:W3CDTF">2023-11-14T07:16:31Z</dcterms:modified>
</cp:coreProperties>
</file>