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73" r:id="rId5"/>
    <p:sldId id="270" r:id="rId6"/>
    <p:sldId id="267" r:id="rId7"/>
    <p:sldId id="268" r:id="rId8"/>
    <p:sldId id="269" r:id="rId9"/>
    <p:sldId id="262" r:id="rId10"/>
    <p:sldId id="261" r:id="rId11"/>
    <p:sldId id="266" r:id="rId12"/>
    <p:sldId id="263" r:id="rId13"/>
    <p:sldId id="274" r:id="rId14"/>
    <p:sldId id="265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B15537-D826-7023-6E53-771325A980A3}" v="560" dt="2019-09-24T07:56:19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3" autoAdjust="0"/>
    <p:restoredTop sz="94650"/>
  </p:normalViewPr>
  <p:slideViewPr>
    <p:cSldViewPr>
      <p:cViewPr varScale="1">
        <p:scale>
          <a:sx n="62" d="100"/>
          <a:sy n="62" d="100"/>
        </p:scale>
        <p:origin x="2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2F58A0-EE52-4E47-995D-D329182135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D41DB05-AF8D-4D40-8D1F-DC74B7BF5178}">
      <dgm:prSet/>
      <dgm:spPr/>
      <dgm:t>
        <a:bodyPr/>
        <a:lstStyle/>
        <a:p>
          <a:r>
            <a:rPr lang="fi-FI"/>
            <a:t>Maailman ensimmäiset ympäristöongelmat koettiin Mesopotamiassa ja Egyptissä.</a:t>
          </a:r>
          <a:endParaRPr lang="en-US"/>
        </a:p>
      </dgm:t>
    </dgm:pt>
    <dgm:pt modelId="{0C8C3167-664C-4096-B75E-E893AD4E089D}" type="parTrans" cxnId="{306CB4E2-5883-4539-A6F4-873E8DD4A30B}">
      <dgm:prSet/>
      <dgm:spPr/>
      <dgm:t>
        <a:bodyPr/>
        <a:lstStyle/>
        <a:p>
          <a:endParaRPr lang="en-US"/>
        </a:p>
      </dgm:t>
    </dgm:pt>
    <dgm:pt modelId="{6AA43F03-D4EC-4CBF-9E67-395580052CA2}" type="sibTrans" cxnId="{306CB4E2-5883-4539-A6F4-873E8DD4A30B}">
      <dgm:prSet/>
      <dgm:spPr/>
      <dgm:t>
        <a:bodyPr/>
        <a:lstStyle/>
        <a:p>
          <a:endParaRPr lang="en-US"/>
        </a:p>
      </dgm:t>
    </dgm:pt>
    <dgm:pt modelId="{F3827C1D-780E-40B2-871C-ED450C919D8F}">
      <dgm:prSet/>
      <dgm:spPr/>
      <dgm:t>
        <a:bodyPr/>
        <a:lstStyle/>
        <a:p>
          <a:r>
            <a:rPr lang="fi-FI" dirty="0"/>
            <a:t>Millaisia ongelmia maanviljelystä seurasi ympäristölle?</a:t>
          </a:r>
          <a:endParaRPr lang="en-US" dirty="0"/>
        </a:p>
      </dgm:t>
    </dgm:pt>
    <dgm:pt modelId="{201571CE-8886-4CBB-96A3-BA9ADC665E9C}" type="parTrans" cxnId="{3D5436FF-75D4-4D86-A023-FBBF2C97E21B}">
      <dgm:prSet/>
      <dgm:spPr/>
      <dgm:t>
        <a:bodyPr/>
        <a:lstStyle/>
        <a:p>
          <a:endParaRPr lang="en-US"/>
        </a:p>
      </dgm:t>
    </dgm:pt>
    <dgm:pt modelId="{BD1EAE35-DC3E-4293-8CFA-76EFE4C2B2CF}" type="sibTrans" cxnId="{3D5436FF-75D4-4D86-A023-FBBF2C97E21B}">
      <dgm:prSet/>
      <dgm:spPr/>
      <dgm:t>
        <a:bodyPr/>
        <a:lstStyle/>
        <a:p>
          <a:endParaRPr lang="en-US"/>
        </a:p>
      </dgm:t>
    </dgm:pt>
    <dgm:pt modelId="{58EAABA0-B1DD-4C7D-BB42-5404D02BECC2}" type="pres">
      <dgm:prSet presAssocID="{972F58A0-EE52-4E47-995D-D3291821357D}" presName="linear" presStyleCnt="0">
        <dgm:presLayoutVars>
          <dgm:animLvl val="lvl"/>
          <dgm:resizeHandles val="exact"/>
        </dgm:presLayoutVars>
      </dgm:prSet>
      <dgm:spPr/>
    </dgm:pt>
    <dgm:pt modelId="{A1753AE9-2E94-4A70-B03D-31937B1CC3F2}" type="pres">
      <dgm:prSet presAssocID="{2D41DB05-AF8D-4D40-8D1F-DC74B7BF51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ADA6CDA-FDF6-4C18-A126-0BB42041A63F}" type="pres">
      <dgm:prSet presAssocID="{6AA43F03-D4EC-4CBF-9E67-395580052CA2}" presName="spacer" presStyleCnt="0"/>
      <dgm:spPr/>
    </dgm:pt>
    <dgm:pt modelId="{ADDBFCF2-5279-4E8F-B444-F64909A0BA40}" type="pres">
      <dgm:prSet presAssocID="{F3827C1D-780E-40B2-871C-ED450C919D8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6671A2-E153-4344-8388-EC8B267AB861}" type="presOf" srcId="{F3827C1D-780E-40B2-871C-ED450C919D8F}" destId="{ADDBFCF2-5279-4E8F-B444-F64909A0BA40}" srcOrd="0" destOrd="0" presId="urn:microsoft.com/office/officeart/2005/8/layout/vList2"/>
    <dgm:cxn modelId="{67D8E6B4-ADF2-409E-A43C-057D4840A2A1}" type="presOf" srcId="{2D41DB05-AF8D-4D40-8D1F-DC74B7BF5178}" destId="{A1753AE9-2E94-4A70-B03D-31937B1CC3F2}" srcOrd="0" destOrd="0" presId="urn:microsoft.com/office/officeart/2005/8/layout/vList2"/>
    <dgm:cxn modelId="{306CB4E2-5883-4539-A6F4-873E8DD4A30B}" srcId="{972F58A0-EE52-4E47-995D-D3291821357D}" destId="{2D41DB05-AF8D-4D40-8D1F-DC74B7BF5178}" srcOrd="0" destOrd="0" parTransId="{0C8C3167-664C-4096-B75E-E893AD4E089D}" sibTransId="{6AA43F03-D4EC-4CBF-9E67-395580052CA2}"/>
    <dgm:cxn modelId="{DF8FBCF7-843A-4BD0-84F4-5E4146D24CFE}" type="presOf" srcId="{972F58A0-EE52-4E47-995D-D3291821357D}" destId="{58EAABA0-B1DD-4C7D-BB42-5404D02BECC2}" srcOrd="0" destOrd="0" presId="urn:microsoft.com/office/officeart/2005/8/layout/vList2"/>
    <dgm:cxn modelId="{3D5436FF-75D4-4D86-A023-FBBF2C97E21B}" srcId="{972F58A0-EE52-4E47-995D-D3291821357D}" destId="{F3827C1D-780E-40B2-871C-ED450C919D8F}" srcOrd="1" destOrd="0" parTransId="{201571CE-8886-4CBB-96A3-BA9ADC665E9C}" sibTransId="{BD1EAE35-DC3E-4293-8CFA-76EFE4C2B2CF}"/>
    <dgm:cxn modelId="{72AC6657-3307-4A6E-9799-DD9FBC091CB0}" type="presParOf" srcId="{58EAABA0-B1DD-4C7D-BB42-5404D02BECC2}" destId="{A1753AE9-2E94-4A70-B03D-31937B1CC3F2}" srcOrd="0" destOrd="0" presId="urn:microsoft.com/office/officeart/2005/8/layout/vList2"/>
    <dgm:cxn modelId="{477AC919-E886-4746-B48E-D50291270196}" type="presParOf" srcId="{58EAABA0-B1DD-4C7D-BB42-5404D02BECC2}" destId="{0ADA6CDA-FDF6-4C18-A126-0BB42041A63F}" srcOrd="1" destOrd="0" presId="urn:microsoft.com/office/officeart/2005/8/layout/vList2"/>
    <dgm:cxn modelId="{4137382D-C222-45F7-9A53-7810E3A085A6}" type="presParOf" srcId="{58EAABA0-B1DD-4C7D-BB42-5404D02BECC2}" destId="{ADDBFCF2-5279-4E8F-B444-F64909A0BA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753AE9-2E94-4A70-B03D-31937B1CC3F2}">
      <dsp:nvSpPr>
        <dsp:cNvPr id="0" name=""/>
        <dsp:cNvSpPr/>
      </dsp:nvSpPr>
      <dsp:spPr>
        <a:xfrm>
          <a:off x="0" y="539982"/>
          <a:ext cx="4885203" cy="2355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/>
            <a:t>Maailman ensimmäiset ympäristöongelmat koettiin Mesopotamiassa ja Egyptissä.</a:t>
          </a:r>
          <a:endParaRPr lang="en-US" sz="3300" kern="1200"/>
        </a:p>
      </dsp:txBody>
      <dsp:txXfrm>
        <a:off x="114972" y="654954"/>
        <a:ext cx="4655259" cy="2125266"/>
      </dsp:txXfrm>
    </dsp:sp>
    <dsp:sp modelId="{ADDBFCF2-5279-4E8F-B444-F64909A0BA40}">
      <dsp:nvSpPr>
        <dsp:cNvPr id="0" name=""/>
        <dsp:cNvSpPr/>
      </dsp:nvSpPr>
      <dsp:spPr>
        <a:xfrm>
          <a:off x="0" y="2990232"/>
          <a:ext cx="4885203" cy="23552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/>
            <a:t>Millaisia ongelmia maanviljelystä seurasi ympäristölle?</a:t>
          </a:r>
          <a:endParaRPr lang="en-US" sz="3300" kern="1200" dirty="0"/>
        </a:p>
      </dsp:txBody>
      <dsp:txXfrm>
        <a:off x="114972" y="3105204"/>
        <a:ext cx="4655259" cy="212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8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2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7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1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9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4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8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39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94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b/bf/Rosetta_Ston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6/69/Sales_contract_Shuruppak_Louvre_AO376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commons/2/2a/CodeOfHammurabi.jpg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commons/e/ec/Ancient_Egypt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f/ff/Cairo_Sphinx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2/23/Fertile_Crescent_map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8429F17-3CEC-41C4-A50B-14D116BE9E3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fi-FI" altLang="fi-FI" sz="2700" dirty="0">
                <a:solidFill>
                  <a:srgbClr val="FFFFFF"/>
                </a:solidFill>
              </a:rPr>
              <a:t>Neoliittinen (maatalouden) vallankumous ja korkeakulttuurien synty (kpl. 2)</a:t>
            </a:r>
            <a:br>
              <a:rPr lang="fi-FI" altLang="fi-FI" sz="3300" dirty="0">
                <a:solidFill>
                  <a:srgbClr val="FFFFFF"/>
                </a:solidFill>
              </a:rPr>
            </a:br>
            <a:r>
              <a:rPr lang="fi-FI" altLang="fi-FI" sz="2200" dirty="0" err="1">
                <a:solidFill>
                  <a:srgbClr val="FFFFFF"/>
                </a:solidFill>
              </a:rPr>
              <a:t>Neolithic</a:t>
            </a:r>
            <a:r>
              <a:rPr lang="fi-FI" altLang="fi-FI" sz="2200" dirty="0">
                <a:solidFill>
                  <a:srgbClr val="FFFFFF"/>
                </a:solidFill>
              </a:rPr>
              <a:t> (</a:t>
            </a:r>
            <a:r>
              <a:rPr lang="fi-FI" altLang="fi-FI" sz="2200" dirty="0" err="1">
                <a:solidFill>
                  <a:srgbClr val="FFFFFF"/>
                </a:solidFill>
              </a:rPr>
              <a:t>agricultural</a:t>
            </a:r>
            <a:r>
              <a:rPr lang="fi-FI" altLang="fi-FI" sz="2200" dirty="0">
                <a:solidFill>
                  <a:srgbClr val="FFFFFF"/>
                </a:solidFill>
              </a:rPr>
              <a:t>) </a:t>
            </a:r>
            <a:r>
              <a:rPr lang="fi-FI" altLang="fi-FI" sz="2200" dirty="0" err="1">
                <a:solidFill>
                  <a:srgbClr val="FFFFFF"/>
                </a:solidFill>
              </a:rPr>
              <a:t>revolution</a:t>
            </a:r>
            <a:r>
              <a:rPr lang="fi-FI" altLang="fi-FI" sz="2200" dirty="0">
                <a:solidFill>
                  <a:srgbClr val="FFFFFF"/>
                </a:solidFill>
              </a:rPr>
              <a:t> and </a:t>
            </a:r>
            <a:r>
              <a:rPr lang="fi-FI" altLang="fi-FI" sz="2200" dirty="0" err="1">
                <a:solidFill>
                  <a:srgbClr val="FFFFFF"/>
                </a:solidFill>
              </a:rPr>
              <a:t>the</a:t>
            </a:r>
            <a:r>
              <a:rPr lang="fi-FI" altLang="fi-FI" sz="2200" dirty="0">
                <a:solidFill>
                  <a:srgbClr val="FFFFFF"/>
                </a:solidFill>
              </a:rPr>
              <a:t> </a:t>
            </a:r>
            <a:r>
              <a:rPr lang="fi-FI" altLang="fi-FI" sz="2200" dirty="0" err="1">
                <a:solidFill>
                  <a:srgbClr val="FFFFFF"/>
                </a:solidFill>
              </a:rPr>
              <a:t>first</a:t>
            </a:r>
            <a:r>
              <a:rPr lang="fi-FI" altLang="fi-FI" sz="2200" dirty="0">
                <a:solidFill>
                  <a:srgbClr val="FFFFFF"/>
                </a:solidFill>
              </a:rPr>
              <a:t> </a:t>
            </a:r>
            <a:r>
              <a:rPr lang="fi-FI" altLang="fi-FI" sz="2200" dirty="0" err="1">
                <a:solidFill>
                  <a:srgbClr val="FFFFFF"/>
                </a:solidFill>
              </a:rPr>
              <a:t>civilizations</a:t>
            </a:r>
            <a:endParaRPr lang="fi-FI" altLang="fi-FI" sz="2200" dirty="0">
              <a:solidFill>
                <a:srgbClr val="FFFFFF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E91EC49-06A6-477F-93F0-1FBA3FE1C7B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66365" y="5550568"/>
            <a:ext cx="4848965" cy="602551"/>
          </a:xfrm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/>
            <a:endParaRPr lang="fi-FI" altLang="fi-FI" sz="1700" dirty="0">
              <a:solidFill>
                <a:srgbClr val="CF9356"/>
              </a:solidFill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Kuva 2" descr="Kuva, joka sisältää kohteen ulko&#10;&#10;Kuvaus luotu, korkea luotettavuus">
            <a:extLst>
              <a:ext uri="{FF2B5EF4-FFF2-40B4-BE49-F238E27FC236}">
                <a16:creationId xmlns:a16="http://schemas.microsoft.com/office/drawing/2014/main" id="{25C3568B-155E-4C5C-98D2-B4F7C9C37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3" r="17072" b="-2"/>
          <a:stretch/>
        </p:blipFill>
        <p:spPr>
          <a:xfrm>
            <a:off x="238226" y="321733"/>
            <a:ext cx="3120339" cy="6214534"/>
          </a:xfrm>
          <a:prstGeom prst="rect">
            <a:avLst/>
          </a:prstGeom>
        </p:spPr>
      </p:pic>
      <p:pic>
        <p:nvPicPr>
          <p:cNvPr id="6" name="Kuva 6" descr="Kuva, joka sisältää kohteen teksti, kartta&#10;&#10;Kuvaus luotu, erittäin korkea luotettavuus">
            <a:extLst>
              <a:ext uri="{FF2B5EF4-FFF2-40B4-BE49-F238E27FC236}">
                <a16:creationId xmlns:a16="http://schemas.microsoft.com/office/drawing/2014/main" id="{B4478A3C-327E-4A00-B4D0-7099D65B41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4" r="3" b="3"/>
          <a:stretch/>
        </p:blipFill>
        <p:spPr>
          <a:xfrm>
            <a:off x="3490722" y="299363"/>
            <a:ext cx="5412813" cy="30081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DA801514-4BDB-4290-9231-D44454C92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>
                <a:solidFill>
                  <a:srgbClr val="FFFFFF"/>
                </a:solidFill>
              </a:rPr>
              <a:t>Kirjoitustaito (kpl 4.)</a:t>
            </a:r>
          </a:p>
        </p:txBody>
      </p:sp>
      <p:pic>
        <p:nvPicPr>
          <p:cNvPr id="12292" name="Picture 4" descr="Tiedosto:Rosetta Stone.jpg">
            <a:hlinkClick r:id="rId2"/>
            <a:extLst>
              <a:ext uri="{FF2B5EF4-FFF2-40B4-BE49-F238E27FC236}">
                <a16:creationId xmlns:a16="http://schemas.microsoft.com/office/drawing/2014/main" id="{F4A8AFB0-5379-4013-9102-95ECA0D2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909" y="478232"/>
            <a:ext cx="1918057" cy="278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5" descr="Tiedosto:Sales contract Shuruppak Louvre AO3760.jpg">
            <a:hlinkClick r:id="rId4"/>
            <a:extLst>
              <a:ext uri="{FF2B5EF4-FFF2-40B4-BE49-F238E27FC236}">
                <a16:creationId xmlns:a16="http://schemas.microsoft.com/office/drawing/2014/main" id="{D4861563-2BF7-4C03-8035-57AC1523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414" y="3686347"/>
            <a:ext cx="2747048" cy="259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EB0DB9DD-E694-495E-8592-C597160C81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07904" y="2799889"/>
            <a:ext cx="4896544" cy="3293407"/>
          </a:xfrm>
        </p:spPr>
        <p:txBody>
          <a:bodyPr anchor="t">
            <a:normAutofit fontScale="77500" lnSpcReduction="20000"/>
          </a:bodyPr>
          <a:lstStyle/>
          <a:p>
            <a:pPr eaLnBrk="1" hangingPunct="1"/>
            <a:r>
              <a:rPr lang="fi-FI" altLang="fi-FI" sz="4000" dirty="0">
                <a:solidFill>
                  <a:srgbClr val="FFFFFF"/>
                </a:solidFill>
              </a:rPr>
              <a:t>Sumerit: nuolenpääkirjoitus</a:t>
            </a:r>
          </a:p>
          <a:p>
            <a:pPr eaLnBrk="1" hangingPunct="1"/>
            <a:r>
              <a:rPr lang="fi-FI" altLang="fi-FI" sz="4000" dirty="0">
                <a:solidFill>
                  <a:srgbClr val="FFFFFF"/>
                </a:solidFill>
              </a:rPr>
              <a:t>Egypti: hieroglyfit</a:t>
            </a:r>
          </a:p>
          <a:p>
            <a:pPr eaLnBrk="1" hangingPunct="1"/>
            <a:r>
              <a:rPr lang="fi-FI" altLang="fi-FI" sz="4000" dirty="0">
                <a:solidFill>
                  <a:srgbClr val="FFFFFF"/>
                </a:solidFill>
              </a:rPr>
              <a:t>syntyi </a:t>
            </a:r>
            <a:r>
              <a:rPr lang="fi-FI" altLang="fi-FI" sz="4000" i="1" dirty="0">
                <a:solidFill>
                  <a:srgbClr val="FFFFFF"/>
                </a:solidFill>
              </a:rPr>
              <a:t>kirjanpitoa </a:t>
            </a:r>
            <a:r>
              <a:rPr lang="fi-FI" altLang="fi-FI" sz="4000" dirty="0">
                <a:solidFill>
                  <a:srgbClr val="FFFFFF"/>
                </a:solidFill>
              </a:rPr>
              <a:t>varten: verotus, kaupankäynti, lait ja oikeudenkäynnit</a:t>
            </a:r>
          </a:p>
          <a:p>
            <a:pPr marL="0" indent="0" eaLnBrk="1" hangingPunct="1">
              <a:buNone/>
            </a:pPr>
            <a:endParaRPr lang="fi-FI" altLang="fi-FI" sz="4000" dirty="0">
              <a:solidFill>
                <a:srgbClr val="FFFFFF"/>
              </a:solidFill>
            </a:endParaRPr>
          </a:p>
          <a:p>
            <a:pPr eaLnBrk="1" hangingPunct="1"/>
            <a:r>
              <a:rPr lang="fi-FI" altLang="fi-FI" sz="2900" dirty="0" err="1">
                <a:solidFill>
                  <a:srgbClr val="FFFFFF"/>
                </a:solidFill>
              </a:rPr>
              <a:t>First</a:t>
            </a:r>
            <a:r>
              <a:rPr lang="fi-FI" altLang="fi-FI" sz="2900" dirty="0">
                <a:solidFill>
                  <a:srgbClr val="FFFFFF"/>
                </a:solidFill>
              </a:rPr>
              <a:t> </a:t>
            </a:r>
            <a:r>
              <a:rPr lang="fi-FI" altLang="fi-FI" sz="2900" dirty="0" err="1">
                <a:solidFill>
                  <a:srgbClr val="FFFFFF"/>
                </a:solidFill>
              </a:rPr>
              <a:t>writing</a:t>
            </a:r>
            <a:r>
              <a:rPr lang="fi-FI" altLang="fi-FI" sz="2900" dirty="0">
                <a:solidFill>
                  <a:srgbClr val="FFFFFF"/>
                </a:solidFill>
              </a:rPr>
              <a:t> </a:t>
            </a:r>
            <a:r>
              <a:rPr lang="fi-FI" altLang="fi-FI" sz="2900" dirty="0" err="1">
                <a:solidFill>
                  <a:srgbClr val="FFFFFF"/>
                </a:solidFill>
              </a:rPr>
              <a:t>systems</a:t>
            </a:r>
            <a:r>
              <a:rPr lang="fi-FI" altLang="fi-FI" sz="2900" dirty="0">
                <a:solidFill>
                  <a:srgbClr val="FFFFFF"/>
                </a:solidFill>
              </a:rPr>
              <a:t> </a:t>
            </a:r>
            <a:r>
              <a:rPr lang="fi-FI" altLang="fi-FI" sz="2900" dirty="0" err="1">
                <a:solidFill>
                  <a:srgbClr val="FFFFFF"/>
                </a:solidFill>
              </a:rPr>
              <a:t>developed</a:t>
            </a:r>
            <a:r>
              <a:rPr lang="fi-FI" altLang="fi-FI" sz="2900" dirty="0">
                <a:solidFill>
                  <a:srgbClr val="FFFFFF"/>
                </a:solidFill>
              </a:rPr>
              <a:t> 3200 BC to </a:t>
            </a:r>
            <a:r>
              <a:rPr lang="fi-FI" altLang="fi-FI" sz="2900" dirty="0" err="1">
                <a:solidFill>
                  <a:srgbClr val="FFFFFF"/>
                </a:solidFill>
              </a:rPr>
              <a:t>keep</a:t>
            </a:r>
            <a:r>
              <a:rPr lang="fi-FI" altLang="fi-FI" sz="2900" dirty="0">
                <a:solidFill>
                  <a:srgbClr val="FFFFFF"/>
                </a:solidFill>
              </a:rPr>
              <a:t> </a:t>
            </a:r>
            <a:r>
              <a:rPr lang="fi-FI" altLang="fi-FI" sz="2900" dirty="0" err="1">
                <a:solidFill>
                  <a:srgbClr val="FFFFFF"/>
                </a:solidFill>
              </a:rPr>
              <a:t>records</a:t>
            </a:r>
            <a:r>
              <a:rPr lang="fi-FI" altLang="fi-FI" sz="2900" dirty="0">
                <a:solidFill>
                  <a:srgbClr val="FFFFFF"/>
                </a:solidFill>
              </a:rPr>
              <a:t> of </a:t>
            </a:r>
            <a:r>
              <a:rPr lang="fi-FI" altLang="fi-FI" sz="2900" dirty="0" err="1">
                <a:solidFill>
                  <a:srgbClr val="FFFFFF"/>
                </a:solidFill>
              </a:rPr>
              <a:t>tax</a:t>
            </a:r>
            <a:r>
              <a:rPr lang="fi-FI" altLang="fi-FI" sz="2900" dirty="0">
                <a:solidFill>
                  <a:srgbClr val="FFFFFF"/>
                </a:solidFill>
              </a:rPr>
              <a:t>, </a:t>
            </a:r>
            <a:r>
              <a:rPr lang="fi-FI" altLang="fi-FI" sz="2900" dirty="0" err="1">
                <a:solidFill>
                  <a:srgbClr val="FFFFFF"/>
                </a:solidFill>
              </a:rPr>
              <a:t>trade</a:t>
            </a:r>
            <a:r>
              <a:rPr lang="fi-FI" altLang="fi-FI" sz="2900" dirty="0">
                <a:solidFill>
                  <a:srgbClr val="FFFFFF"/>
                </a:solidFill>
              </a:rPr>
              <a:t> and </a:t>
            </a:r>
            <a:r>
              <a:rPr lang="fi-FI" altLang="fi-FI" sz="2900" dirty="0" err="1">
                <a:solidFill>
                  <a:srgbClr val="FFFFFF"/>
                </a:solidFill>
              </a:rPr>
              <a:t>law</a:t>
            </a:r>
            <a:endParaRPr lang="fi-FI" altLang="fi-FI" sz="2900" dirty="0">
              <a:solidFill>
                <a:srgbClr val="FFFFFF"/>
              </a:solidFill>
            </a:endParaRPr>
          </a:p>
          <a:p>
            <a:pPr eaLnBrk="1" hangingPunct="1">
              <a:buFontTx/>
              <a:buNone/>
            </a:pPr>
            <a:endParaRPr lang="fi-FI" altLang="fi-FI" sz="2900" dirty="0">
              <a:solidFill>
                <a:srgbClr val="FFFFFF"/>
              </a:solidFill>
            </a:endParaRPr>
          </a:p>
          <a:p>
            <a:pPr eaLnBrk="1" hangingPunct="1"/>
            <a:endParaRPr lang="fi-FI" altLang="fi-FI" sz="2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21AC725-20A3-4079-BE07-D3E264F54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fi-FI" b="1" dirty="0" err="1"/>
              <a:t>Hammurabin</a:t>
            </a:r>
            <a:r>
              <a:rPr lang="en-US" altLang="fi-FI" b="1" dirty="0"/>
              <a:t> </a:t>
            </a:r>
            <a:r>
              <a:rPr lang="en-US" altLang="fi-FI" b="1" dirty="0" err="1"/>
              <a:t>laki</a:t>
            </a:r>
            <a:r>
              <a:rPr lang="en-US" altLang="fi-FI" b="1" dirty="0"/>
              <a:t> </a:t>
            </a:r>
            <a:r>
              <a:rPr lang="en-US" altLang="fi-FI" dirty="0"/>
              <a:t>(n. 1760 </a:t>
            </a:r>
            <a:r>
              <a:rPr lang="en-US" altLang="fi-FI" dirty="0" err="1"/>
              <a:t>eaa</a:t>
            </a:r>
            <a:r>
              <a:rPr lang="en-US" altLang="fi-FI" dirty="0"/>
              <a:t>.)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CBD35E-EE6A-4E78-ACEC-A139E957C8B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0" y="2575033"/>
            <a:ext cx="4716016" cy="4282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altLang="fi-FI" dirty="0"/>
              <a:t>21. Jos </a:t>
            </a:r>
            <a:r>
              <a:rPr lang="en-US" altLang="fi-FI" dirty="0" err="1"/>
              <a:t>joku</a:t>
            </a:r>
            <a:r>
              <a:rPr lang="en-US" altLang="fi-FI" dirty="0"/>
              <a:t> on </a:t>
            </a:r>
            <a:r>
              <a:rPr lang="en-US" altLang="fi-FI" dirty="0" err="1"/>
              <a:t>murtautunut</a:t>
            </a:r>
            <a:r>
              <a:rPr lang="en-US" altLang="fi-FI" dirty="0"/>
              <a:t> </a:t>
            </a:r>
            <a:r>
              <a:rPr lang="en-US" altLang="fi-FI" dirty="0" err="1"/>
              <a:t>taloon</a:t>
            </a:r>
            <a:r>
              <a:rPr lang="en-US" altLang="fi-FI" dirty="0"/>
              <a:t>, </a:t>
            </a:r>
            <a:r>
              <a:rPr lang="en-US" altLang="fi-FI" dirty="0" err="1"/>
              <a:t>niin</a:t>
            </a:r>
            <a:r>
              <a:rPr lang="en-US" altLang="fi-FI" dirty="0"/>
              <a:t> </a:t>
            </a:r>
            <a:r>
              <a:rPr lang="en-US" altLang="fi-FI" dirty="0" err="1"/>
              <a:t>surmattakoon</a:t>
            </a:r>
            <a:r>
              <a:rPr lang="en-US" altLang="fi-FI" dirty="0"/>
              <a:t> </a:t>
            </a:r>
            <a:r>
              <a:rPr lang="en-US" altLang="fi-FI" dirty="0" err="1"/>
              <a:t>hänet</a:t>
            </a:r>
            <a:r>
              <a:rPr lang="en-US" altLang="fi-FI" dirty="0"/>
              <a:t> </a:t>
            </a:r>
            <a:r>
              <a:rPr lang="en-US" altLang="fi-FI" dirty="0" err="1"/>
              <a:t>murtoaukkonsa</a:t>
            </a:r>
            <a:r>
              <a:rPr lang="en-US" altLang="fi-FI" dirty="0"/>
              <a:t> </a:t>
            </a:r>
            <a:r>
              <a:rPr lang="en-US" altLang="fi-FI" dirty="0" err="1"/>
              <a:t>kohdalla</a:t>
            </a:r>
            <a:r>
              <a:rPr lang="en-US" altLang="fi-FI" dirty="0"/>
              <a:t> ja </a:t>
            </a:r>
            <a:r>
              <a:rPr lang="en-US" altLang="fi-FI" dirty="0" err="1"/>
              <a:t>muurattakoon</a:t>
            </a:r>
            <a:r>
              <a:rPr lang="en-US" altLang="fi-FI" dirty="0"/>
              <a:t> </a:t>
            </a:r>
            <a:r>
              <a:rPr lang="en-US" altLang="fi-FI" dirty="0" err="1"/>
              <a:t>muuriin</a:t>
            </a:r>
            <a:r>
              <a:rPr lang="en-US" altLang="fi-FI" dirty="0"/>
              <a:t>. </a:t>
            </a:r>
            <a:endParaRPr lang="en-US" altLang="fi-FI" dirty="0">
              <a:cs typeface="Calibri"/>
            </a:endParaRPr>
          </a:p>
          <a:p>
            <a:r>
              <a:rPr lang="en-US" altLang="fi-FI" dirty="0"/>
              <a:t>229. Jos </a:t>
            </a:r>
            <a:r>
              <a:rPr lang="en-US" altLang="fi-FI" dirty="0" err="1"/>
              <a:t>rakennusmestari</a:t>
            </a:r>
            <a:r>
              <a:rPr lang="en-US" altLang="fi-FI" dirty="0"/>
              <a:t> on </a:t>
            </a:r>
            <a:r>
              <a:rPr lang="en-US" altLang="fi-FI" dirty="0" err="1"/>
              <a:t>rakentanut</a:t>
            </a:r>
            <a:r>
              <a:rPr lang="en-US" altLang="fi-FI" dirty="0"/>
              <a:t> </a:t>
            </a:r>
            <a:r>
              <a:rPr lang="en-US" altLang="fi-FI" dirty="0" err="1"/>
              <a:t>jollekulle</a:t>
            </a:r>
            <a:r>
              <a:rPr lang="en-US" altLang="fi-FI" dirty="0"/>
              <a:t> talon </a:t>
            </a:r>
            <a:r>
              <a:rPr lang="en-US" altLang="fi-FI" dirty="0" err="1"/>
              <a:t>eikä</a:t>
            </a:r>
            <a:r>
              <a:rPr lang="en-US" altLang="fi-FI" dirty="0"/>
              <a:t> ole </a:t>
            </a:r>
            <a:r>
              <a:rPr lang="en-US" altLang="fi-FI" dirty="0" err="1"/>
              <a:t>tehnyt</a:t>
            </a:r>
            <a:r>
              <a:rPr lang="en-US" altLang="fi-FI" dirty="0"/>
              <a:t> </a:t>
            </a:r>
            <a:r>
              <a:rPr lang="en-US" altLang="fi-FI" dirty="0" err="1"/>
              <a:t>työtään</a:t>
            </a:r>
            <a:r>
              <a:rPr lang="en-US" altLang="fi-FI" dirty="0"/>
              <a:t> </a:t>
            </a:r>
            <a:r>
              <a:rPr lang="en-US" altLang="fi-FI" dirty="0" err="1"/>
              <a:t>vankaksi</a:t>
            </a:r>
            <a:r>
              <a:rPr lang="en-US" altLang="fi-FI" dirty="0"/>
              <a:t> ja </a:t>
            </a:r>
            <a:r>
              <a:rPr lang="en-US" altLang="fi-FI" dirty="0" err="1"/>
              <a:t>talo</a:t>
            </a:r>
            <a:r>
              <a:rPr lang="en-US" altLang="fi-FI" dirty="0"/>
              <a:t>, </a:t>
            </a:r>
            <a:r>
              <a:rPr lang="en-US" altLang="fi-FI" dirty="0" err="1"/>
              <a:t>jonka</a:t>
            </a:r>
            <a:r>
              <a:rPr lang="en-US" altLang="fi-FI" dirty="0"/>
              <a:t> </a:t>
            </a:r>
            <a:r>
              <a:rPr lang="en-US" altLang="fi-FI" dirty="0" err="1"/>
              <a:t>hän</a:t>
            </a:r>
            <a:r>
              <a:rPr lang="en-US" altLang="fi-FI" dirty="0"/>
              <a:t> on </a:t>
            </a:r>
            <a:r>
              <a:rPr lang="en-US" altLang="fi-FI" dirty="0" err="1"/>
              <a:t>rakentanut</a:t>
            </a:r>
            <a:r>
              <a:rPr lang="en-US" altLang="fi-FI" dirty="0"/>
              <a:t>, </a:t>
            </a:r>
            <a:r>
              <a:rPr lang="en-US" altLang="fi-FI" dirty="0" err="1"/>
              <a:t>sortuu</a:t>
            </a:r>
            <a:r>
              <a:rPr lang="en-US" altLang="fi-FI" dirty="0"/>
              <a:t> ja </a:t>
            </a:r>
            <a:r>
              <a:rPr lang="en-US" altLang="fi-FI" dirty="0" err="1"/>
              <a:t>aiheuttaa</a:t>
            </a:r>
            <a:r>
              <a:rPr lang="en-US" altLang="fi-FI" dirty="0"/>
              <a:t> talon </a:t>
            </a:r>
            <a:r>
              <a:rPr lang="en-US" altLang="fi-FI" dirty="0" err="1"/>
              <a:t>omistajan</a:t>
            </a:r>
            <a:r>
              <a:rPr lang="en-US" altLang="fi-FI" dirty="0"/>
              <a:t> </a:t>
            </a:r>
            <a:r>
              <a:rPr lang="en-US" altLang="fi-FI" dirty="0" err="1"/>
              <a:t>kuoleman</a:t>
            </a:r>
            <a:r>
              <a:rPr lang="en-US" altLang="fi-FI" dirty="0"/>
              <a:t>, </a:t>
            </a:r>
            <a:r>
              <a:rPr lang="en-US" altLang="fi-FI" dirty="0" err="1"/>
              <a:t>niin</a:t>
            </a:r>
            <a:r>
              <a:rPr lang="en-US" altLang="fi-FI" dirty="0"/>
              <a:t> </a:t>
            </a:r>
            <a:r>
              <a:rPr lang="en-US" altLang="fi-FI" dirty="0" err="1"/>
              <a:t>kyseessä</a:t>
            </a:r>
            <a:r>
              <a:rPr lang="en-US" altLang="fi-FI" dirty="0"/>
              <a:t> </a:t>
            </a:r>
            <a:r>
              <a:rPr lang="en-US" altLang="fi-FI" dirty="0" err="1"/>
              <a:t>oleva</a:t>
            </a:r>
            <a:r>
              <a:rPr lang="en-US" altLang="fi-FI" dirty="0"/>
              <a:t> </a:t>
            </a:r>
            <a:r>
              <a:rPr lang="en-US" altLang="fi-FI" dirty="0" err="1"/>
              <a:t>rakennusmestari</a:t>
            </a:r>
            <a:r>
              <a:rPr lang="en-US" altLang="fi-FI" dirty="0"/>
              <a:t> </a:t>
            </a:r>
            <a:r>
              <a:rPr lang="en-US" altLang="fi-FI" dirty="0" err="1"/>
              <a:t>surmattakoon</a:t>
            </a:r>
            <a:r>
              <a:rPr lang="en-US" altLang="fi-FI" dirty="0"/>
              <a:t>. </a:t>
            </a:r>
            <a:endParaRPr lang="en-US" altLang="fi-FI" dirty="0">
              <a:cs typeface="Calibri"/>
            </a:endParaRPr>
          </a:p>
          <a:p>
            <a:r>
              <a:rPr lang="en-US" altLang="fi-FI" dirty="0"/>
              <a:t>282. Jos </a:t>
            </a:r>
            <a:r>
              <a:rPr lang="en-US" altLang="fi-FI" dirty="0" err="1"/>
              <a:t>orja</a:t>
            </a:r>
            <a:r>
              <a:rPr lang="en-US" altLang="fi-FI" dirty="0"/>
              <a:t> </a:t>
            </a:r>
            <a:r>
              <a:rPr lang="en-US" altLang="fi-FI" dirty="0" err="1"/>
              <a:t>sanoo</a:t>
            </a:r>
            <a:r>
              <a:rPr lang="en-US" altLang="fi-FI" dirty="0"/>
              <a:t> </a:t>
            </a:r>
            <a:r>
              <a:rPr lang="en-US" altLang="fi-FI" dirty="0" err="1"/>
              <a:t>omistajalleen</a:t>
            </a:r>
            <a:r>
              <a:rPr lang="en-US" altLang="fi-FI" dirty="0"/>
              <a:t>: "et ole </a:t>
            </a:r>
            <a:r>
              <a:rPr lang="en-US" altLang="fi-FI" dirty="0" err="1"/>
              <a:t>herrani</a:t>
            </a:r>
            <a:r>
              <a:rPr lang="en-US" altLang="fi-FI" dirty="0"/>
              <a:t>!", </a:t>
            </a:r>
            <a:r>
              <a:rPr lang="en-US" altLang="fi-FI" dirty="0" err="1"/>
              <a:t>niin</a:t>
            </a:r>
            <a:r>
              <a:rPr lang="en-US" altLang="fi-FI" dirty="0"/>
              <a:t> </a:t>
            </a:r>
            <a:r>
              <a:rPr lang="en-US" altLang="fi-FI" dirty="0" err="1"/>
              <a:t>omistaja</a:t>
            </a:r>
            <a:r>
              <a:rPr lang="en-US" altLang="fi-FI" dirty="0"/>
              <a:t> </a:t>
            </a:r>
            <a:r>
              <a:rPr lang="en-US" altLang="fi-FI" dirty="0" err="1"/>
              <a:t>todistakoon</a:t>
            </a:r>
            <a:r>
              <a:rPr lang="en-US" altLang="fi-FI" dirty="0"/>
              <a:t> </a:t>
            </a:r>
            <a:r>
              <a:rPr lang="en-US" altLang="fi-FI" dirty="0" err="1"/>
              <a:t>hänet</a:t>
            </a:r>
            <a:r>
              <a:rPr lang="en-US" altLang="fi-FI" dirty="0"/>
              <a:t> </a:t>
            </a:r>
            <a:r>
              <a:rPr lang="en-US" altLang="fi-FI" dirty="0" err="1"/>
              <a:t>orjakseen</a:t>
            </a:r>
            <a:r>
              <a:rPr lang="en-US" altLang="fi-FI" dirty="0"/>
              <a:t> ja </a:t>
            </a:r>
            <a:r>
              <a:rPr lang="en-US" altLang="fi-FI" dirty="0" err="1"/>
              <a:t>leikatkoon</a:t>
            </a:r>
            <a:r>
              <a:rPr lang="en-US" altLang="fi-FI" dirty="0"/>
              <a:t> </a:t>
            </a:r>
            <a:r>
              <a:rPr lang="en-US" altLang="fi-FI" dirty="0" err="1"/>
              <a:t>häneltä</a:t>
            </a:r>
            <a:r>
              <a:rPr lang="en-US" altLang="fi-FI" dirty="0"/>
              <a:t> </a:t>
            </a:r>
            <a:r>
              <a:rPr lang="en-US" altLang="fi-FI" dirty="0" err="1"/>
              <a:t>korvan</a:t>
            </a:r>
            <a:r>
              <a:rPr lang="en-US" altLang="fi-FI" dirty="0"/>
              <a:t>. </a:t>
            </a:r>
            <a:endParaRPr lang="en-US" altLang="fi-FI" dirty="0">
              <a:cs typeface="Calibri"/>
            </a:endParaRPr>
          </a:p>
          <a:p>
            <a:endParaRPr lang="en-US" altLang="fi-FI" sz="1600" dirty="0"/>
          </a:p>
        </p:txBody>
      </p:sp>
      <p:pic>
        <p:nvPicPr>
          <p:cNvPr id="13316" name="Picture 9" descr="Tiedosto:CodeOfHammurabi.jpg">
            <a:hlinkClick r:id="rId2"/>
            <a:extLst>
              <a:ext uri="{FF2B5EF4-FFF2-40B4-BE49-F238E27FC236}">
                <a16:creationId xmlns:a16="http://schemas.microsoft.com/office/drawing/2014/main" id="{47B7C9A6-5EA4-476F-AEE7-DEB24CCF7B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577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0C9C7E3-3A5A-4A49-9819-233205B916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Muinainen</a:t>
            </a:r>
            <a: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Egypti</a:t>
            </a:r>
            <a:br>
              <a:rPr lang="en-US" altLang="fi-FI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altLang="fi-FI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Ancient Egypt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5" descr="Tiedosto:Ancient Egypt.png">
            <a:hlinkClick r:id="rId2"/>
            <a:extLst>
              <a:ext uri="{FF2B5EF4-FFF2-40B4-BE49-F238E27FC236}">
                <a16:creationId xmlns:a16="http://schemas.microsoft.com/office/drawing/2014/main" id="{C0872D42-B928-4478-BEDC-52E2142CC9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8574" y="492573"/>
            <a:ext cx="4748742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Tieteen kehitys (kpl 4.)</a:t>
            </a:r>
            <a:br>
              <a:rPr lang="fi-FI" dirty="0"/>
            </a:b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Development</a:t>
            </a:r>
            <a:r>
              <a:rPr lang="fi-FI" sz="2000" dirty="0"/>
              <a:t> of Science and Technology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9512" y="1690688"/>
            <a:ext cx="8712968" cy="5050679"/>
          </a:xfrm>
        </p:spPr>
        <p:txBody>
          <a:bodyPr>
            <a:normAutofit fontScale="70000" lnSpcReduction="20000"/>
          </a:bodyPr>
          <a:lstStyle/>
          <a:p>
            <a:r>
              <a:rPr lang="fi-FI" sz="2900" b="1" dirty="0"/>
              <a:t>Sumerit Mesopotamiassa</a:t>
            </a:r>
            <a:r>
              <a:rPr lang="fi-FI" sz="2900" dirty="0"/>
              <a:t> (3000-2300 eaa.): </a:t>
            </a:r>
          </a:p>
          <a:p>
            <a:r>
              <a:rPr lang="fi-FI" sz="2600" dirty="0" err="1"/>
              <a:t>Sumerians</a:t>
            </a:r>
            <a:r>
              <a:rPr lang="fi-FI" sz="2600" dirty="0"/>
              <a:t> in Mesopotamia 3000-2300 BC	</a:t>
            </a:r>
          </a:p>
          <a:p>
            <a:pPr marL="0" indent="0">
              <a:buNone/>
            </a:pPr>
            <a:endParaRPr lang="fi-FI" sz="2900" dirty="0"/>
          </a:p>
          <a:p>
            <a:pPr lvl="1"/>
            <a:r>
              <a:rPr lang="fi-FI" sz="2900" dirty="0"/>
              <a:t>1. </a:t>
            </a:r>
            <a:r>
              <a:rPr lang="fi-FI" sz="2900" b="1" dirty="0"/>
              <a:t>Matematiikka</a:t>
            </a:r>
            <a:r>
              <a:rPr lang="fi-FI" sz="2900" dirty="0"/>
              <a:t>: mm. yhteen-, vähennys- ja kertolasku, mitta- ja 	painojärjestelmät, ajanlasku ja kalenteri</a:t>
            </a:r>
          </a:p>
          <a:p>
            <a:pPr lvl="1"/>
            <a:r>
              <a:rPr lang="fi-FI" sz="2600" dirty="0" err="1"/>
              <a:t>Maths</a:t>
            </a:r>
            <a:endParaRPr lang="fi-FI" sz="2600" dirty="0"/>
          </a:p>
          <a:p>
            <a:pPr lvl="1"/>
            <a:r>
              <a:rPr lang="fi-FI" sz="2900" dirty="0"/>
              <a:t>2. </a:t>
            </a:r>
            <a:r>
              <a:rPr lang="fi-FI" sz="2900" b="1" dirty="0"/>
              <a:t>Pronssinvalmistus</a:t>
            </a:r>
          </a:p>
          <a:p>
            <a:pPr lvl="1"/>
            <a:r>
              <a:rPr lang="fi-FI" sz="2600" dirty="0" err="1"/>
              <a:t>Bronzemaking</a:t>
            </a:r>
            <a:endParaRPr lang="fi-FI" sz="2600" dirty="0"/>
          </a:p>
          <a:p>
            <a:pPr lvl="1"/>
            <a:r>
              <a:rPr lang="fi-FI" sz="2900" dirty="0"/>
              <a:t>3. </a:t>
            </a:r>
            <a:r>
              <a:rPr lang="fi-FI" sz="2900" b="1" dirty="0"/>
              <a:t>Aura</a:t>
            </a:r>
          </a:p>
          <a:p>
            <a:pPr lvl="1"/>
            <a:r>
              <a:rPr lang="fi-FI" sz="2600" dirty="0" err="1"/>
              <a:t>Plow</a:t>
            </a:r>
            <a:endParaRPr lang="fi-FI" sz="2600" dirty="0"/>
          </a:p>
          <a:p>
            <a:pPr lvl="1"/>
            <a:r>
              <a:rPr lang="fi-FI" sz="2900" b="1" dirty="0"/>
              <a:t>4. </a:t>
            </a:r>
            <a:r>
              <a:rPr lang="fi-FI" sz="2900" b="1" dirty="0" err="1"/>
              <a:t>Nilometri</a:t>
            </a:r>
            <a:endParaRPr lang="fi-FI" sz="2900" b="1" dirty="0"/>
          </a:p>
          <a:p>
            <a:pPr lvl="1"/>
            <a:r>
              <a:rPr lang="fi-FI" sz="2600" dirty="0" err="1"/>
              <a:t>Nilometric</a:t>
            </a:r>
            <a:endParaRPr lang="fi-FI" sz="2600" dirty="0"/>
          </a:p>
          <a:p>
            <a:pPr lvl="1"/>
            <a:r>
              <a:rPr lang="fi-FI" sz="2900" dirty="0"/>
              <a:t>5. </a:t>
            </a:r>
            <a:r>
              <a:rPr lang="fi-FI" sz="2900" b="1" dirty="0"/>
              <a:t>Pyörä</a:t>
            </a:r>
            <a:r>
              <a:rPr lang="fi-FI" sz="2900" dirty="0"/>
              <a:t>: vaunut, dreijaaminen</a:t>
            </a:r>
          </a:p>
          <a:p>
            <a:pPr lvl="1"/>
            <a:r>
              <a:rPr lang="fi-FI" sz="2600" dirty="0"/>
              <a:t>Wheel</a:t>
            </a:r>
          </a:p>
          <a:p>
            <a:pPr marL="914400" lvl="2" indent="0">
              <a:buNone/>
            </a:pPr>
            <a:endParaRPr lang="fi-FI" sz="2900" dirty="0"/>
          </a:p>
          <a:p>
            <a:r>
              <a:rPr lang="fi-FI" sz="2900" dirty="0"/>
              <a:t>Egypti: </a:t>
            </a:r>
          </a:p>
          <a:p>
            <a:pPr lvl="1"/>
            <a:r>
              <a:rPr lang="fi-FI" sz="2900" b="1" dirty="0"/>
              <a:t>Pyramidit</a:t>
            </a:r>
          </a:p>
          <a:p>
            <a:pPr lvl="1"/>
            <a:r>
              <a:rPr lang="fi-FI" sz="2600" dirty="0" err="1"/>
              <a:t>Pyramids</a:t>
            </a:r>
            <a:endParaRPr lang="fi-FI" sz="2600" dirty="0"/>
          </a:p>
          <a:p>
            <a:pPr marL="457200" lvl="1" indent="0">
              <a:buNone/>
            </a:pPr>
            <a:endParaRPr lang="fi-FI" sz="2900" dirty="0"/>
          </a:p>
          <a:p>
            <a:pPr marL="914400" lvl="2" indent="0">
              <a:buNone/>
            </a:pPr>
            <a:endParaRPr lang="fi-FI" sz="29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09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5" descr="Tiedosto:Cairo Sphinx.JPG">
            <a:hlinkClick r:id="rId2"/>
            <a:extLst>
              <a:ext uri="{FF2B5EF4-FFF2-40B4-BE49-F238E27FC236}">
                <a16:creationId xmlns:a16="http://schemas.microsoft.com/office/drawing/2014/main" id="{DC63DACA-D82E-4E3F-9241-AD7ED81DC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D57CDF4-32E9-401A-B980-13AD7AC7F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fi-FI" sz="3100">
                <a:solidFill>
                  <a:schemeClr val="tx1">
                    <a:lumMod val="85000"/>
                    <a:lumOff val="15000"/>
                  </a:schemeClr>
                </a:solidFill>
              </a:rPr>
              <a:t>Gizan pyramidit &amp; sfinski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6" name="Otsikko 1">
            <a:extLst>
              <a:ext uri="{FF2B5EF4-FFF2-40B4-BE49-F238E27FC236}">
                <a16:creationId xmlns:a16="http://schemas.microsoft.com/office/drawing/2014/main" id="{61314B07-EB44-4FA2-9169-F67402A2A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fi-FI" altLang="fi-FI" sz="2400">
                <a:solidFill>
                  <a:srgbClr val="FFFFFF"/>
                </a:solidFill>
              </a:rPr>
              <a:t>Ympäristöongelmat</a:t>
            </a:r>
          </a:p>
        </p:txBody>
      </p:sp>
      <p:graphicFrame>
        <p:nvGraphicFramePr>
          <p:cNvPr id="16388" name="Sisällön paikkamerkki 2">
            <a:extLst>
              <a:ext uri="{FF2B5EF4-FFF2-40B4-BE49-F238E27FC236}">
                <a16:creationId xmlns:a16="http://schemas.microsoft.com/office/drawing/2014/main" id="{DDC92480-2437-46B8-90E0-EE85091F0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48115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410" name="Otsikko 1">
            <a:extLst>
              <a:ext uri="{FF2B5EF4-FFF2-40B4-BE49-F238E27FC236}">
                <a16:creationId xmlns:a16="http://schemas.microsoft.com/office/drawing/2014/main" id="{B9819BB5-CB72-48B1-AF7D-2B2211ACD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fi-FI" altLang="fi-FI" sz="2400" dirty="0">
                <a:solidFill>
                  <a:srgbClr val="FFFFFF"/>
                </a:solidFill>
              </a:rPr>
              <a:t>Ympäristöongelmat korkeakulttuureissa kpl 3.</a:t>
            </a:r>
          </a:p>
        </p:txBody>
      </p:sp>
      <p:sp>
        <p:nvSpPr>
          <p:cNvPr id="18435" name="Sisällön paikkamerkki 2">
            <a:extLst>
              <a:ext uri="{FF2B5EF4-FFF2-40B4-BE49-F238E27FC236}">
                <a16:creationId xmlns:a16="http://schemas.microsoft.com/office/drawing/2014/main" id="{0BFA1153-B20A-4C18-A69F-8527EDA37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fi-FI" altLang="fi-FI" b="1" dirty="0">
                <a:solidFill>
                  <a:srgbClr val="000000"/>
                </a:solidFill>
              </a:rPr>
              <a:t>Mesopotamia </a:t>
            </a:r>
            <a:r>
              <a:rPr lang="fi-FI" altLang="fi-FI" dirty="0">
                <a:solidFill>
                  <a:srgbClr val="000000"/>
                </a:solidFill>
              </a:rPr>
              <a:t>: maan suolaantuminen ja liikahyödyntäminen: </a:t>
            </a:r>
            <a:r>
              <a:rPr lang="fi-FI" altLang="fi-FI" i="1" dirty="0">
                <a:solidFill>
                  <a:srgbClr val="000000"/>
                </a:solidFill>
              </a:rPr>
              <a:t>eroosio</a:t>
            </a:r>
            <a:r>
              <a:rPr lang="fi-FI" altLang="fi-FI" dirty="0">
                <a:solidFill>
                  <a:srgbClr val="000000"/>
                </a:solidFill>
              </a:rPr>
              <a:t> ja </a:t>
            </a:r>
            <a:r>
              <a:rPr lang="fi-FI" altLang="fi-FI" i="1" dirty="0">
                <a:solidFill>
                  <a:srgbClr val="000000"/>
                </a:solidFill>
              </a:rPr>
              <a:t>tulvat</a:t>
            </a:r>
          </a:p>
          <a:p>
            <a:endParaRPr lang="fi-FI" altLang="fi-FI" dirty="0">
              <a:solidFill>
                <a:srgbClr val="000000"/>
              </a:solidFill>
            </a:endParaRPr>
          </a:p>
          <a:p>
            <a:r>
              <a:rPr lang="fi-FI" altLang="fi-FI" b="1" dirty="0">
                <a:solidFill>
                  <a:srgbClr val="000000"/>
                </a:solidFill>
              </a:rPr>
              <a:t>Egypti</a:t>
            </a:r>
            <a:r>
              <a:rPr lang="fi-FI" altLang="fi-FI" dirty="0">
                <a:solidFill>
                  <a:srgbClr val="000000"/>
                </a:solidFill>
              </a:rPr>
              <a:t>: </a:t>
            </a:r>
            <a:r>
              <a:rPr lang="fi-FI" altLang="fi-FI" i="1" dirty="0">
                <a:solidFill>
                  <a:srgbClr val="000000"/>
                </a:solidFill>
              </a:rPr>
              <a:t>metsiä hakattiin </a:t>
            </a:r>
            <a:r>
              <a:rPr lang="fi-FI" altLang="fi-FI" dirty="0">
                <a:solidFill>
                  <a:srgbClr val="000000"/>
                </a:solidFill>
              </a:rPr>
              <a:t>rakennustarpeiksi ja polttopuuksi, </a:t>
            </a:r>
            <a:r>
              <a:rPr lang="fi-FI" altLang="fi-FI" i="1" dirty="0">
                <a:solidFill>
                  <a:srgbClr val="000000"/>
                </a:solidFill>
              </a:rPr>
              <a:t>lintujen ja villieläinten häviäminen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C4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8CCE74D-B0E2-4871-9D04-3B527841A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33" y="4725144"/>
            <a:ext cx="5287855" cy="1667138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fi-FI" altLang="fi-FI" dirty="0">
                <a:solidFill>
                  <a:srgbClr val="FFFFFF"/>
                </a:solidFill>
              </a:rPr>
              <a:t>Syitä maatalouden synnylle (n. 10 000 –v. sitten)</a:t>
            </a:r>
            <a:br>
              <a:rPr lang="fi-FI" altLang="fi-FI" dirty="0">
                <a:solidFill>
                  <a:srgbClr val="FFFFFF"/>
                </a:solidFill>
              </a:rPr>
            </a:br>
            <a:r>
              <a:rPr lang="fi-FI" altLang="fi-FI" sz="2000" dirty="0" err="1">
                <a:solidFill>
                  <a:srgbClr val="FFFFFF"/>
                </a:solidFill>
              </a:rPr>
              <a:t>Reasons</a:t>
            </a:r>
            <a:r>
              <a:rPr lang="fi-FI" altLang="fi-FI" sz="2000" dirty="0">
                <a:solidFill>
                  <a:srgbClr val="FFFFFF"/>
                </a:solidFill>
              </a:rPr>
              <a:t> for </a:t>
            </a:r>
            <a:r>
              <a:rPr lang="fi-FI" altLang="fi-FI" sz="2000" dirty="0" err="1">
                <a:solidFill>
                  <a:srgbClr val="FFFFFF"/>
                </a:solidFill>
              </a:rPr>
              <a:t>the</a:t>
            </a:r>
            <a:r>
              <a:rPr lang="fi-FI" altLang="fi-FI" sz="2000" dirty="0">
                <a:solidFill>
                  <a:srgbClr val="FFFFFF"/>
                </a:solidFill>
              </a:rPr>
              <a:t> </a:t>
            </a:r>
            <a:r>
              <a:rPr lang="fi-FI" altLang="fi-FI" sz="2000" dirty="0" err="1">
                <a:solidFill>
                  <a:srgbClr val="FFFFFF"/>
                </a:solidFill>
              </a:rPr>
              <a:t>agricultural</a:t>
            </a:r>
            <a:r>
              <a:rPr lang="fi-FI" altLang="fi-FI" sz="2000" dirty="0">
                <a:solidFill>
                  <a:srgbClr val="FFFFFF"/>
                </a:solidFill>
              </a:rPr>
              <a:t> </a:t>
            </a:r>
            <a:r>
              <a:rPr lang="fi-FI" altLang="fi-FI" sz="2000" dirty="0" err="1">
                <a:solidFill>
                  <a:srgbClr val="FFFFFF"/>
                </a:solidFill>
              </a:rPr>
              <a:t>revolution</a:t>
            </a:r>
            <a:r>
              <a:rPr lang="fi-FI" altLang="fi-FI" sz="2000" dirty="0">
                <a:solidFill>
                  <a:srgbClr val="FFFFFF"/>
                </a:solidFill>
              </a:rPr>
              <a:t>, 10 000 </a:t>
            </a:r>
            <a:r>
              <a:rPr lang="fi-FI" altLang="fi-FI" sz="2000" dirty="0" err="1">
                <a:solidFill>
                  <a:srgbClr val="FFFFFF"/>
                </a:solidFill>
              </a:rPr>
              <a:t>years</a:t>
            </a:r>
            <a:r>
              <a:rPr lang="fi-FI" altLang="fi-FI" sz="2000" dirty="0">
                <a:solidFill>
                  <a:srgbClr val="FFFFFF"/>
                </a:solidFill>
              </a:rPr>
              <a:t> BC</a:t>
            </a:r>
          </a:p>
        </p:txBody>
      </p:sp>
      <p:pic>
        <p:nvPicPr>
          <p:cNvPr id="2" name="Kuva 2" descr="Kuva, joka sisältää kohteen ruoho, henkilö, aita, mies&#10;&#10;Kuvaus luotu, erittäin korkea luotettavuus">
            <a:extLst>
              <a:ext uri="{FF2B5EF4-FFF2-40B4-BE49-F238E27FC236}">
                <a16:creationId xmlns:a16="http://schemas.microsoft.com/office/drawing/2014/main" id="{C6A457BA-A614-4D44-A3FA-CC8581C87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6" r="24770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8F2AE53-339C-4C42-BEA1-2B69F0E9E2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42260" y="1070324"/>
            <a:ext cx="3244289" cy="471735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altLang="fi-FI" sz="2000" b="1" dirty="0">
                <a:solidFill>
                  <a:srgbClr val="FFFFFF"/>
                </a:solidFill>
              </a:rPr>
              <a:t>1. Ilmastoteoria (</a:t>
            </a:r>
            <a:r>
              <a:rPr lang="fi-FI" altLang="fi-FI" sz="2000" b="1" dirty="0" err="1">
                <a:solidFill>
                  <a:srgbClr val="FFFFFF"/>
                </a:solidFill>
              </a:rPr>
              <a:t>climate</a:t>
            </a:r>
            <a:r>
              <a:rPr lang="fi-FI" altLang="fi-FI" sz="2000" b="1" dirty="0">
                <a:solidFill>
                  <a:srgbClr val="FFFFFF"/>
                </a:solidFill>
              </a:rPr>
              <a:t> </a:t>
            </a:r>
            <a:r>
              <a:rPr lang="fi-FI" altLang="fi-FI" sz="2000" b="1" dirty="0" err="1">
                <a:solidFill>
                  <a:srgbClr val="FFFFFF"/>
                </a:solidFill>
              </a:rPr>
              <a:t>theory</a:t>
            </a:r>
            <a:r>
              <a:rPr lang="fi-FI" altLang="fi-FI" sz="2000" b="1" dirty="0">
                <a:solidFill>
                  <a:srgbClr val="FFFFFF"/>
                </a:solidFill>
              </a:rPr>
              <a:t>):</a:t>
            </a:r>
            <a:r>
              <a:rPr lang="fi-FI" altLang="fi-FI" sz="2000" dirty="0">
                <a:solidFill>
                  <a:srgbClr val="FFFFFF"/>
                </a:solidFill>
              </a:rPr>
              <a:t> </a:t>
            </a:r>
          </a:p>
          <a:p>
            <a:r>
              <a:rPr lang="fi-FI" altLang="fi-FI" sz="2000" i="1" dirty="0">
                <a:solidFill>
                  <a:srgbClr val="FFFFFF"/>
                </a:solidFill>
              </a:rPr>
              <a:t>ilmasto alkoi lämmetä </a:t>
            </a:r>
            <a:r>
              <a:rPr lang="fi-FI" altLang="fi-FI" sz="2000" dirty="0">
                <a:solidFill>
                  <a:srgbClr val="FFFFFF"/>
                </a:solidFill>
              </a:rPr>
              <a:t>n. 12 000 – 8000 eaa. sitten, suurriista väheni, mutta villiviljan kasvu helpottui </a:t>
            </a:r>
            <a:endParaRPr lang="fi-FI" altLang="fi-FI" sz="2000" dirty="0">
              <a:solidFill>
                <a:srgbClr val="FFFFFF"/>
              </a:solidFill>
              <a:cs typeface="Calibri"/>
            </a:endParaRPr>
          </a:p>
          <a:p>
            <a:r>
              <a:rPr lang="fi-FI" altLang="fi-FI" sz="2000" b="1" dirty="0">
                <a:solidFill>
                  <a:srgbClr val="FFFFFF"/>
                </a:solidFill>
              </a:rPr>
              <a:t>2. Väestöteoria (</a:t>
            </a:r>
            <a:r>
              <a:rPr lang="fi-FI" altLang="fi-FI" sz="2000" b="1" dirty="0" err="1">
                <a:solidFill>
                  <a:srgbClr val="FFFFFF"/>
                </a:solidFill>
              </a:rPr>
              <a:t>demographic</a:t>
            </a:r>
            <a:r>
              <a:rPr lang="fi-FI" altLang="fi-FI" sz="2000" b="1" dirty="0">
                <a:solidFill>
                  <a:srgbClr val="FFFFFF"/>
                </a:solidFill>
              </a:rPr>
              <a:t> </a:t>
            </a:r>
            <a:r>
              <a:rPr lang="fi-FI" altLang="fi-FI" sz="2000" b="1" dirty="0" err="1">
                <a:solidFill>
                  <a:srgbClr val="FFFFFF"/>
                </a:solidFill>
              </a:rPr>
              <a:t>theory</a:t>
            </a:r>
            <a:r>
              <a:rPr lang="fi-FI" altLang="fi-FI" sz="2000" b="1" dirty="0">
                <a:solidFill>
                  <a:srgbClr val="FFFFFF"/>
                </a:solidFill>
              </a:rPr>
              <a:t>):</a:t>
            </a:r>
            <a:r>
              <a:rPr lang="fi-FI" altLang="fi-FI" sz="2000" dirty="0">
                <a:solidFill>
                  <a:srgbClr val="FFFFFF"/>
                </a:solidFill>
              </a:rPr>
              <a:t> ihmismäärän kasvu ajoi etsimään </a:t>
            </a:r>
            <a:r>
              <a:rPr lang="fi-FI" altLang="fi-FI" sz="2000" i="1" dirty="0">
                <a:solidFill>
                  <a:srgbClr val="FFFFFF"/>
                </a:solidFill>
              </a:rPr>
              <a:t>uusia ruuantuotantotapoja</a:t>
            </a:r>
          </a:p>
          <a:p>
            <a:pPr marL="0" indent="0" eaLnBrk="1" hangingPunct="1">
              <a:buNone/>
            </a:pPr>
            <a:endParaRPr lang="fi-FI" altLang="fi-FI" sz="2000" i="1" dirty="0">
              <a:solidFill>
                <a:srgbClr val="FFFFFF"/>
              </a:solidFill>
              <a:cs typeface="Calibri"/>
            </a:endParaRPr>
          </a:p>
          <a:p>
            <a:pPr eaLnBrk="1" hangingPunct="1"/>
            <a:r>
              <a:rPr lang="fi-FI" altLang="fi-FI" sz="2000" i="1" dirty="0">
                <a:solidFill>
                  <a:srgbClr val="FFFFFF"/>
                </a:solidFill>
                <a:sym typeface="Wingdings" panose="05000000000000000000" pitchFamily="2" charset="2"/>
              </a:rPr>
              <a:t> Lopulta m</a:t>
            </a:r>
            <a:r>
              <a:rPr lang="fi-FI" altLang="fi-FI" sz="2000" i="1" dirty="0">
                <a:solidFill>
                  <a:srgbClr val="FFFFFF"/>
                </a:solidFill>
              </a:rPr>
              <a:t>aanviljely oivallettiin n. 11 000 v. sitten: </a:t>
            </a:r>
            <a:r>
              <a:rPr lang="fi-FI" altLang="fi-FI" sz="2000" dirty="0">
                <a:solidFill>
                  <a:srgbClr val="FFFFFF"/>
                </a:solidFill>
              </a:rPr>
              <a:t>kasvi kasvaa siemenestä ym</a:t>
            </a:r>
            <a:r>
              <a:rPr lang="fi-FI" altLang="fi-FI" sz="2000" i="1" dirty="0">
                <a:solidFill>
                  <a:srgbClr val="FFFFFF"/>
                </a:solidFill>
              </a:rPr>
              <a:t>. </a:t>
            </a:r>
          </a:p>
          <a:p>
            <a:pPr eaLnBrk="1" hangingPunct="1"/>
            <a:r>
              <a:rPr lang="en-US" altLang="fi-FI" sz="2000" i="1" dirty="0">
                <a:solidFill>
                  <a:srgbClr val="FFFFFF"/>
                </a:solidFill>
                <a:cs typeface="Calibri"/>
              </a:rPr>
              <a:t>Humans figured out they could replicate the natural growth process of plants.</a:t>
            </a:r>
            <a:endParaRPr lang="fi-FI" altLang="fi-FI" sz="2000" i="1" dirty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55F9451-3D88-4936-A21A-814D7402A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fi-FI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Hedelmällisen</a:t>
            </a:r>
            <a:r>
              <a:rPr lang="en-US" altLang="fi-FI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puolikuun</a:t>
            </a:r>
            <a:r>
              <a:rPr lang="en-US" altLang="fi-FI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fi-FI" sz="2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alue</a:t>
            </a:r>
            <a:r>
              <a:rPr lang="en-US" altLang="fi-FI" sz="2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(Fertile Crescent)</a:t>
            </a:r>
            <a:endParaRPr lang="en-US" altLang="fi-FI" sz="29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5" descr="Tiedosto:Fertile Crescent map.png">
            <a:hlinkClick r:id="rId2"/>
            <a:extLst>
              <a:ext uri="{FF2B5EF4-FFF2-40B4-BE49-F238E27FC236}">
                <a16:creationId xmlns:a16="http://schemas.microsoft.com/office/drawing/2014/main" id="{0D09DAD8-CF82-4750-A10C-A8E12E187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522" y="492573"/>
            <a:ext cx="479284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6272067-0655-4306-8A97-F20E8743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fi-FI" sz="4700" dirty="0">
                <a:cs typeface="Calibri Light"/>
              </a:rPr>
              <a:t>Maatalouden seurauksia </a:t>
            </a:r>
            <a:r>
              <a:rPr lang="fi-FI" sz="2000" dirty="0">
                <a:cs typeface="Calibri Light"/>
              </a:rPr>
              <a:t>(</a:t>
            </a:r>
            <a:r>
              <a:rPr lang="fi-FI" sz="2000" dirty="0" err="1">
                <a:cs typeface="Calibri Light"/>
              </a:rPr>
              <a:t>Effects</a:t>
            </a:r>
            <a:r>
              <a:rPr lang="fi-FI" sz="2000" dirty="0">
                <a:cs typeface="Calibri Light"/>
              </a:rPr>
              <a:t> of </a:t>
            </a:r>
            <a:r>
              <a:rPr lang="fi-FI" sz="2000" dirty="0" err="1">
                <a:cs typeface="Calibri Light"/>
              </a:rPr>
              <a:t>agricultural</a:t>
            </a:r>
            <a:r>
              <a:rPr lang="fi-FI" sz="2000" dirty="0">
                <a:cs typeface="Calibri Light"/>
              </a:rPr>
              <a:t> </a:t>
            </a:r>
            <a:r>
              <a:rPr lang="fi-FI" sz="2000" dirty="0" err="1">
                <a:cs typeface="Calibri Light"/>
              </a:rPr>
              <a:t>revolution</a:t>
            </a:r>
            <a:r>
              <a:rPr lang="fi-FI" sz="2000" dirty="0">
                <a:cs typeface="Calibri Light"/>
              </a:rPr>
              <a:t>)</a:t>
            </a:r>
            <a:endParaRPr lang="fi-FI" sz="2000" dirty="0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A9DA70-C4B9-432B-9516-5E114DBE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11493"/>
            <a:ext cx="5364087" cy="48298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ea typeface="+mn-lt"/>
                <a:cs typeface="+mn-lt"/>
              </a:rPr>
              <a:t>1. </a:t>
            </a:r>
            <a:r>
              <a:rPr lang="fi-FI" b="1" dirty="0">
                <a:ea typeface="+mn-lt"/>
                <a:cs typeface="+mn-lt"/>
              </a:rPr>
              <a:t>Pysyvä asutus ja väkiluvun kasvu</a:t>
            </a:r>
            <a:r>
              <a:rPr lang="fi-FI" dirty="0">
                <a:ea typeface="+mn-lt"/>
                <a:cs typeface="+mn-lt"/>
              </a:rPr>
              <a:t>: kylät ja kaupungit </a:t>
            </a:r>
            <a:r>
              <a:rPr lang="en-US" sz="1900" dirty="0">
                <a:ea typeface="+mn-lt"/>
                <a:cs typeface="+mn-lt"/>
              </a:rPr>
              <a:t>(Permanent settlement and rapid growth of population)</a:t>
            </a:r>
          </a:p>
          <a:p>
            <a:r>
              <a:rPr lang="fi-FI" b="1" dirty="0">
                <a:cs typeface="Calibri"/>
              </a:rPr>
              <a:t>2. Yhteiskunnan hierarkkisuus</a:t>
            </a:r>
            <a:r>
              <a:rPr lang="fi-FI" dirty="0">
                <a:cs typeface="Calibri"/>
              </a:rPr>
              <a:t>: hallitsija &amp;armeija, varallisuuserot </a:t>
            </a:r>
            <a:r>
              <a:rPr lang="fi-FI" sz="1900" dirty="0">
                <a:cs typeface="Calibri"/>
              </a:rPr>
              <a:t>(</a:t>
            </a:r>
            <a:r>
              <a:rPr lang="fi-FI" sz="1900" dirty="0" err="1">
                <a:cs typeface="Calibri"/>
              </a:rPr>
              <a:t>Hierarchical</a:t>
            </a:r>
            <a:r>
              <a:rPr lang="fi-FI" sz="1900" dirty="0">
                <a:cs typeface="Calibri"/>
              </a:rPr>
              <a:t> </a:t>
            </a:r>
            <a:r>
              <a:rPr lang="fi-FI" sz="1900" dirty="0" err="1">
                <a:cs typeface="Calibri"/>
              </a:rPr>
              <a:t>societies</a:t>
            </a:r>
            <a:r>
              <a:rPr lang="fi-FI" sz="1900" dirty="0">
                <a:cs typeface="Calibri"/>
              </a:rPr>
              <a:t>)</a:t>
            </a:r>
          </a:p>
          <a:p>
            <a:r>
              <a:rPr lang="fi-FI" b="1" dirty="0">
                <a:cs typeface="Calibri"/>
              </a:rPr>
              <a:t>3. Kotieläinten kesyttäminen: </a:t>
            </a:r>
            <a:r>
              <a:rPr lang="fi-FI" dirty="0">
                <a:cs typeface="Calibri"/>
              </a:rPr>
              <a:t>koira, lammas, vuohi.. </a:t>
            </a:r>
            <a:r>
              <a:rPr lang="fi-FI" sz="1900" dirty="0">
                <a:cs typeface="Calibri"/>
              </a:rPr>
              <a:t>(</a:t>
            </a:r>
            <a:r>
              <a:rPr lang="fi-FI" sz="1900" dirty="0" err="1">
                <a:cs typeface="Calibri"/>
              </a:rPr>
              <a:t>Domestication</a:t>
            </a:r>
            <a:r>
              <a:rPr lang="fi-FI" sz="1900" dirty="0">
                <a:cs typeface="Calibri"/>
              </a:rPr>
              <a:t> of </a:t>
            </a:r>
            <a:r>
              <a:rPr lang="fi-FI" sz="1900" dirty="0" err="1">
                <a:cs typeface="Calibri"/>
              </a:rPr>
              <a:t>animals</a:t>
            </a:r>
            <a:r>
              <a:rPr lang="fi-FI" sz="1900" dirty="0">
                <a:cs typeface="Calibri"/>
              </a:rPr>
              <a:t>)</a:t>
            </a:r>
          </a:p>
          <a:p>
            <a:r>
              <a:rPr lang="fi-FI" dirty="0">
                <a:cs typeface="Calibri"/>
              </a:rPr>
              <a:t>4. </a:t>
            </a:r>
            <a:r>
              <a:rPr lang="fi-FI" b="1" dirty="0">
                <a:cs typeface="Calibri"/>
              </a:rPr>
              <a:t>Loi pohjan korkeakulttuurien synnylle </a:t>
            </a:r>
            <a:r>
              <a:rPr lang="fi-FI" sz="2100" dirty="0">
                <a:cs typeface="Calibri"/>
              </a:rPr>
              <a:t>(</a:t>
            </a:r>
            <a:r>
              <a:rPr lang="fi-FI" sz="2100" dirty="0" err="1">
                <a:cs typeface="Calibri"/>
              </a:rPr>
              <a:t>The</a:t>
            </a:r>
            <a:r>
              <a:rPr lang="fi-FI" sz="2100" dirty="0">
                <a:cs typeface="Calibri"/>
              </a:rPr>
              <a:t> </a:t>
            </a:r>
            <a:r>
              <a:rPr lang="fi-FI" sz="2100" dirty="0" err="1">
                <a:cs typeface="Calibri"/>
              </a:rPr>
              <a:t>Earliest</a:t>
            </a:r>
            <a:r>
              <a:rPr lang="fi-FI" sz="2100" dirty="0">
                <a:cs typeface="Calibri"/>
              </a:rPr>
              <a:t> </a:t>
            </a:r>
            <a:r>
              <a:rPr lang="fi-FI" sz="2100" dirty="0" err="1">
                <a:cs typeface="Calibri"/>
              </a:rPr>
              <a:t>civilizations</a:t>
            </a:r>
            <a:r>
              <a:rPr lang="fi-FI" sz="2100" dirty="0">
                <a:cs typeface="Calibri"/>
              </a:rPr>
              <a:t> </a:t>
            </a:r>
            <a:r>
              <a:rPr lang="fi-FI" sz="2100" dirty="0" err="1">
                <a:cs typeface="Calibri"/>
              </a:rPr>
              <a:t>developed</a:t>
            </a:r>
            <a:r>
              <a:rPr lang="fi-FI" sz="2100" dirty="0">
                <a:cs typeface="Calibri"/>
              </a:rPr>
              <a:t>)</a:t>
            </a:r>
          </a:p>
          <a:p>
            <a:r>
              <a:rPr lang="fi-FI" dirty="0">
                <a:cs typeface="Calibri"/>
              </a:rPr>
              <a:t>4. </a:t>
            </a:r>
            <a:r>
              <a:rPr lang="fi-FI" b="1" dirty="0">
                <a:cs typeface="Calibri"/>
              </a:rPr>
              <a:t>Maatalouden ongelmat</a:t>
            </a:r>
            <a:r>
              <a:rPr lang="fi-FI" dirty="0">
                <a:cs typeface="Calibri"/>
              </a:rPr>
              <a:t>: mm. tautien leviäminen kylissä </a:t>
            </a:r>
            <a:r>
              <a:rPr lang="fi-FI" sz="2000" dirty="0">
                <a:cs typeface="Calibri"/>
              </a:rPr>
              <a:t>(A</a:t>
            </a:r>
            <a:r>
              <a:rPr lang="fi-FI" sz="2000">
                <a:cs typeface="Calibri"/>
              </a:rPr>
              <a:t>dverse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effects</a:t>
            </a:r>
            <a:r>
              <a:rPr lang="fi-FI" sz="2000" dirty="0">
                <a:cs typeface="Calibri"/>
              </a:rPr>
              <a:t>: </a:t>
            </a:r>
            <a:r>
              <a:rPr lang="fi-FI" sz="2000" dirty="0" err="1">
                <a:cs typeface="Calibri"/>
              </a:rPr>
              <a:t>diseases</a:t>
            </a:r>
            <a:r>
              <a:rPr lang="fi-FI" sz="2000" dirty="0">
                <a:cs typeface="Calibri"/>
              </a:rPr>
              <a:t> </a:t>
            </a:r>
            <a:r>
              <a:rPr lang="fi-FI" sz="2000" dirty="0" err="1">
                <a:cs typeface="Calibri"/>
              </a:rPr>
              <a:t>spread</a:t>
            </a:r>
            <a:endParaRPr lang="fi-FI" sz="2000" dirty="0">
              <a:cs typeface="Calibri"/>
            </a:endParaRPr>
          </a:p>
        </p:txBody>
      </p:sp>
      <p:pic>
        <p:nvPicPr>
          <p:cNvPr id="6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753F4672-7E5C-229C-D81B-7F2E1670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7" r="28135"/>
          <a:stretch/>
        </p:blipFill>
        <p:spPr>
          <a:xfrm>
            <a:off x="5220072" y="2093976"/>
            <a:ext cx="381642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7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7929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7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0" name="Otsikko 1">
            <a:extLst>
              <a:ext uri="{FF2B5EF4-FFF2-40B4-BE49-F238E27FC236}">
                <a16:creationId xmlns:a16="http://schemas.microsoft.com/office/drawing/2014/main" id="{02507C86-BBF3-4DE1-AACB-BFFA35B1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100" dirty="0">
                <a:solidFill>
                  <a:srgbClr val="FFFFFF"/>
                </a:solidFill>
              </a:rPr>
              <a:t>Varhaiset</a:t>
            </a:r>
            <a:br>
              <a:rPr lang="fi-FI" altLang="fi-FI" sz="3100" dirty="0">
                <a:solidFill>
                  <a:srgbClr val="FFFFFF"/>
                </a:solidFill>
              </a:rPr>
            </a:br>
            <a:r>
              <a:rPr lang="fi-FI" altLang="fi-FI" sz="3100" dirty="0">
                <a:solidFill>
                  <a:srgbClr val="FFFFFF"/>
                </a:solidFill>
              </a:rPr>
              <a:t>jokilaaksojen korkeakulttuurit kpl 3-4.</a:t>
            </a:r>
            <a:br>
              <a:rPr lang="fi-FI" altLang="fi-FI" sz="3100" dirty="0">
                <a:solidFill>
                  <a:srgbClr val="FFFFFF"/>
                </a:solidFill>
              </a:rPr>
            </a:br>
            <a:br>
              <a:rPr lang="fi-FI" altLang="fi-FI" sz="3100" dirty="0">
                <a:solidFill>
                  <a:srgbClr val="FFFFFF"/>
                </a:solidFill>
              </a:rPr>
            </a:br>
            <a:r>
              <a:rPr lang="fi-FI" altLang="fi-FI" sz="2200" dirty="0" err="1">
                <a:solidFill>
                  <a:srgbClr val="FFFFFF"/>
                </a:solidFill>
              </a:rPr>
              <a:t>Early</a:t>
            </a:r>
            <a:r>
              <a:rPr lang="fi-FI" altLang="fi-FI" sz="2200" dirty="0">
                <a:solidFill>
                  <a:srgbClr val="FFFFFF"/>
                </a:solidFill>
              </a:rPr>
              <a:t> River </a:t>
            </a:r>
            <a:r>
              <a:rPr lang="fi-FI" altLang="fi-FI" sz="2200" dirty="0" err="1">
                <a:solidFill>
                  <a:srgbClr val="FFFFFF"/>
                </a:solidFill>
              </a:rPr>
              <a:t>Valley</a:t>
            </a:r>
            <a:r>
              <a:rPr lang="fi-FI" altLang="fi-FI" sz="2200" dirty="0">
                <a:solidFill>
                  <a:srgbClr val="FFFFFF"/>
                </a:solidFill>
              </a:rPr>
              <a:t> </a:t>
            </a:r>
            <a:r>
              <a:rPr lang="fi-FI" altLang="fi-FI" sz="2200" dirty="0" err="1">
                <a:solidFill>
                  <a:srgbClr val="FFFFFF"/>
                </a:solidFill>
              </a:rPr>
              <a:t>Civilizations</a:t>
            </a:r>
            <a:endParaRPr lang="fi-FI" altLang="fi-FI" sz="2200" dirty="0">
              <a:solidFill>
                <a:srgbClr val="FFFFFF"/>
              </a:solidFill>
            </a:endParaRP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92B605DF-4839-4C00-A39D-31FC759D7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4324550" cy="5795486"/>
          </a:xfrm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fi-FI" altLang="fi-FI" sz="3200" i="1" dirty="0">
                <a:solidFill>
                  <a:srgbClr val="000000"/>
                </a:solidFill>
                <a:cs typeface="Calibri"/>
              </a:rPr>
              <a:t>Mesopotamia, Egypti, Indus-kulttuuri, Kiina n. 3500 eaa.</a:t>
            </a:r>
          </a:p>
          <a:p>
            <a:pPr eaLnBrk="1" hangingPunct="1"/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Mesopotamia,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Egypt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, Indus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Valley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Civilization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and China 3500 BC</a:t>
            </a:r>
          </a:p>
          <a:p>
            <a:pPr eaLnBrk="1" hangingPunct="1"/>
            <a:r>
              <a:rPr lang="fi-FI" altLang="fi-FI" sz="3200" i="1" dirty="0">
                <a:solidFill>
                  <a:srgbClr val="000000"/>
                </a:solidFill>
                <a:cs typeface="Calibri"/>
              </a:rPr>
              <a:t> Jokilaaksot mahdollistivat veden kanavia pitkin viljelmille sekä kaupankäynnin jokia pitkin</a:t>
            </a:r>
          </a:p>
          <a:p>
            <a:pPr eaLnBrk="1" hangingPunct="1"/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River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valleys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provided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a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steady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supply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of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water</a:t>
            </a:r>
            <a:r>
              <a:rPr lang="fi-FI" altLang="fi-FI" sz="2000" i="1" dirty="0">
                <a:solidFill>
                  <a:srgbClr val="000000"/>
                </a:solidFill>
                <a:cs typeface="Calibri"/>
              </a:rPr>
              <a:t> and </a:t>
            </a:r>
            <a:r>
              <a:rPr lang="fi-FI" altLang="fi-FI" sz="2000" i="1" dirty="0" err="1">
                <a:solidFill>
                  <a:srgbClr val="000000"/>
                </a:solidFill>
                <a:cs typeface="Calibri"/>
              </a:rPr>
              <a:t>trade</a:t>
            </a:r>
            <a:endParaRPr lang="fi-FI" altLang="fi-FI" sz="2000" i="1" dirty="0">
              <a:solidFill>
                <a:srgbClr val="000000"/>
              </a:solidFill>
              <a:cs typeface="Calibri"/>
            </a:endParaRPr>
          </a:p>
          <a:p>
            <a:pPr marL="0" indent="0" eaLnBrk="1" hangingPunct="1">
              <a:buNone/>
            </a:pPr>
            <a:endParaRPr lang="fi-FI" altLang="fi-FI" sz="3200" i="1" dirty="0">
              <a:solidFill>
                <a:srgbClr val="000000"/>
              </a:solidFill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>
            <a:extLst>
              <a:ext uri="{FF2B5EF4-FFF2-40B4-BE49-F238E27FC236}">
                <a16:creationId xmlns:a16="http://schemas.microsoft.com/office/drawing/2014/main" id="{B1329FC0-9F2D-4806-BF4A-A0ECFB61E3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Otsikko 1">
            <a:extLst>
              <a:ext uri="{FF2B5EF4-FFF2-40B4-BE49-F238E27FC236}">
                <a16:creationId xmlns:a16="http://schemas.microsoft.com/office/drawing/2014/main" id="{9DF2E5C1-F2B8-4908-9D5C-C711445EA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fi-FI" sz="3100">
                <a:solidFill>
                  <a:schemeClr val="tx1">
                    <a:lumMod val="85000"/>
                    <a:lumOff val="15000"/>
                  </a:schemeClr>
                </a:solidFill>
              </a:rPr>
              <a:t>Eufrat ja Tigris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9560575D-E1E0-48A4-B622-38645C72D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/>
              <a:t>Niili</a:t>
            </a:r>
            <a:br>
              <a:rPr lang="fi-FI" altLang="fi-FI" dirty="0"/>
            </a:br>
            <a:r>
              <a:rPr lang="fi-FI" altLang="fi-FI" sz="1800" dirty="0" err="1"/>
              <a:t>Nile</a:t>
            </a:r>
            <a:endParaRPr lang="fi-FI" altLang="fi-FI" sz="1800" dirty="0"/>
          </a:p>
        </p:txBody>
      </p:sp>
      <p:sp>
        <p:nvSpPr>
          <p:cNvPr id="9223" name="Content Placeholder 9222">
            <a:extLst>
              <a:ext uri="{FF2B5EF4-FFF2-40B4-BE49-F238E27FC236}">
                <a16:creationId xmlns:a16="http://schemas.microsoft.com/office/drawing/2014/main" id="{4E3A2703-4561-4C06-8BAF-0D3BACCAB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620ED34E-2A7A-4F4D-97E4-AD8749F702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594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D75B936A-3A9B-4459-BCED-41319EA1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38601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/>
              <a:t>Indus</a:t>
            </a:r>
          </a:p>
        </p:txBody>
      </p:sp>
      <p:sp>
        <p:nvSpPr>
          <p:cNvPr id="10247" name="Content Placeholder 10246">
            <a:extLst>
              <a:ext uri="{FF2B5EF4-FFF2-40B4-BE49-F238E27FC236}">
                <a16:creationId xmlns:a16="http://schemas.microsoft.com/office/drawing/2014/main" id="{F4365112-1E54-463A-A8B5-7EB0F54E2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738599" cy="3785419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4816DB08-309C-47D1-BFF6-A92E4AC68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9"/>
          <a:stretch/>
        </p:blipFill>
        <p:spPr>
          <a:xfrm>
            <a:off x="3479292" y="10"/>
            <a:ext cx="5664708" cy="6857990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8" name="Rectangle 1434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DF988C8-499D-4AC6-9EC1-34C48EF1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fi-FI" altLang="fi-FI" sz="4700" dirty="0"/>
              <a:t>Jokilaaksojen korkeakulttuurit kpl 3-4. </a:t>
            </a:r>
            <a:r>
              <a:rPr lang="fi-FI" altLang="fi-FI" sz="2000" dirty="0" err="1"/>
              <a:t>Early</a:t>
            </a:r>
            <a:r>
              <a:rPr lang="fi-FI" altLang="fi-FI" sz="2000" dirty="0"/>
              <a:t> River </a:t>
            </a:r>
            <a:r>
              <a:rPr lang="fi-FI" altLang="fi-FI" sz="2000" dirty="0" err="1"/>
              <a:t>Valley</a:t>
            </a:r>
            <a:r>
              <a:rPr lang="fi-FI" altLang="fi-FI" sz="2000" dirty="0"/>
              <a:t> </a:t>
            </a:r>
            <a:r>
              <a:rPr lang="fi-FI" altLang="fi-FI" sz="2000" dirty="0" err="1"/>
              <a:t>Civilizations</a:t>
            </a:r>
            <a:endParaRPr lang="fi-FI" altLang="fi-FI" sz="2000" dirty="0"/>
          </a:p>
        </p:txBody>
      </p:sp>
      <p:sp>
        <p:nvSpPr>
          <p:cNvPr id="1435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80B0080-19C3-4657-97A8-3F96D27577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512" y="2071315"/>
            <a:ext cx="5472608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altLang="fi-FI" sz="2000" b="1" dirty="0"/>
              <a:t>Kirjoitustaito:</a:t>
            </a:r>
            <a:r>
              <a:rPr lang="fi-FI" altLang="fi-FI" sz="2000" dirty="0"/>
              <a:t> nuolenpääkirjoitus ja hieroglyfit</a:t>
            </a:r>
          </a:p>
          <a:p>
            <a:r>
              <a:rPr lang="fi-FI" altLang="fi-FI" sz="1800" dirty="0" err="1">
                <a:cs typeface="Calibri"/>
              </a:rPr>
              <a:t>Penmanship</a:t>
            </a:r>
            <a:r>
              <a:rPr lang="fi-FI" altLang="fi-FI" sz="1800" dirty="0">
                <a:cs typeface="Calibri"/>
              </a:rPr>
              <a:t>: </a:t>
            </a:r>
            <a:r>
              <a:rPr lang="fi-FI" altLang="fi-FI" sz="1800" dirty="0" err="1">
                <a:cs typeface="Calibri"/>
              </a:rPr>
              <a:t>Cuneiform</a:t>
            </a:r>
            <a:r>
              <a:rPr lang="fi-FI" altLang="fi-FI" sz="1800" dirty="0">
                <a:cs typeface="Calibri"/>
              </a:rPr>
              <a:t> and </a:t>
            </a:r>
            <a:r>
              <a:rPr lang="fi-FI" altLang="fi-FI" sz="1800" dirty="0" err="1">
                <a:cs typeface="Calibri"/>
              </a:rPr>
              <a:t>hieroglyhs</a:t>
            </a:r>
            <a:endParaRPr lang="fi-FI" altLang="fi-FI" sz="1800" dirty="0">
              <a:cs typeface="Calibri"/>
            </a:endParaRPr>
          </a:p>
          <a:p>
            <a:pPr eaLnBrk="1" hangingPunct="1"/>
            <a:r>
              <a:rPr lang="fi-FI" altLang="fi-FI" sz="2000" b="1" dirty="0"/>
              <a:t>Lait</a:t>
            </a:r>
            <a:r>
              <a:rPr lang="fi-FI" altLang="fi-FI" sz="2000" dirty="0"/>
              <a:t> (mm. </a:t>
            </a:r>
            <a:r>
              <a:rPr lang="fi-FI" altLang="fi-FI" sz="2000" dirty="0" err="1"/>
              <a:t>Hammurabin</a:t>
            </a:r>
            <a:r>
              <a:rPr lang="fi-FI" altLang="fi-FI" sz="2000" dirty="0"/>
              <a:t> laki)</a:t>
            </a:r>
          </a:p>
          <a:p>
            <a:pPr eaLnBrk="1" hangingPunct="1"/>
            <a:r>
              <a:rPr lang="fi-FI" altLang="fi-FI" sz="1800" dirty="0" err="1"/>
              <a:t>Law</a:t>
            </a:r>
            <a:r>
              <a:rPr lang="fi-FI" altLang="fi-FI" sz="1800" dirty="0"/>
              <a:t> </a:t>
            </a:r>
            <a:r>
              <a:rPr lang="fi-FI" altLang="fi-FI" sz="1800" dirty="0" err="1"/>
              <a:t>code</a:t>
            </a:r>
            <a:r>
              <a:rPr lang="fi-FI" altLang="fi-FI" sz="1800" dirty="0"/>
              <a:t>: </a:t>
            </a:r>
            <a:r>
              <a:rPr lang="fi-FI" altLang="fi-FI" sz="1800" dirty="0" err="1"/>
              <a:t>Code</a:t>
            </a:r>
            <a:r>
              <a:rPr lang="fi-FI" altLang="fi-FI" sz="1800" dirty="0"/>
              <a:t> of </a:t>
            </a:r>
            <a:r>
              <a:rPr lang="fi-FI" altLang="fi-FI" sz="1800" dirty="0" err="1"/>
              <a:t>Hammurabi</a:t>
            </a:r>
            <a:endParaRPr lang="fi-FI" altLang="fi-FI" sz="1800" dirty="0"/>
          </a:p>
          <a:p>
            <a:pPr eaLnBrk="1" hangingPunct="1"/>
            <a:r>
              <a:rPr lang="fi-FI" altLang="fi-FI" sz="2000" b="1" dirty="0">
                <a:cs typeface="Calibri"/>
              </a:rPr>
              <a:t>Kauppa ja käsityö</a:t>
            </a:r>
          </a:p>
          <a:p>
            <a:pPr eaLnBrk="1" hangingPunct="1"/>
            <a:r>
              <a:rPr lang="fi-FI" altLang="fi-FI" sz="1800" dirty="0">
                <a:cs typeface="Calibri"/>
              </a:rPr>
              <a:t>Trade and </a:t>
            </a:r>
            <a:r>
              <a:rPr lang="fi-FI" altLang="fi-FI" sz="1800" dirty="0" err="1">
                <a:cs typeface="Calibri"/>
              </a:rPr>
              <a:t>handicraft</a:t>
            </a:r>
            <a:endParaRPr lang="fi-FI" altLang="fi-FI" sz="1800" dirty="0">
              <a:cs typeface="Calibri"/>
            </a:endParaRPr>
          </a:p>
          <a:p>
            <a:r>
              <a:rPr lang="fi-FI" altLang="fi-FI" sz="2000" b="1" dirty="0"/>
              <a:t>Matematiikan</a:t>
            </a:r>
            <a:r>
              <a:rPr lang="fi-FI" altLang="fi-FI" sz="2000" dirty="0"/>
              <a:t> ja </a:t>
            </a:r>
            <a:r>
              <a:rPr lang="fi-FI" altLang="fi-FI" sz="2000" b="1" dirty="0"/>
              <a:t>tekniikan</a:t>
            </a:r>
            <a:r>
              <a:rPr lang="fi-FI" altLang="fi-FI" sz="2000" dirty="0"/>
              <a:t> kehitys </a:t>
            </a:r>
          </a:p>
          <a:p>
            <a:r>
              <a:rPr lang="fi-FI" altLang="fi-FI" sz="1800" dirty="0" err="1">
                <a:cs typeface="Calibri"/>
              </a:rPr>
              <a:t>Maths</a:t>
            </a:r>
            <a:r>
              <a:rPr lang="fi-FI" altLang="fi-FI" sz="1800" dirty="0">
                <a:cs typeface="Calibri"/>
              </a:rPr>
              <a:t> and </a:t>
            </a:r>
            <a:r>
              <a:rPr lang="fi-FI" altLang="fi-FI" sz="1800" dirty="0" err="1">
                <a:cs typeface="Calibri"/>
              </a:rPr>
              <a:t>technique</a:t>
            </a:r>
            <a:endParaRPr lang="fi-FI" altLang="fi-FI" sz="1800" dirty="0">
              <a:cs typeface="Calibri"/>
            </a:endParaRPr>
          </a:p>
          <a:p>
            <a:pPr eaLnBrk="1" hangingPunct="1"/>
            <a:r>
              <a:rPr lang="fi-FI" altLang="fi-FI" sz="2000" b="1" dirty="0"/>
              <a:t>Hierarkkinen yhteiskunta</a:t>
            </a:r>
            <a:r>
              <a:rPr lang="fi-FI" altLang="fi-FI" sz="2000" dirty="0"/>
              <a:t>: 1. papisto, 2. kirjurit, 3. kauppiaat ja käsityöläiset, 4. maanviljelijät, 5. orjat</a:t>
            </a:r>
          </a:p>
          <a:p>
            <a:pPr eaLnBrk="1" hangingPunct="1"/>
            <a:r>
              <a:rPr lang="fi-FI" altLang="fi-FI" sz="1800" dirty="0" err="1">
                <a:cs typeface="Calibri"/>
              </a:rPr>
              <a:t>Hierarchical</a:t>
            </a:r>
            <a:r>
              <a:rPr lang="fi-FI" altLang="fi-FI" sz="1800" dirty="0">
                <a:cs typeface="Calibri"/>
              </a:rPr>
              <a:t> </a:t>
            </a:r>
            <a:r>
              <a:rPr lang="fi-FI" altLang="fi-FI" sz="1800" dirty="0" err="1">
                <a:cs typeface="Calibri"/>
              </a:rPr>
              <a:t>societies</a:t>
            </a:r>
            <a:endParaRPr lang="fi-FI" altLang="fi-FI" sz="1800" dirty="0">
              <a:cs typeface="Calibri"/>
            </a:endParaRPr>
          </a:p>
          <a:p>
            <a:pPr eaLnBrk="1" hangingPunct="1"/>
            <a:endParaRPr lang="fi-FI" altLang="fi-FI" sz="1600" dirty="0">
              <a:cs typeface="Calibri"/>
            </a:endParaRPr>
          </a:p>
        </p:txBody>
      </p:sp>
      <p:pic>
        <p:nvPicPr>
          <p:cNvPr id="4" name="Kuva 4" descr="Kuva, joka sisältää kohteen taivas, luonto, ulko&#10;&#10;Kuvaus luotu, erittäin korkea luotettavuus">
            <a:extLst>
              <a:ext uri="{FF2B5EF4-FFF2-40B4-BE49-F238E27FC236}">
                <a16:creationId xmlns:a16="http://schemas.microsoft.com/office/drawing/2014/main" id="{AACFA82B-3A93-4BBE-ACF1-8EB139EFC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5" r="33095" b="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Kuivatut lehdet -suunnittelumalli</Template>
  <TotalTime>447</TotalTime>
  <Words>584</Words>
  <Application>Microsoft Office PowerPoint</Application>
  <PresentationFormat>Näytössä katseltava diaesitys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Neoliittinen (maatalouden) vallankumous ja korkeakulttuurien synty (kpl. 2) Neolithic (agricultural) revolution and the first civilizations</vt:lpstr>
      <vt:lpstr>Syitä maatalouden synnylle (n. 10 000 –v. sitten) Reasons for the agricultural revolution, 10 000 years BC</vt:lpstr>
      <vt:lpstr>Hedelmällisen puolikuun alue (Fertile Crescent)</vt:lpstr>
      <vt:lpstr>Maatalouden seurauksia (Effects of agricultural revolution)</vt:lpstr>
      <vt:lpstr>Varhaiset jokilaaksojen korkeakulttuurit kpl 3-4.  Early River Valley Civilizations</vt:lpstr>
      <vt:lpstr>Eufrat ja Tigris</vt:lpstr>
      <vt:lpstr>Niili Nile</vt:lpstr>
      <vt:lpstr>Indus</vt:lpstr>
      <vt:lpstr>Jokilaaksojen korkeakulttuurit kpl 3-4. Early River Valley Civilizations</vt:lpstr>
      <vt:lpstr>Kirjoitustaito (kpl 4.)</vt:lpstr>
      <vt:lpstr>Hammurabin laki (n. 1760 eaa.)</vt:lpstr>
      <vt:lpstr>Muinainen Egypti Ancient Egypt</vt:lpstr>
      <vt:lpstr>Tieteen kehitys (kpl 4.) The Development of Science and Technology</vt:lpstr>
      <vt:lpstr>Gizan pyramidit &amp; sfinski</vt:lpstr>
      <vt:lpstr>Ympäristöongelmat</vt:lpstr>
      <vt:lpstr>Ympäristöongelmat korkeakulttuureissa kpl 3.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Neoliittinen vallankumous ja korkeakulttuurien synty</dc:title>
  <dc:creator>Petri Anttila</dc:creator>
  <cp:lastModifiedBy>Anttila Petri Juha</cp:lastModifiedBy>
  <cp:revision>197</cp:revision>
  <dcterms:created xsi:type="dcterms:W3CDTF">2009-10-09T03:19:56Z</dcterms:created>
  <dcterms:modified xsi:type="dcterms:W3CDTF">2024-02-13T09:10:11Z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TC100690481035</vt:lpwstr>
  </property>
</Properties>
</file>