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7" r:id="rId3"/>
    <p:sldId id="260" r:id="rId4"/>
    <p:sldId id="288" r:id="rId5"/>
    <p:sldId id="289" r:id="rId6"/>
    <p:sldId id="258" r:id="rId7"/>
    <p:sldId id="291" r:id="rId8"/>
    <p:sldId id="261" r:id="rId9"/>
    <p:sldId id="276" r:id="rId10"/>
    <p:sldId id="259" r:id="rId11"/>
    <p:sldId id="262" r:id="rId12"/>
    <p:sldId id="281" r:id="rId13"/>
    <p:sldId id="265" r:id="rId14"/>
    <p:sldId id="264" r:id="rId15"/>
    <p:sldId id="266" r:id="rId16"/>
    <p:sldId id="267" r:id="rId17"/>
    <p:sldId id="268" r:id="rId18"/>
    <p:sldId id="294" r:id="rId19"/>
    <p:sldId id="298" r:id="rId20"/>
    <p:sldId id="270" r:id="rId21"/>
    <p:sldId id="269" r:id="rId22"/>
    <p:sldId id="282" r:id="rId23"/>
    <p:sldId id="273" r:id="rId24"/>
    <p:sldId id="299" r:id="rId25"/>
    <p:sldId id="272" r:id="rId26"/>
    <p:sldId id="271" r:id="rId27"/>
    <p:sldId id="283" r:id="rId28"/>
    <p:sldId id="275" r:id="rId29"/>
    <p:sldId id="292" r:id="rId30"/>
    <p:sldId id="295" r:id="rId31"/>
    <p:sldId id="296" r:id="rId32"/>
    <p:sldId id="304" r:id="rId33"/>
    <p:sldId id="301" r:id="rId34"/>
    <p:sldId id="302" r:id="rId35"/>
    <p:sldId id="297" r:id="rId36"/>
    <p:sldId id="303" r:id="rId37"/>
    <p:sldId id="300" r:id="rId38"/>
  </p:sldIdLst>
  <p:sldSz cx="9144000" cy="6858000" type="screen4x3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Medium" panose="020B0603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462"/>
  </p:normalViewPr>
  <p:slideViewPr>
    <p:cSldViewPr>
      <p:cViewPr>
        <p:scale>
          <a:sx n="80" d="100"/>
          <a:sy n="80" d="100"/>
        </p:scale>
        <p:origin x="880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FE6D64-0193-4499-AD20-F2875E067F01}" type="doc">
      <dgm:prSet loTypeId="urn:microsoft.com/office/officeart/2005/8/layout/h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DFDE6F-3B5D-43C2-B5A3-EE094CB5BA37}">
      <dgm:prSet/>
      <dgm:spPr/>
      <dgm:t>
        <a:bodyPr/>
        <a:lstStyle/>
        <a:p>
          <a:r>
            <a:rPr lang="fi-FI" dirty="0"/>
            <a:t>Venäjä:</a:t>
          </a:r>
          <a:endParaRPr lang="en-US" dirty="0"/>
        </a:p>
      </dgm:t>
    </dgm:pt>
    <dgm:pt modelId="{87388A35-E366-4347-BA13-C011DC76993B}" type="parTrans" cxnId="{00A91515-D35B-45BA-8AD4-5D4573C03FD7}">
      <dgm:prSet/>
      <dgm:spPr/>
      <dgm:t>
        <a:bodyPr/>
        <a:lstStyle/>
        <a:p>
          <a:endParaRPr lang="en-US"/>
        </a:p>
      </dgm:t>
    </dgm:pt>
    <dgm:pt modelId="{F634360E-0849-4514-9418-A94EEE8E8F66}" type="sibTrans" cxnId="{00A91515-D35B-45BA-8AD4-5D4573C03FD7}">
      <dgm:prSet/>
      <dgm:spPr/>
      <dgm:t>
        <a:bodyPr/>
        <a:lstStyle/>
        <a:p>
          <a:endParaRPr lang="en-US"/>
        </a:p>
      </dgm:t>
    </dgm:pt>
    <dgm:pt modelId="{9B81F803-178A-422F-AE4D-7C7E658CCBA2}">
      <dgm:prSet/>
      <dgm:spPr/>
      <dgm:t>
        <a:bodyPr/>
        <a:lstStyle/>
        <a:p>
          <a:r>
            <a:rPr lang="fi-FI" i="1"/>
            <a:t>Länsimaisten suuryritysten joukkopako</a:t>
          </a:r>
          <a:endParaRPr lang="en-US"/>
        </a:p>
      </dgm:t>
    </dgm:pt>
    <dgm:pt modelId="{96C30955-C8A1-46BE-A45D-F4C3EF4BCA40}" type="parTrans" cxnId="{DA5F75EC-D8C3-44D6-B5A3-DAE476BB50D4}">
      <dgm:prSet/>
      <dgm:spPr/>
      <dgm:t>
        <a:bodyPr/>
        <a:lstStyle/>
        <a:p>
          <a:endParaRPr lang="en-US"/>
        </a:p>
      </dgm:t>
    </dgm:pt>
    <dgm:pt modelId="{EDE93067-9EDF-4A9E-A10D-064E75F62869}" type="sibTrans" cxnId="{DA5F75EC-D8C3-44D6-B5A3-DAE476BB50D4}">
      <dgm:prSet/>
      <dgm:spPr/>
      <dgm:t>
        <a:bodyPr/>
        <a:lstStyle/>
        <a:p>
          <a:endParaRPr lang="en-US"/>
        </a:p>
      </dgm:t>
    </dgm:pt>
    <dgm:pt modelId="{9D71EE05-6D66-41B9-82C6-FD21F379C3DC}">
      <dgm:prSet/>
      <dgm:spPr/>
      <dgm:t>
        <a:bodyPr/>
        <a:lstStyle/>
        <a:p>
          <a:r>
            <a:rPr lang="fi-FI" i="1"/>
            <a:t>Komponenttipula</a:t>
          </a:r>
          <a:endParaRPr lang="en-US"/>
        </a:p>
      </dgm:t>
    </dgm:pt>
    <dgm:pt modelId="{37147502-BD7F-46DD-B109-77D1AF64B7A5}" type="parTrans" cxnId="{921DC023-0460-49C6-AE41-06C266696779}">
      <dgm:prSet/>
      <dgm:spPr/>
      <dgm:t>
        <a:bodyPr/>
        <a:lstStyle/>
        <a:p>
          <a:endParaRPr lang="en-US"/>
        </a:p>
      </dgm:t>
    </dgm:pt>
    <dgm:pt modelId="{10D9D63D-AAC6-4F80-B669-D39E6E77B0DD}" type="sibTrans" cxnId="{921DC023-0460-49C6-AE41-06C266696779}">
      <dgm:prSet/>
      <dgm:spPr/>
      <dgm:t>
        <a:bodyPr/>
        <a:lstStyle/>
        <a:p>
          <a:endParaRPr lang="en-US"/>
        </a:p>
      </dgm:t>
    </dgm:pt>
    <dgm:pt modelId="{EF258CA2-4D1E-4536-8E85-5F2CCFDCCFCA}">
      <dgm:prSet/>
      <dgm:spPr/>
      <dgm:t>
        <a:bodyPr/>
        <a:lstStyle/>
        <a:p>
          <a:r>
            <a:rPr lang="fi-FI" i="1"/>
            <a:t>Matkustus ulkomaille vaikeutunut</a:t>
          </a:r>
          <a:endParaRPr lang="en-US"/>
        </a:p>
      </dgm:t>
    </dgm:pt>
    <dgm:pt modelId="{625BABD4-7708-4DDC-9826-52E9300FA955}" type="parTrans" cxnId="{CBE41C4B-B881-4800-9BF4-D163C965691D}">
      <dgm:prSet/>
      <dgm:spPr/>
      <dgm:t>
        <a:bodyPr/>
        <a:lstStyle/>
        <a:p>
          <a:endParaRPr lang="en-US"/>
        </a:p>
      </dgm:t>
    </dgm:pt>
    <dgm:pt modelId="{8F10FACB-C5C0-4850-ABC6-859A837E50AF}" type="sibTrans" cxnId="{CBE41C4B-B881-4800-9BF4-D163C965691D}">
      <dgm:prSet/>
      <dgm:spPr/>
      <dgm:t>
        <a:bodyPr/>
        <a:lstStyle/>
        <a:p>
          <a:endParaRPr lang="en-US"/>
        </a:p>
      </dgm:t>
    </dgm:pt>
    <dgm:pt modelId="{6D29823F-AE41-41ED-A795-20FC3E6A9155}">
      <dgm:prSet/>
      <dgm:spPr/>
      <dgm:t>
        <a:bodyPr/>
        <a:lstStyle/>
        <a:p>
          <a:r>
            <a:rPr lang="fi-FI" i="1"/>
            <a:t>Inflaatio</a:t>
          </a:r>
          <a:endParaRPr lang="en-US"/>
        </a:p>
      </dgm:t>
    </dgm:pt>
    <dgm:pt modelId="{2B9DA5AA-54A8-4FD4-8662-699E66D02B7E}" type="parTrans" cxnId="{B4340DDA-FBA0-4C59-8AC2-3EDB25142338}">
      <dgm:prSet/>
      <dgm:spPr/>
      <dgm:t>
        <a:bodyPr/>
        <a:lstStyle/>
        <a:p>
          <a:endParaRPr lang="en-US"/>
        </a:p>
      </dgm:t>
    </dgm:pt>
    <dgm:pt modelId="{BAC12717-6FD1-41CF-AFD1-89E23A6DFD36}" type="sibTrans" cxnId="{B4340DDA-FBA0-4C59-8AC2-3EDB25142338}">
      <dgm:prSet/>
      <dgm:spPr/>
      <dgm:t>
        <a:bodyPr/>
        <a:lstStyle/>
        <a:p>
          <a:endParaRPr lang="en-US"/>
        </a:p>
      </dgm:t>
    </dgm:pt>
    <dgm:pt modelId="{3E53363B-9CA7-4167-A07D-D1E411F6A25E}">
      <dgm:prSet/>
      <dgm:spPr/>
      <dgm:t>
        <a:bodyPr/>
        <a:lstStyle/>
        <a:p>
          <a:r>
            <a:rPr lang="fi-FI" i="1"/>
            <a:t>Ulkomaankauppa romahtanut, tuloja edelleen maakaasusta ja öljystä</a:t>
          </a:r>
          <a:endParaRPr lang="en-US"/>
        </a:p>
      </dgm:t>
    </dgm:pt>
    <dgm:pt modelId="{9E7D2E99-90AE-44F0-BD80-8B1E7F071612}" type="parTrans" cxnId="{5CBC3B0E-A348-4B76-B041-28ADA3123E96}">
      <dgm:prSet/>
      <dgm:spPr/>
      <dgm:t>
        <a:bodyPr/>
        <a:lstStyle/>
        <a:p>
          <a:endParaRPr lang="en-US"/>
        </a:p>
      </dgm:t>
    </dgm:pt>
    <dgm:pt modelId="{2889BA7B-01FC-4936-A5B6-F852F7DC9522}" type="sibTrans" cxnId="{5CBC3B0E-A348-4B76-B041-28ADA3123E96}">
      <dgm:prSet/>
      <dgm:spPr/>
      <dgm:t>
        <a:bodyPr/>
        <a:lstStyle/>
        <a:p>
          <a:endParaRPr lang="en-US"/>
        </a:p>
      </dgm:t>
    </dgm:pt>
    <dgm:pt modelId="{181773FF-BD23-41B7-AF31-3969C7C2EDB6}">
      <dgm:prSet/>
      <dgm:spPr/>
      <dgm:t>
        <a:bodyPr/>
        <a:lstStyle/>
        <a:p>
          <a:r>
            <a:rPr lang="fi-FI" i="1" dirty="0"/>
            <a:t>Venäjä pyrkinyt tiivistämään suhteita Kiinaan, Intiaan, Afrikkaan, Pohjois-Koreaan ja Iraniin</a:t>
          </a:r>
          <a:endParaRPr lang="en-US" dirty="0"/>
        </a:p>
      </dgm:t>
    </dgm:pt>
    <dgm:pt modelId="{3B8EF51D-46C3-4052-B8B6-785F6C3A0E86}" type="parTrans" cxnId="{652F91AD-CF64-44DE-B398-4A2034EED155}">
      <dgm:prSet/>
      <dgm:spPr/>
      <dgm:t>
        <a:bodyPr/>
        <a:lstStyle/>
        <a:p>
          <a:endParaRPr lang="en-US"/>
        </a:p>
      </dgm:t>
    </dgm:pt>
    <dgm:pt modelId="{7E05DBC4-874D-4A7C-88EF-758648C56661}" type="sibTrans" cxnId="{652F91AD-CF64-44DE-B398-4A2034EED155}">
      <dgm:prSet/>
      <dgm:spPr/>
      <dgm:t>
        <a:bodyPr/>
        <a:lstStyle/>
        <a:p>
          <a:endParaRPr lang="en-US"/>
        </a:p>
      </dgm:t>
    </dgm:pt>
    <dgm:pt modelId="{36449D2E-C25C-44F3-8117-EE393EEB82FF}">
      <dgm:prSet/>
      <dgm:spPr/>
      <dgm:t>
        <a:bodyPr/>
        <a:lstStyle/>
        <a:p>
          <a:r>
            <a:rPr lang="fi-FI" dirty="0"/>
            <a:t>Eurooppa ja USA:</a:t>
          </a:r>
          <a:endParaRPr lang="en-US" dirty="0"/>
        </a:p>
      </dgm:t>
    </dgm:pt>
    <dgm:pt modelId="{249373B8-FE00-42FC-8002-5BF04BDBAFDC}" type="parTrans" cxnId="{DD97198F-CA7D-4F67-A55B-8F3653A48ECE}">
      <dgm:prSet/>
      <dgm:spPr/>
      <dgm:t>
        <a:bodyPr/>
        <a:lstStyle/>
        <a:p>
          <a:endParaRPr lang="en-US"/>
        </a:p>
      </dgm:t>
    </dgm:pt>
    <dgm:pt modelId="{A4EA0885-8D26-4C99-9DBE-2908D099833C}" type="sibTrans" cxnId="{DD97198F-CA7D-4F67-A55B-8F3653A48ECE}">
      <dgm:prSet/>
      <dgm:spPr/>
      <dgm:t>
        <a:bodyPr/>
        <a:lstStyle/>
        <a:p>
          <a:endParaRPr lang="en-US"/>
        </a:p>
      </dgm:t>
    </dgm:pt>
    <dgm:pt modelId="{A60E0AA2-B477-4F50-A0A9-D56970711A64}">
      <dgm:prSet/>
      <dgm:spPr/>
      <dgm:t>
        <a:bodyPr/>
        <a:lstStyle/>
        <a:p>
          <a:r>
            <a:rPr lang="fi-FI" i="1" dirty="0"/>
            <a:t>Euroopassa energiakriisi, venäläisestä energiariippuvuudesta pyritään eroon</a:t>
          </a:r>
          <a:endParaRPr lang="en-US" dirty="0"/>
        </a:p>
      </dgm:t>
    </dgm:pt>
    <dgm:pt modelId="{65A73932-0687-47EC-8073-7B931CFD1C08}" type="parTrans" cxnId="{A90BBEA4-FBD3-4ED7-B562-1259302CA3FF}">
      <dgm:prSet/>
      <dgm:spPr/>
      <dgm:t>
        <a:bodyPr/>
        <a:lstStyle/>
        <a:p>
          <a:endParaRPr lang="en-US"/>
        </a:p>
      </dgm:t>
    </dgm:pt>
    <dgm:pt modelId="{818A2729-0AB1-4EEC-A2B1-2987D2544CDC}" type="sibTrans" cxnId="{A90BBEA4-FBD3-4ED7-B562-1259302CA3FF}">
      <dgm:prSet/>
      <dgm:spPr/>
      <dgm:t>
        <a:bodyPr/>
        <a:lstStyle/>
        <a:p>
          <a:endParaRPr lang="en-US"/>
        </a:p>
      </dgm:t>
    </dgm:pt>
    <dgm:pt modelId="{5EC6D983-CBF7-48F8-B269-86A13AB5DC23}">
      <dgm:prSet/>
      <dgm:spPr/>
      <dgm:t>
        <a:bodyPr/>
        <a:lstStyle/>
        <a:p>
          <a:r>
            <a:rPr lang="fi-FI" i="1"/>
            <a:t>Inflaatio, mm. ukrainalaisen viljantuonti vaikeutunut</a:t>
          </a:r>
          <a:endParaRPr lang="en-US"/>
        </a:p>
      </dgm:t>
    </dgm:pt>
    <dgm:pt modelId="{1C7045E6-9E00-4FA1-AF2B-5705C794503A}" type="parTrans" cxnId="{9B7F2BF9-D469-44D5-B255-DCDAC7EBCFBB}">
      <dgm:prSet/>
      <dgm:spPr/>
      <dgm:t>
        <a:bodyPr/>
        <a:lstStyle/>
        <a:p>
          <a:endParaRPr lang="en-US"/>
        </a:p>
      </dgm:t>
    </dgm:pt>
    <dgm:pt modelId="{80C6CDFB-85E8-4D16-9BF8-C70B5014A953}" type="sibTrans" cxnId="{9B7F2BF9-D469-44D5-B255-DCDAC7EBCFBB}">
      <dgm:prSet/>
      <dgm:spPr/>
      <dgm:t>
        <a:bodyPr/>
        <a:lstStyle/>
        <a:p>
          <a:endParaRPr lang="en-US"/>
        </a:p>
      </dgm:t>
    </dgm:pt>
    <dgm:pt modelId="{32E7CF37-8D42-4609-B262-C8311D0D89E7}">
      <dgm:prSet/>
      <dgm:spPr/>
      <dgm:t>
        <a:bodyPr/>
        <a:lstStyle/>
        <a:p>
          <a:r>
            <a:rPr lang="fi-FI" i="1"/>
            <a:t>Uusi kylmä sota</a:t>
          </a:r>
          <a:endParaRPr lang="en-US"/>
        </a:p>
      </dgm:t>
    </dgm:pt>
    <dgm:pt modelId="{4B31EDC3-14A7-4B4A-ACAA-2AFB80FAE5B0}" type="parTrans" cxnId="{704A42C0-3C3B-478B-B2FB-CD3102C97F2C}">
      <dgm:prSet/>
      <dgm:spPr/>
      <dgm:t>
        <a:bodyPr/>
        <a:lstStyle/>
        <a:p>
          <a:endParaRPr lang="en-US"/>
        </a:p>
      </dgm:t>
    </dgm:pt>
    <dgm:pt modelId="{CDFF9931-D697-44EB-B395-5A3763F09A4B}" type="sibTrans" cxnId="{704A42C0-3C3B-478B-B2FB-CD3102C97F2C}">
      <dgm:prSet/>
      <dgm:spPr/>
      <dgm:t>
        <a:bodyPr/>
        <a:lstStyle/>
        <a:p>
          <a:endParaRPr lang="en-US"/>
        </a:p>
      </dgm:t>
    </dgm:pt>
    <dgm:pt modelId="{7D303C30-E11B-4486-B63F-000544121744}" type="pres">
      <dgm:prSet presAssocID="{62FE6D64-0193-4499-AD20-F2875E067F01}" presName="Name0" presStyleCnt="0">
        <dgm:presLayoutVars>
          <dgm:dir/>
          <dgm:animLvl val="lvl"/>
          <dgm:resizeHandles val="exact"/>
        </dgm:presLayoutVars>
      </dgm:prSet>
      <dgm:spPr/>
    </dgm:pt>
    <dgm:pt modelId="{D4D7185A-7BA2-42E8-A78F-3473C5059783}" type="pres">
      <dgm:prSet presAssocID="{F1DFDE6F-3B5D-43C2-B5A3-EE094CB5BA37}" presName="composite" presStyleCnt="0"/>
      <dgm:spPr/>
    </dgm:pt>
    <dgm:pt modelId="{F477EAAD-9E6D-4F28-960C-FFFC98493321}" type="pres">
      <dgm:prSet presAssocID="{F1DFDE6F-3B5D-43C2-B5A3-EE094CB5BA37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A6A1C282-09B1-47C1-BEC8-4819120AB734}" type="pres">
      <dgm:prSet presAssocID="{F1DFDE6F-3B5D-43C2-B5A3-EE094CB5BA37}" presName="desTx" presStyleLbl="alignAccFollowNode1" presStyleIdx="0" presStyleCnt="2">
        <dgm:presLayoutVars>
          <dgm:bulletEnabled val="1"/>
        </dgm:presLayoutVars>
      </dgm:prSet>
      <dgm:spPr/>
    </dgm:pt>
    <dgm:pt modelId="{140B800E-2E7D-42E5-AD5C-9C90AD38E266}" type="pres">
      <dgm:prSet presAssocID="{F634360E-0849-4514-9418-A94EEE8E8F66}" presName="space" presStyleCnt="0"/>
      <dgm:spPr/>
    </dgm:pt>
    <dgm:pt modelId="{CC6D7295-8F28-442A-9492-A59CC0DA3A19}" type="pres">
      <dgm:prSet presAssocID="{36449D2E-C25C-44F3-8117-EE393EEB82FF}" presName="composite" presStyleCnt="0"/>
      <dgm:spPr/>
    </dgm:pt>
    <dgm:pt modelId="{052D0CCF-2FF2-45D3-80FC-C0FD778C6F69}" type="pres">
      <dgm:prSet presAssocID="{36449D2E-C25C-44F3-8117-EE393EEB82FF}" presName="parTx" presStyleLbl="alignNode1" presStyleIdx="1" presStyleCnt="2" custLinFactNeighborX="-645" custLinFactNeighborY="-2041">
        <dgm:presLayoutVars>
          <dgm:chMax val="0"/>
          <dgm:chPref val="0"/>
          <dgm:bulletEnabled val="1"/>
        </dgm:presLayoutVars>
      </dgm:prSet>
      <dgm:spPr/>
    </dgm:pt>
    <dgm:pt modelId="{9090E84A-D3B5-4677-90A6-F62CD257066D}" type="pres">
      <dgm:prSet presAssocID="{36449D2E-C25C-44F3-8117-EE393EEB82F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E61940B-A539-4247-87F9-987D1AF9EEED}" type="presOf" srcId="{6D29823F-AE41-41ED-A795-20FC3E6A9155}" destId="{A6A1C282-09B1-47C1-BEC8-4819120AB734}" srcOrd="0" destOrd="3" presId="urn:microsoft.com/office/officeart/2005/8/layout/hList1"/>
    <dgm:cxn modelId="{5CBC3B0E-A348-4B76-B041-28ADA3123E96}" srcId="{F1DFDE6F-3B5D-43C2-B5A3-EE094CB5BA37}" destId="{3E53363B-9CA7-4167-A07D-D1E411F6A25E}" srcOrd="4" destOrd="0" parTransId="{9E7D2E99-90AE-44F0-BD80-8B1E7F071612}" sibTransId="{2889BA7B-01FC-4936-A5B6-F852F7DC9522}"/>
    <dgm:cxn modelId="{00A91515-D35B-45BA-8AD4-5D4573C03FD7}" srcId="{62FE6D64-0193-4499-AD20-F2875E067F01}" destId="{F1DFDE6F-3B5D-43C2-B5A3-EE094CB5BA37}" srcOrd="0" destOrd="0" parTransId="{87388A35-E366-4347-BA13-C011DC76993B}" sibTransId="{F634360E-0849-4514-9418-A94EEE8E8F66}"/>
    <dgm:cxn modelId="{921DC023-0460-49C6-AE41-06C266696779}" srcId="{F1DFDE6F-3B5D-43C2-B5A3-EE094CB5BA37}" destId="{9D71EE05-6D66-41B9-82C6-FD21F379C3DC}" srcOrd="1" destOrd="0" parTransId="{37147502-BD7F-46DD-B109-77D1AF64B7A5}" sibTransId="{10D9D63D-AAC6-4F80-B669-D39E6E77B0DD}"/>
    <dgm:cxn modelId="{7C43E734-6D7F-457B-9092-2888C91B2A16}" type="presOf" srcId="{32E7CF37-8D42-4609-B262-C8311D0D89E7}" destId="{9090E84A-D3B5-4677-90A6-F62CD257066D}" srcOrd="0" destOrd="2" presId="urn:microsoft.com/office/officeart/2005/8/layout/hList1"/>
    <dgm:cxn modelId="{81DB8C3C-9F03-454E-8979-E4BA6BEC3C8A}" type="presOf" srcId="{3E53363B-9CA7-4167-A07D-D1E411F6A25E}" destId="{A6A1C282-09B1-47C1-BEC8-4819120AB734}" srcOrd="0" destOrd="4" presId="urn:microsoft.com/office/officeart/2005/8/layout/hList1"/>
    <dgm:cxn modelId="{3D97445E-D3D7-414C-8DB6-7FA612D1E963}" type="presOf" srcId="{9B81F803-178A-422F-AE4D-7C7E658CCBA2}" destId="{A6A1C282-09B1-47C1-BEC8-4819120AB734}" srcOrd="0" destOrd="0" presId="urn:microsoft.com/office/officeart/2005/8/layout/hList1"/>
    <dgm:cxn modelId="{C3DF1662-979C-417A-A013-B9E2D63A231F}" type="presOf" srcId="{A60E0AA2-B477-4F50-A0A9-D56970711A64}" destId="{9090E84A-D3B5-4677-90A6-F62CD257066D}" srcOrd="0" destOrd="0" presId="urn:microsoft.com/office/officeart/2005/8/layout/hList1"/>
    <dgm:cxn modelId="{CBE41C4B-B881-4800-9BF4-D163C965691D}" srcId="{F1DFDE6F-3B5D-43C2-B5A3-EE094CB5BA37}" destId="{EF258CA2-4D1E-4536-8E85-5F2CCFDCCFCA}" srcOrd="2" destOrd="0" parTransId="{625BABD4-7708-4DDC-9826-52E9300FA955}" sibTransId="{8F10FACB-C5C0-4850-ABC6-859A837E50AF}"/>
    <dgm:cxn modelId="{D0941C6C-543A-488F-8A4E-1187C6B3E3F8}" type="presOf" srcId="{F1DFDE6F-3B5D-43C2-B5A3-EE094CB5BA37}" destId="{F477EAAD-9E6D-4F28-960C-FFFC98493321}" srcOrd="0" destOrd="0" presId="urn:microsoft.com/office/officeart/2005/8/layout/hList1"/>
    <dgm:cxn modelId="{FC702B85-458F-4B7A-A5FD-645EEEA67A10}" type="presOf" srcId="{181773FF-BD23-41B7-AF31-3969C7C2EDB6}" destId="{A6A1C282-09B1-47C1-BEC8-4819120AB734}" srcOrd="0" destOrd="5" presId="urn:microsoft.com/office/officeart/2005/8/layout/hList1"/>
    <dgm:cxn modelId="{35BFB58A-10E6-4997-82A0-F391D70C3886}" type="presOf" srcId="{EF258CA2-4D1E-4536-8E85-5F2CCFDCCFCA}" destId="{A6A1C282-09B1-47C1-BEC8-4819120AB734}" srcOrd="0" destOrd="2" presId="urn:microsoft.com/office/officeart/2005/8/layout/hList1"/>
    <dgm:cxn modelId="{DD97198F-CA7D-4F67-A55B-8F3653A48ECE}" srcId="{62FE6D64-0193-4499-AD20-F2875E067F01}" destId="{36449D2E-C25C-44F3-8117-EE393EEB82FF}" srcOrd="1" destOrd="0" parTransId="{249373B8-FE00-42FC-8002-5BF04BDBAFDC}" sibTransId="{A4EA0885-8D26-4C99-9DBE-2908D099833C}"/>
    <dgm:cxn modelId="{00C69E98-B585-46B5-B292-7B44FE7F864F}" type="presOf" srcId="{36449D2E-C25C-44F3-8117-EE393EEB82FF}" destId="{052D0CCF-2FF2-45D3-80FC-C0FD778C6F69}" srcOrd="0" destOrd="0" presId="urn:microsoft.com/office/officeart/2005/8/layout/hList1"/>
    <dgm:cxn modelId="{9093229E-7617-4898-BB24-6B89ED461359}" type="presOf" srcId="{9D71EE05-6D66-41B9-82C6-FD21F379C3DC}" destId="{A6A1C282-09B1-47C1-BEC8-4819120AB734}" srcOrd="0" destOrd="1" presId="urn:microsoft.com/office/officeart/2005/8/layout/hList1"/>
    <dgm:cxn modelId="{A90BBEA4-FBD3-4ED7-B562-1259302CA3FF}" srcId="{36449D2E-C25C-44F3-8117-EE393EEB82FF}" destId="{A60E0AA2-B477-4F50-A0A9-D56970711A64}" srcOrd="0" destOrd="0" parTransId="{65A73932-0687-47EC-8073-7B931CFD1C08}" sibTransId="{818A2729-0AB1-4EEC-A2B1-2987D2544CDC}"/>
    <dgm:cxn modelId="{652F91AD-CF64-44DE-B398-4A2034EED155}" srcId="{F1DFDE6F-3B5D-43C2-B5A3-EE094CB5BA37}" destId="{181773FF-BD23-41B7-AF31-3969C7C2EDB6}" srcOrd="5" destOrd="0" parTransId="{3B8EF51D-46C3-4052-B8B6-785F6C3A0E86}" sibTransId="{7E05DBC4-874D-4A7C-88EF-758648C56661}"/>
    <dgm:cxn modelId="{704A42C0-3C3B-478B-B2FB-CD3102C97F2C}" srcId="{36449D2E-C25C-44F3-8117-EE393EEB82FF}" destId="{32E7CF37-8D42-4609-B262-C8311D0D89E7}" srcOrd="2" destOrd="0" parTransId="{4B31EDC3-14A7-4B4A-ACAA-2AFB80FAE5B0}" sibTransId="{CDFF9931-D697-44EB-B395-5A3763F09A4B}"/>
    <dgm:cxn modelId="{B4340DDA-FBA0-4C59-8AC2-3EDB25142338}" srcId="{F1DFDE6F-3B5D-43C2-B5A3-EE094CB5BA37}" destId="{6D29823F-AE41-41ED-A795-20FC3E6A9155}" srcOrd="3" destOrd="0" parTransId="{2B9DA5AA-54A8-4FD4-8662-699E66D02B7E}" sibTransId="{BAC12717-6FD1-41CF-AFD1-89E23A6DFD36}"/>
    <dgm:cxn modelId="{4AD88DEA-E02E-4905-BEF3-AB8F7B165C27}" type="presOf" srcId="{5EC6D983-CBF7-48F8-B269-86A13AB5DC23}" destId="{9090E84A-D3B5-4677-90A6-F62CD257066D}" srcOrd="0" destOrd="1" presId="urn:microsoft.com/office/officeart/2005/8/layout/hList1"/>
    <dgm:cxn modelId="{DA5F75EC-D8C3-44D6-B5A3-DAE476BB50D4}" srcId="{F1DFDE6F-3B5D-43C2-B5A3-EE094CB5BA37}" destId="{9B81F803-178A-422F-AE4D-7C7E658CCBA2}" srcOrd="0" destOrd="0" parTransId="{96C30955-C8A1-46BE-A45D-F4C3EF4BCA40}" sibTransId="{EDE93067-9EDF-4A9E-A10D-064E75F62869}"/>
    <dgm:cxn modelId="{9B7F2BF9-D469-44D5-B255-DCDAC7EBCFBB}" srcId="{36449D2E-C25C-44F3-8117-EE393EEB82FF}" destId="{5EC6D983-CBF7-48F8-B269-86A13AB5DC23}" srcOrd="1" destOrd="0" parTransId="{1C7045E6-9E00-4FA1-AF2B-5705C794503A}" sibTransId="{80C6CDFB-85E8-4D16-9BF8-C70B5014A953}"/>
    <dgm:cxn modelId="{D6F41BFD-70F5-4CA3-8915-2D8B0FEA08BF}" type="presOf" srcId="{62FE6D64-0193-4499-AD20-F2875E067F01}" destId="{7D303C30-E11B-4486-B63F-000544121744}" srcOrd="0" destOrd="0" presId="urn:microsoft.com/office/officeart/2005/8/layout/hList1"/>
    <dgm:cxn modelId="{BC949F16-762B-40CE-BEA5-D6159EA62D23}" type="presParOf" srcId="{7D303C30-E11B-4486-B63F-000544121744}" destId="{D4D7185A-7BA2-42E8-A78F-3473C5059783}" srcOrd="0" destOrd="0" presId="urn:microsoft.com/office/officeart/2005/8/layout/hList1"/>
    <dgm:cxn modelId="{44A7CD74-2498-4114-87EB-061AE230FFDF}" type="presParOf" srcId="{D4D7185A-7BA2-42E8-A78F-3473C5059783}" destId="{F477EAAD-9E6D-4F28-960C-FFFC98493321}" srcOrd="0" destOrd="0" presId="urn:microsoft.com/office/officeart/2005/8/layout/hList1"/>
    <dgm:cxn modelId="{8F940B3E-F629-4233-8950-6569EC5739F2}" type="presParOf" srcId="{D4D7185A-7BA2-42E8-A78F-3473C5059783}" destId="{A6A1C282-09B1-47C1-BEC8-4819120AB734}" srcOrd="1" destOrd="0" presId="urn:microsoft.com/office/officeart/2005/8/layout/hList1"/>
    <dgm:cxn modelId="{EFE72991-B06C-46B4-83C3-CFA93237170C}" type="presParOf" srcId="{7D303C30-E11B-4486-B63F-000544121744}" destId="{140B800E-2E7D-42E5-AD5C-9C90AD38E266}" srcOrd="1" destOrd="0" presId="urn:microsoft.com/office/officeart/2005/8/layout/hList1"/>
    <dgm:cxn modelId="{D32FF14D-804B-4C1F-931A-B2631B000BF4}" type="presParOf" srcId="{7D303C30-E11B-4486-B63F-000544121744}" destId="{CC6D7295-8F28-442A-9492-A59CC0DA3A19}" srcOrd="2" destOrd="0" presId="urn:microsoft.com/office/officeart/2005/8/layout/hList1"/>
    <dgm:cxn modelId="{B637735D-28E8-44AD-BBA1-BAB747C66FB1}" type="presParOf" srcId="{CC6D7295-8F28-442A-9492-A59CC0DA3A19}" destId="{052D0CCF-2FF2-45D3-80FC-C0FD778C6F69}" srcOrd="0" destOrd="0" presId="urn:microsoft.com/office/officeart/2005/8/layout/hList1"/>
    <dgm:cxn modelId="{1862034F-F33E-4970-A92B-846BFEB67729}" type="presParOf" srcId="{CC6D7295-8F28-442A-9492-A59CC0DA3A19}" destId="{9090E84A-D3B5-4677-90A6-F62CD25706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77EAAD-9E6D-4F28-960C-FFFC98493321}">
      <dsp:nvSpPr>
        <dsp:cNvPr id="0" name=""/>
        <dsp:cNvSpPr/>
      </dsp:nvSpPr>
      <dsp:spPr>
        <a:xfrm>
          <a:off x="41" y="208735"/>
          <a:ext cx="3928653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Venäjä:</a:t>
          </a:r>
          <a:endParaRPr lang="en-US" sz="1900" kern="1200" dirty="0"/>
        </a:p>
      </dsp:txBody>
      <dsp:txXfrm>
        <a:off x="41" y="208735"/>
        <a:ext cx="3928653" cy="547200"/>
      </dsp:txXfrm>
    </dsp:sp>
    <dsp:sp modelId="{A6A1C282-09B1-47C1-BEC8-4819120AB734}">
      <dsp:nvSpPr>
        <dsp:cNvPr id="0" name=""/>
        <dsp:cNvSpPr/>
      </dsp:nvSpPr>
      <dsp:spPr>
        <a:xfrm>
          <a:off x="41" y="755935"/>
          <a:ext cx="3928653" cy="34422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1750" dist="25400" dir="54000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/>
            <a:t>Länsimaisten suuryritysten joukkopako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/>
            <a:t>Komponenttipula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/>
            <a:t>Matkustus ulkomaille vaikeutunut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/>
            <a:t>Inflaatio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/>
            <a:t>Ulkomaankauppa romahtanut, tuloja edelleen maakaasusta ja öljystä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 dirty="0"/>
            <a:t>Venäjä pyrkinyt tiivistämään suhteita Kiinaan, Intiaan, Afrikkaan, Pohjois-Koreaan ja Iraniin</a:t>
          </a:r>
          <a:endParaRPr lang="en-US" sz="1900" kern="1200" dirty="0"/>
        </a:p>
      </dsp:txBody>
      <dsp:txXfrm>
        <a:off x="41" y="755935"/>
        <a:ext cx="3928653" cy="3442229"/>
      </dsp:txXfrm>
    </dsp:sp>
    <dsp:sp modelId="{052D0CCF-2FF2-45D3-80FC-C0FD778C6F69}">
      <dsp:nvSpPr>
        <dsp:cNvPr id="0" name=""/>
        <dsp:cNvSpPr/>
      </dsp:nvSpPr>
      <dsp:spPr>
        <a:xfrm>
          <a:off x="4453365" y="197566"/>
          <a:ext cx="3928653" cy="547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</a:schemeClr>
            </a:gs>
            <a:gs pos="90000">
              <a:schemeClr val="accent1">
                <a:hueOff val="0"/>
                <a:satOff val="0"/>
                <a:lumOff val="0"/>
                <a:alphaOff val="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100000" t="100000" r="100000" b="100000"/>
          </a:path>
        </a:gra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accent1">
              <a:hueOff val="0"/>
              <a:satOff val="0"/>
              <a:lumOff val="0"/>
              <a:alphaOff val="0"/>
              <a:shade val="30000"/>
            </a:schemeClr>
          </a:contourClr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900" kern="1200" dirty="0"/>
            <a:t>Eurooppa ja USA:</a:t>
          </a:r>
          <a:endParaRPr lang="en-US" sz="1900" kern="1200" dirty="0"/>
        </a:p>
      </dsp:txBody>
      <dsp:txXfrm>
        <a:off x="4453365" y="197566"/>
        <a:ext cx="3928653" cy="547200"/>
      </dsp:txXfrm>
    </dsp:sp>
    <dsp:sp modelId="{9090E84A-D3B5-4677-90A6-F62CD257066D}">
      <dsp:nvSpPr>
        <dsp:cNvPr id="0" name=""/>
        <dsp:cNvSpPr/>
      </dsp:nvSpPr>
      <dsp:spPr>
        <a:xfrm>
          <a:off x="4478705" y="755935"/>
          <a:ext cx="3928653" cy="344222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1750" dist="25400" dir="5400000" rotWithShape="0">
            <a:srgbClr val="000000">
              <a:alpha val="5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 dirty="0"/>
            <a:t>Euroopassa energiakriisi, venäläisestä energiariippuvuudesta pyritään eroon</a:t>
          </a: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/>
            <a:t>Inflaatio, mm. ukrainalaisen viljantuonti vaikeutunut</a:t>
          </a:r>
          <a:endParaRPr lang="en-US" sz="1900" kern="120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900" i="1" kern="1200"/>
            <a:t>Uusi kylmä sota</a:t>
          </a:r>
          <a:endParaRPr lang="en-US" sz="1900" kern="1200"/>
        </a:p>
      </dsp:txBody>
      <dsp:txXfrm>
        <a:off x="4478705" y="755935"/>
        <a:ext cx="3928653" cy="34422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DC55F28-0FAF-3E94-C944-DFE3D4675897}"/>
              </a:ext>
            </a:extLst>
          </p:cNvPr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E31C76F5-A383-6F18-FEC1-A23561A4C74C}"/>
              </a:ext>
            </a:extLst>
          </p:cNvPr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10400" y="2052960"/>
            <a:ext cx="1981200" cy="1828800"/>
          </a:xfrm>
        </p:spPr>
        <p:txBody>
          <a:bodyPr anchor="ctr"/>
          <a:lstStyle>
            <a:lvl1pPr marL="0" indent="0" algn="l">
              <a:buNone/>
              <a:defRPr sz="19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052960"/>
            <a:ext cx="6324600" cy="182880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618B1937-9CAA-F64B-0698-874BD8734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F80A99E-6FFF-EC42-A113-2976939A4372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6" name="Slide Number Placeholder 10">
            <a:extLst>
              <a:ext uri="{FF2B5EF4-FFF2-40B4-BE49-F238E27FC236}">
                <a16:creationId xmlns:a16="http://schemas.microsoft.com/office/drawing/2014/main" id="{C1AE19DB-0B25-066F-3121-FEAEE2A865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36AACE1-CA3F-F44A-88E4-8F3FC8ABAA89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  <p:sp>
        <p:nvSpPr>
          <p:cNvPr id="7" name="Footer Placeholder 11">
            <a:extLst>
              <a:ext uri="{FF2B5EF4-FFF2-40B4-BE49-F238E27FC236}">
                <a16:creationId xmlns:a16="http://schemas.microsoft.com/office/drawing/2014/main" id="{63B9BD7A-42C6-7B79-8DE4-9DADC7E88F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59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E8293-ABD9-9A75-90EC-42C0AD2A6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5D6228-63D0-CD4C-8EF7-B00CACB72CE4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7CED7-3EB8-D3C3-4EE8-9FC0134B7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78927-18BB-0BC1-BDDF-1C9C3D92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A1F45-1A03-B943-8FCC-E398117864F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431459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CCD5225C-CBEC-33E2-B32C-96F0CF592FB9}"/>
              </a:ext>
            </a:extLst>
          </p:cNvPr>
          <p:cNvSpPr/>
          <p:nvPr/>
        </p:nvSpPr>
        <p:spPr>
          <a:xfrm>
            <a:off x="152400" y="147638"/>
            <a:ext cx="6705600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5B2086B-DC4A-0679-BF6B-30BCB385E74D}"/>
              </a:ext>
            </a:extLst>
          </p:cNvPr>
          <p:cNvSpPr/>
          <p:nvPr/>
        </p:nvSpPr>
        <p:spPr>
          <a:xfrm>
            <a:off x="7010400" y="147638"/>
            <a:ext cx="19558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274638"/>
            <a:ext cx="1676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AC95FA3-D28B-9B33-06C5-8B754D6F2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C34EB-BA97-8746-9AA7-235A222D7CDF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C8218BE-1E04-50FA-FE4A-F9C83C9D2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1D9F211-932C-D533-1484-C4454CF56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AF7C6B0-AB07-034B-BB9E-956B05A5AA39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3148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FC656AE-1C81-0419-309E-6F59966C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A3C60-4F95-DB4A-9CFC-6B72D7BAE320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5604B4F-7B0A-9C03-874F-FA742A746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A623AE7-957A-9647-9838-13FC6D42F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A16E7-6C9A-0748-83C6-5417965E99A7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338674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2A1965BD-2EBD-B19C-F40F-FFA763F2257F}"/>
              </a:ext>
            </a:extLst>
          </p:cNvPr>
          <p:cNvSpPr/>
          <p:nvPr/>
        </p:nvSpPr>
        <p:spPr>
          <a:xfrm>
            <a:off x="7010400" y="152400"/>
            <a:ext cx="1981200" cy="65563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17962DBA-EF27-A64F-1497-D45815B611C4}"/>
              </a:ext>
            </a:extLst>
          </p:cNvPr>
          <p:cNvSpPr/>
          <p:nvPr/>
        </p:nvSpPr>
        <p:spPr>
          <a:xfrm>
            <a:off x="152400" y="153988"/>
            <a:ext cx="6705600" cy="655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62799" y="2892277"/>
            <a:ext cx="1600201" cy="1645920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81000" y="2892277"/>
            <a:ext cx="6324600" cy="1645920"/>
          </a:xfrm>
        </p:spPr>
        <p:txBody>
          <a:bodyPr/>
          <a:lstStyle>
            <a:lvl1pPr algn="r">
              <a:defRPr sz="4200" spc="150" baseline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A99687DD-DC1B-3B0C-0BF5-7D4D81509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A04DB4E-F342-4C4A-8E02-BF0B7204FE3D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6" name="Slide Number Placeholder 9">
            <a:extLst>
              <a:ext uri="{FF2B5EF4-FFF2-40B4-BE49-F238E27FC236}">
                <a16:creationId xmlns:a16="http://schemas.microsoft.com/office/drawing/2014/main" id="{1D9C6EB7-53CC-C61A-1003-C9C6541F01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4E1BC783-6421-EE47-BA84-79AB6167B0C8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7D8D489-4BFC-552E-57B3-8FDC7EB4B3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8644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AF4EBF-4122-0419-DEF9-B754DE3D5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D4D9E-2787-C24B-B032-FE22BA6A3146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6FF3D2-9255-7147-670C-AA7410BB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0F19C-66BB-5EE8-8648-29AB1DEE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1F781B-7381-A046-8F4F-31202B4EFA2E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3907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22438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399"/>
            <a:ext cx="4040188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399"/>
            <a:ext cx="4041775" cy="3687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90DCA4E-39A9-AE7C-C6F3-53122C8C2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FEC7C-3CB2-484D-B093-09503E537B3D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2D94C11-D525-573D-7416-AB00952E8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9A9A7B9-2C5F-CC47-ED8F-B0B71C29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30B5B-62AC-E849-A7A5-B7F6AA9BE621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594583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7E2DFDE-C6B4-03C3-48C8-82FF042C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AD314-717B-4545-9AFB-FC0DD4D2D21C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F54C50-CE3B-3513-1BFC-ACD6FE9F3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6E3DCF-B396-9B66-181B-2B15FBB84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DC6E10-B164-4844-BB50-E48F884347A4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7048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2425558-AC76-2BC5-F05F-699BC22D516C}"/>
              </a:ext>
            </a:extLst>
          </p:cNvPr>
          <p:cNvSpPr/>
          <p:nvPr/>
        </p:nvSpPr>
        <p:spPr>
          <a:xfrm>
            <a:off x="152400" y="150813"/>
            <a:ext cx="8831263" cy="65563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0628AB40-7C93-EF77-7EDC-CB66F2DF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A5A7F-B14E-D541-9D75-A091BCAF3F59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4806FC0C-4B20-4C28-778B-95AB20678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EF0A060-73A6-67A2-5D70-C6D48971F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B70A645-6A77-7040-BF14-EDE711F77E30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69775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42A35C53-3AB6-9450-8342-0C36058C4FD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77D6A90-C1CA-6DA1-892D-0533ECCFDBE0}"/>
              </a:ext>
            </a:extLst>
          </p:cNvPr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702971AF-2C24-10A2-8551-09BDEBD8FF16}"/>
              </a:ext>
            </a:extLst>
          </p:cNvPr>
          <p:cNvSpPr/>
          <p:nvPr/>
        </p:nvSpPr>
        <p:spPr>
          <a:xfrm>
            <a:off x="152400" y="152400"/>
            <a:ext cx="6705600" cy="655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 tIns="0"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/>
          <a:lstStyle>
            <a:lvl1pPr algn="l">
              <a:defRPr sz="2000" spc="150" baseline="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828E50F-391F-4173-5129-829C6D23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A20B4-7295-F349-A220-C70A4C6DF6D1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A5A952A-44EB-7C99-999B-783EC7647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E4B66069-D534-0A7E-7553-592514008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B9B43E6-3447-E244-A125-45EBA4318115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056257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14F35A61-72CC-075C-53D5-75852BFC8B4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3F59FD1C-B62A-79F1-8D66-5FA0F44EAE68}"/>
              </a:ext>
            </a:extLst>
          </p:cNvPr>
          <p:cNvSpPr/>
          <p:nvPr/>
        </p:nvSpPr>
        <p:spPr>
          <a:xfrm>
            <a:off x="7010400" y="150813"/>
            <a:ext cx="1981200" cy="65563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" y="152400"/>
            <a:ext cx="6705600" cy="65532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/>
              <a:t>Lisää kuva napsauttamalla kuvaketta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 tIns="0"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/>
          <a:lstStyle>
            <a:lvl1pPr algn="l">
              <a:defRPr sz="2000" spc="150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7E6414D-47AB-EAE9-24B8-7BAB4E67C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1AB15-2C78-0844-89D2-E1F99BCCCEDF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B921C7F2-D6BD-8799-4E0F-2086E4D91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995D80F-1F40-008E-C5F4-F8D62F5E9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C6549F-F59F-A74C-930B-AFF7D8575BE2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7646678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80A1AB1-26B7-2D8F-829E-7DBA55A8529D}"/>
              </a:ext>
            </a:extLst>
          </p:cNvPr>
          <p:cNvSpPr/>
          <p:nvPr/>
        </p:nvSpPr>
        <p:spPr>
          <a:xfrm>
            <a:off x="152400" y="1635125"/>
            <a:ext cx="8831263" cy="50450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CE810-2952-88D1-11EF-A9D2669CE28B}"/>
              </a:ext>
            </a:extLst>
          </p:cNvPr>
          <p:cNvSpPr/>
          <p:nvPr/>
        </p:nvSpPr>
        <p:spPr>
          <a:xfrm>
            <a:off x="152400" y="152400"/>
            <a:ext cx="8813800" cy="1346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00E9AE-5C73-0AB0-80C8-E6F0D6599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33654-EDFC-A2C0-5A58-85478705D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719263"/>
            <a:ext cx="8407400" cy="4406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735C6-09DE-6C74-E14C-946078A57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475" y="6356350"/>
            <a:ext cx="21336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6B6AB5-6C35-5E48-A3C2-C02ED559B55E}" type="datetimeFigureOut">
              <a:rPr lang="fi-FI"/>
              <a:pPr>
                <a:defRPr/>
              </a:pPr>
              <a:t>11.8.2024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0BE971-DEE4-5CA6-AC8B-F9071357A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0" y="6356350"/>
            <a:ext cx="33528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438C3-538D-D0EA-9487-1FE8C701E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234363" y="6354763"/>
            <a:ext cx="582612" cy="274637"/>
          </a:xfrm>
          <a:prstGeom prst="rect">
            <a:avLst/>
          </a:prstGeom>
          <a:ln w="19050"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1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0B0D7A9-F17B-0D4B-B1C1-FCB23352E177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8" r:id="rId2"/>
    <p:sldLayoutId id="2147483854" r:id="rId3"/>
    <p:sldLayoutId id="2147483849" r:id="rId4"/>
    <p:sldLayoutId id="2147483850" r:id="rId5"/>
    <p:sldLayoutId id="2147483851" r:id="rId6"/>
    <p:sldLayoutId id="2147483855" r:id="rId7"/>
    <p:sldLayoutId id="2147483856" r:id="rId8"/>
    <p:sldLayoutId id="2147483857" r:id="rId9"/>
    <p:sldLayoutId id="2147483852" r:id="rId10"/>
    <p:sldLayoutId id="21474838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 cap="all" spc="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Franklin Gothic Medium" pitchFamily="34" charset="0"/>
        </a:defRPr>
      </a:lvl9pPr>
    </p:titleStyle>
    <p:bodyStyle>
      <a:lvl1pPr marL="27305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2" charset="2"/>
        <a:buChar char=""/>
        <a:defRPr sz="2000" kern="1200" spc="150">
          <a:solidFill>
            <a:schemeClr val="tx2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kern="1200" spc="1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ct val="0"/>
        </a:spcAft>
        <a:buClr>
          <a:srgbClr val="928B70"/>
        </a:buClr>
        <a:buFont typeface="Wingdings" pitchFamily="2" charset="2"/>
        <a:buChar char="§"/>
        <a:defRPr sz="1600" kern="1200" spc="100">
          <a:solidFill>
            <a:schemeClr val="tx2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ct val="0"/>
        </a:spcAft>
        <a:buClr>
          <a:srgbClr val="87706B"/>
        </a:buClr>
        <a:buFont typeface="Wingdings" pitchFamily="2" charset="2"/>
        <a:buChar char="§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ct val="20000"/>
        </a:spcBef>
        <a:spcAft>
          <a:spcPct val="0"/>
        </a:spcAft>
        <a:buClr>
          <a:srgbClr val="6F777D"/>
        </a:buClr>
        <a:buFont typeface="Wingdings" pitchFamily="2" charset="2"/>
        <a:buChar char="§"/>
        <a:defRPr sz="1300" kern="1200" spc="100">
          <a:solidFill>
            <a:schemeClr val="tx2"/>
          </a:solidFill>
          <a:latin typeface="+mn-lt"/>
          <a:ea typeface="+mn-ea"/>
          <a:cs typeface="+mn-cs"/>
        </a:defRPr>
      </a:lvl5pPr>
      <a:lvl6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1828800" indent="-182880" algn="l" defTabSz="914400" rtl="0" eaLnBrk="1" latinLnBrk="0" hangingPunct="1">
        <a:spcBef>
          <a:spcPct val="20000"/>
        </a:spcBef>
        <a:buClr>
          <a:schemeClr val="accent2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5"/>
        </a:buClr>
        <a:buFont typeface="Wingdings" pitchFamily="2" charset="2"/>
        <a:buChar char="§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le.fi/aihe/artikkeli/2008/05/07/jeltsin-johtaa-orkesteria" TargetMode="External"/><Relationship Id="rId2" Type="http://schemas.openxmlformats.org/officeDocument/2006/relationships/hyperlink" Target="https://areena.yle.fi/1-50183293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reena.yle.fi/1-63493765" TargetMode="External"/><Relationship Id="rId2" Type="http://schemas.openxmlformats.org/officeDocument/2006/relationships/hyperlink" Target="https://areena.yle.fi/1-5096968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yle.triplet.io/uutiset/miksi-ukrainassa-on-sot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>
            <a:extLst>
              <a:ext uri="{FF2B5EF4-FFF2-40B4-BE49-F238E27FC236}">
                <a16:creationId xmlns:a16="http://schemas.microsoft.com/office/drawing/2014/main" id="{0F38F1E1-14B2-98AB-BF38-3E3C52B70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10400" y="2052638"/>
            <a:ext cx="19812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746699-1489-0A06-50F1-F53AD31E2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2638"/>
            <a:ext cx="6324600" cy="18288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Venäjä kylmän sodan jälkeen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>
            <a:extLst>
              <a:ext uri="{FF2B5EF4-FFF2-40B4-BE49-F238E27FC236}">
                <a16:creationId xmlns:a16="http://schemas.microsoft.com/office/drawing/2014/main" id="{F662C906-3425-3819-9A0C-3B625B1D0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9" r="849"/>
          <a:stretch/>
        </p:blipFill>
        <p:spPr bwMode="auto">
          <a:xfrm>
            <a:off x="457200" y="1719072"/>
            <a:ext cx="4038600" cy="440740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481E0C7-92DE-4D73-BBF9-6FDBDAB71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19072"/>
            <a:ext cx="4038600" cy="4407408"/>
          </a:xfrm>
        </p:spPr>
        <p:txBody>
          <a:bodyPr>
            <a:normAutofit/>
          </a:bodyPr>
          <a:lstStyle/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2000" dirty="0"/>
              <a:t>Elokuussa 1991 vanhoilliset kommunistit yrittivät vielä </a:t>
            </a:r>
            <a:r>
              <a:rPr lang="fi-FI" sz="2000" b="1" dirty="0"/>
              <a:t>vallankaappausta</a:t>
            </a:r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2000" dirty="0"/>
              <a:t>Vallankaappaus torjuttiin (</a:t>
            </a:r>
            <a:r>
              <a:rPr lang="fi-FI" sz="2000" b="1" dirty="0"/>
              <a:t>Boris Jeltsin </a:t>
            </a:r>
            <a:r>
              <a:rPr lang="fi-FI" sz="2000" dirty="0"/>
              <a:t>Venäjän osatasavallan presidenttinä)</a:t>
            </a:r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2000" dirty="0"/>
              <a:t>25.12.1991 </a:t>
            </a:r>
            <a:r>
              <a:rPr lang="fi-FI" sz="2000" dirty="0" err="1"/>
              <a:t>Gorbatsov</a:t>
            </a:r>
            <a:r>
              <a:rPr lang="fi-FI" sz="2000" dirty="0"/>
              <a:t> piti radiopuheen, jossa hän ilmoitti NL:n lakanneen olemasta</a:t>
            </a:r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2000" dirty="0"/>
              <a:t>IVY: 13 itsenäisen valtion yhteisö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1A220D-85A2-BCB7-B47E-AB6EFCDAC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Neuvostoliiton romahdus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666288DF-6402-374D-114F-0210924ED9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74320" eaLnBrk="1" fontAlgn="auto" hangingPunct="1"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b="1" dirty="0"/>
              <a:t>Boris Jeltsinistä </a:t>
            </a:r>
            <a:r>
              <a:rPr lang="fi-FI" dirty="0"/>
              <a:t>tuli Venäjän ensimmäinen presidentti</a:t>
            </a:r>
          </a:p>
          <a:p>
            <a:pPr marL="274320" eaLnBrk="1" fontAlgn="auto" hangingPunct="1"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dirty="0"/>
              <a:t>Tuotantolaitokset yksityistettiin </a:t>
            </a:r>
            <a:r>
              <a:rPr lang="fi-FI" dirty="0">
                <a:sym typeface="Wingdings" panose="05000000000000000000" pitchFamily="2" charset="2"/>
              </a:rPr>
              <a:t> osakkeita jaettiin </a:t>
            </a:r>
            <a:r>
              <a:rPr lang="fi-FI" b="1" dirty="0">
                <a:sym typeface="Wingdings" panose="05000000000000000000" pitchFamily="2" charset="2"/>
              </a:rPr>
              <a:t>vouchereina </a:t>
            </a:r>
            <a:r>
              <a:rPr lang="fi-FI" dirty="0">
                <a:sym typeface="Wingdings" panose="05000000000000000000" pitchFamily="2" charset="2"/>
              </a:rPr>
              <a:t>(kuponkeina)  ihmisille tai myytiin huutokaupoissa</a:t>
            </a:r>
          </a:p>
          <a:p>
            <a:pPr marL="548958" lvl="1" eaLnBrk="1" fontAlgn="auto" hangingPunct="1"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dirty="0"/>
              <a:t>Syntyi äkkirikastuneiden </a:t>
            </a:r>
            <a:r>
              <a:rPr lang="fi-FI" b="1" dirty="0"/>
              <a:t>oligarkkien</a:t>
            </a:r>
            <a:r>
              <a:rPr lang="fi-FI" dirty="0"/>
              <a:t> luokka, joka osti 	omaisuuden</a:t>
            </a:r>
          </a:p>
          <a:p>
            <a:pPr marL="274320" eaLnBrk="1" fontAlgn="auto" hangingPunct="1"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dirty="0"/>
              <a:t>Myös rikollisuus kasvoi (mm. </a:t>
            </a:r>
            <a:r>
              <a:rPr lang="fi-FI" b="1" dirty="0"/>
              <a:t>mafia</a:t>
            </a:r>
            <a:r>
              <a:rPr lang="fi-FI" dirty="0"/>
              <a:t>) ja kansan elintaso laski (ruplan arvo oli heikko)</a:t>
            </a:r>
          </a:p>
          <a:p>
            <a:pPr marL="274320" eaLnBrk="1" fontAlgn="auto" hangingPunct="1"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dirty="0"/>
              <a:t>Jeltsin suuntautui aluksi länteen, aloitti </a:t>
            </a:r>
            <a:r>
              <a:rPr lang="fi-FI" b="1" dirty="0"/>
              <a:t>demokratisoinnin ja markkinatalouden</a:t>
            </a:r>
          </a:p>
          <a:p>
            <a:pPr marL="548958" lvl="1" eaLnBrk="1" fontAlgn="auto" hangingPunct="1"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dirty="0"/>
              <a:t>Suhteet viilenivät USA:han ja EU:hun 1990-luvun loppupuolella: </a:t>
            </a:r>
            <a:r>
              <a:rPr lang="fi-FI" b="1" dirty="0" err="1"/>
              <a:t>Tsetsenian</a:t>
            </a:r>
            <a:r>
              <a:rPr lang="fi-FI" b="1" dirty="0"/>
              <a:t> sodan </a:t>
            </a:r>
            <a:r>
              <a:rPr lang="fi-FI" dirty="0"/>
              <a:t>kritiikki, Itä-Euroopan maiden liittyminen </a:t>
            </a:r>
            <a:r>
              <a:rPr lang="fi-FI" b="1" dirty="0" err="1"/>
              <a:t>NATO</a:t>
            </a:r>
            <a:r>
              <a:rPr lang="fi-FI" dirty="0" err="1"/>
              <a:t>on</a:t>
            </a: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330BB2AB-357F-68F9-B152-C383E4DDA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Venäjä 1990-luku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10CBF47-B11C-8A52-41A1-30A5E1958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fi-FI" dirty="0"/>
          </a:p>
          <a:p>
            <a:pPr>
              <a:defRPr/>
            </a:pPr>
            <a:r>
              <a:rPr lang="fi-FI" dirty="0">
                <a:hlinkClick r:id="rId2"/>
              </a:rPr>
              <a:t>https://areena.yle.fi/1-50183293</a:t>
            </a:r>
            <a:endParaRPr lang="fi-FI" dirty="0"/>
          </a:p>
          <a:p>
            <a:pPr>
              <a:defRPr/>
            </a:pPr>
            <a:endParaRPr lang="fi-FI" dirty="0"/>
          </a:p>
          <a:p>
            <a:pPr>
              <a:defRPr/>
            </a:pPr>
            <a:r>
              <a:rPr lang="fi-FI" dirty="0">
                <a:hlinkClick r:id="rId3"/>
              </a:rPr>
              <a:t>https://yle.fi/aihe/artikkeli/2008/05/07/jeltsin-johtaa-orkesteria</a:t>
            </a: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1A205404-A34E-7D3B-269D-02B1AE2B7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fi-FI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54E046D-F086-BDEF-4CA3-0DCFCFA27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 err="1"/>
              <a:t>Tsetsenia</a:t>
            </a:r>
            <a:endParaRPr lang="fi-FI" dirty="0"/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5CF48922-17B4-4417-369C-75A7C2445D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700213"/>
            <a:ext cx="6951662" cy="4968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2C424176-F1A0-69A3-9862-CEFF0DEEA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 err="1"/>
              <a:t>Tsetsenian</a:t>
            </a:r>
            <a:r>
              <a:rPr lang="fi-FI" dirty="0"/>
              <a:t> sodat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F231F56-35CF-22D6-6C2C-3983875C6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19263"/>
            <a:ext cx="8407400" cy="4589462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Char char=""/>
              <a:defRPr/>
            </a:pPr>
            <a:r>
              <a:rPr lang="fi-FI" dirty="0"/>
              <a:t>Halusi irtautua Venäjästä NL:n romahdettua, pres. </a:t>
            </a:r>
            <a:r>
              <a:rPr lang="fi-FI" dirty="0" err="1"/>
              <a:t>Džohar</a:t>
            </a:r>
            <a:r>
              <a:rPr lang="fi-FI" dirty="0"/>
              <a:t> </a:t>
            </a:r>
            <a:r>
              <a:rPr lang="fi-FI" dirty="0" err="1"/>
              <a:t>Dudajev</a:t>
            </a:r>
            <a:r>
              <a:rPr lang="fi-FI" dirty="0"/>
              <a:t> julisti itsenäiseksi</a:t>
            </a:r>
          </a:p>
          <a:p>
            <a:pPr eaLnBrk="1" hangingPunct="1">
              <a:buFont typeface="Wingdings 2" panose="05020102010507070707" pitchFamily="18" charset="2"/>
              <a:buChar char=""/>
              <a:defRPr/>
            </a:pPr>
            <a:r>
              <a:rPr lang="fi-FI" dirty="0">
                <a:sym typeface="Wingdings" panose="05000000000000000000" pitchFamily="2" charset="2"/>
              </a:rPr>
              <a:t> Venäjä ei hyväksynyt: syynä talous ja politiikka (mm. öljyputki maan läpi)</a:t>
            </a:r>
          </a:p>
          <a:p>
            <a:pPr eaLnBrk="1" hangingPunct="1">
              <a:buFont typeface="Wingdings 2" panose="05020102010507070707" pitchFamily="18" charset="2"/>
              <a:buChar char=""/>
              <a:defRPr/>
            </a:pPr>
            <a:r>
              <a:rPr lang="fi-FI" b="1" dirty="0">
                <a:sym typeface="Wingdings" panose="05000000000000000000" pitchFamily="2" charset="2"/>
              </a:rPr>
              <a:t>Ensimmäinen sota: 1994-1996</a:t>
            </a:r>
            <a:r>
              <a:rPr lang="fi-FI" dirty="0">
                <a:sym typeface="Wingdings" panose="05000000000000000000" pitchFamily="2" charset="2"/>
              </a:rPr>
              <a:t>: Venäjä tuki </a:t>
            </a:r>
            <a:r>
              <a:rPr lang="fi-FI" dirty="0" err="1">
                <a:sym typeface="Wingdings" panose="05000000000000000000" pitchFamily="2" charset="2"/>
              </a:rPr>
              <a:t>Dudajevia</a:t>
            </a:r>
            <a:r>
              <a:rPr lang="fi-FI" dirty="0">
                <a:sym typeface="Wingdings" panose="05000000000000000000" pitchFamily="2" charset="2"/>
              </a:rPr>
              <a:t> vastustavia kapinallisia, lopulta miehitti koko alueen</a:t>
            </a:r>
          </a:p>
          <a:p>
            <a:pPr lvl="1" eaLnBrk="1" hangingPunct="1">
              <a:buFont typeface="Wingdings 2" panose="05020102010507070707" pitchFamily="18" charset="2"/>
              <a:buChar char=""/>
              <a:defRPr/>
            </a:pPr>
            <a:r>
              <a:rPr lang="fi-FI" dirty="0" err="1">
                <a:sym typeface="Wingdings" panose="05000000000000000000" pitchFamily="2" charset="2"/>
              </a:rPr>
              <a:t>Tsetsenialle</a:t>
            </a:r>
            <a:r>
              <a:rPr lang="fi-FI" dirty="0">
                <a:sym typeface="Wingdings" panose="05000000000000000000" pitchFamily="2" charset="2"/>
              </a:rPr>
              <a:t> laaja itsehallinto (pres. venäjämielinen Mashadov)</a:t>
            </a:r>
          </a:p>
          <a:p>
            <a:pPr eaLnBrk="1" hangingPunct="1">
              <a:buFont typeface="Wingdings 2" panose="05020102010507070707" pitchFamily="18" charset="2"/>
              <a:buChar char=""/>
              <a:defRPr/>
            </a:pPr>
            <a:endParaRPr lang="fi-FI" dirty="0">
              <a:sym typeface="Wingdings" panose="05000000000000000000" pitchFamily="2" charset="2"/>
            </a:endParaRPr>
          </a:p>
          <a:p>
            <a:pPr eaLnBrk="1" hangingPunct="1">
              <a:buFont typeface="Wingdings 2" panose="05020102010507070707" pitchFamily="18" charset="2"/>
              <a:buChar char=""/>
              <a:defRPr/>
            </a:pPr>
            <a:r>
              <a:rPr lang="fi-FI" b="1" dirty="0">
                <a:sym typeface="Wingdings" panose="05000000000000000000" pitchFamily="2" charset="2"/>
              </a:rPr>
              <a:t>Toinen sota: 1999-2000</a:t>
            </a:r>
            <a:r>
              <a:rPr lang="fi-FI" dirty="0">
                <a:sym typeface="Wingdings" panose="05000000000000000000" pitchFamily="2" charset="2"/>
              </a:rPr>
              <a:t>: </a:t>
            </a:r>
            <a:r>
              <a:rPr lang="fi-FI" dirty="0" err="1">
                <a:sym typeface="Wingdings" panose="05000000000000000000" pitchFamily="2" charset="2"/>
              </a:rPr>
              <a:t>Tsetsenia</a:t>
            </a:r>
            <a:r>
              <a:rPr lang="fi-FI" dirty="0">
                <a:sym typeface="Wingdings" panose="05000000000000000000" pitchFamily="2" charset="2"/>
              </a:rPr>
              <a:t> hajosi eri kapinallisryhmien kesken ja Venäjä lähti jälleen kukistamaan itsenäisyyttä ajavia ryhmiä, kun he valtasivat naapuritasavalta Dagestanin </a:t>
            </a:r>
            <a:endParaRPr lang="fi-FI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23F74EE9-A27D-968A-ED26-3604BD299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719072"/>
            <a:ext cx="4244280" cy="440740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Entinen NL:n </a:t>
            </a:r>
            <a:r>
              <a:rPr lang="fi-FI" sz="1600" b="1" dirty="0"/>
              <a:t>KGB-agentti</a:t>
            </a:r>
            <a:r>
              <a:rPr lang="fi-FI" sz="1600" dirty="0"/>
              <a:t> Itä-Saksassa, Venäjän </a:t>
            </a:r>
            <a:r>
              <a:rPr lang="fi-FI" sz="1600" b="1" dirty="0" err="1"/>
              <a:t>FSB:n</a:t>
            </a:r>
            <a:r>
              <a:rPr lang="fi-FI" sz="1600" b="1" dirty="0"/>
              <a:t> johtaja &amp; pääministeri 1990-l. 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Presidenttinä 2000-2008, 2012-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Puolue </a:t>
            </a:r>
            <a:r>
              <a:rPr lang="fi-FI" sz="1600" b="1" dirty="0"/>
              <a:t>Yhtenäinen Venäjä </a:t>
            </a:r>
            <a:r>
              <a:rPr lang="fi-FI" sz="1600" dirty="0"/>
              <a:t>(absoluuttinen enemmistö duumassa)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Tiukka linja </a:t>
            </a:r>
            <a:r>
              <a:rPr lang="fi-FI" sz="1600" b="1" dirty="0"/>
              <a:t>rikollisuutta ja oligarkkien korruptiota </a:t>
            </a:r>
            <a:r>
              <a:rPr lang="fi-FI" sz="1600" dirty="0"/>
              <a:t>vastaan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Kova kansansuosio, johtuen </a:t>
            </a:r>
            <a:r>
              <a:rPr lang="fi-FI" sz="1600" b="1" dirty="0"/>
              <a:t>talouskasvusta </a:t>
            </a:r>
            <a:r>
              <a:rPr lang="fi-FI" sz="1600" dirty="0"/>
              <a:t>(talousongelmat 2014-2016 lännen pakotteiden myötä)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b="1" dirty="0"/>
              <a:t>Autoritäärinen järjestelmä</a:t>
            </a:r>
            <a:r>
              <a:rPr lang="fi-FI" sz="1600" dirty="0"/>
              <a:t>: 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Sananvapautta ei ole (televisio- ja radiokanavat valtion valvonnassa, riippumattomat kanavat eivät voi toimia Venäjällä)</a:t>
            </a:r>
          </a:p>
          <a:p>
            <a:pPr lvl="1"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Oppositiopoliitikkoja vangittu, myrkytetty tai kuollut yllättävästi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endParaRPr lang="fi-FI" sz="1300" dirty="0"/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endParaRPr lang="fi-FI" sz="1300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AAC7EF5-A168-C643-D41F-9F8C3B9598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335" r="15208" b="-1"/>
          <a:stretch/>
        </p:blipFill>
        <p:spPr>
          <a:xfrm>
            <a:off x="4648200" y="1719072"/>
            <a:ext cx="4038600" cy="4407408"/>
          </a:xfrm>
          <a:prstGeom prst="rect">
            <a:avLst/>
          </a:prstGeo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A41BC06-C072-AA61-91A8-4ECEC87A1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fi-FI" dirty="0"/>
              <a:t>Vladimir Putinin kaudet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8A75877-F4BE-F7BA-D2C6-0264DF2AD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Putinin imago</a:t>
            </a:r>
          </a:p>
        </p:txBody>
      </p:sp>
      <p:pic>
        <p:nvPicPr>
          <p:cNvPr id="28674" name="Picture 3">
            <a:extLst>
              <a:ext uri="{FF2B5EF4-FFF2-40B4-BE49-F238E27FC236}">
                <a16:creationId xmlns:a16="http://schemas.microsoft.com/office/drawing/2014/main" id="{D6F81951-5C1B-BFC0-D79F-B69C088982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312988"/>
            <a:ext cx="4032250" cy="2592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>
            <a:extLst>
              <a:ext uri="{FF2B5EF4-FFF2-40B4-BE49-F238E27FC236}">
                <a16:creationId xmlns:a16="http://schemas.microsoft.com/office/drawing/2014/main" id="{EA7B9D62-5169-CFC8-C40F-0AC1CFCF8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5038"/>
            <a:ext cx="4125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FF3AB1E0-9908-B42B-CFAF-5721329F9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i-FI" dirty="0"/>
              <a:t>Dimitri Medvedev, presidentti 2008-2012</a:t>
            </a:r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AA23DA2F-7B68-1991-4023-B9CE4DD594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44650"/>
            <a:ext cx="4267200" cy="4878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B07E9F76-E1A7-8C26-C659-FC59BB30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2000" dirty="0"/>
              <a:t>Aleksei </a:t>
            </a:r>
            <a:r>
              <a:rPr lang="fi-FI" sz="2000" dirty="0" err="1"/>
              <a:t>Navalnyi</a:t>
            </a:r>
            <a:r>
              <a:rPr lang="fi-FI" sz="2000" dirty="0"/>
              <a:t>, oppositiopoliitikko ja mielipidevanki (9 vuoden vankeustuomiokavalluksesta, oikeudenhalventamisesta), myrkytys 2020, kuoli 2024 vankeudessa</a:t>
            </a:r>
          </a:p>
        </p:txBody>
      </p:sp>
      <p:pic>
        <p:nvPicPr>
          <p:cNvPr id="1026" name="Picture 2" descr="Aleksei Navalnyi">
            <a:extLst>
              <a:ext uri="{FF2B5EF4-FFF2-40B4-BE49-F238E27FC236}">
                <a16:creationId xmlns:a16="http://schemas.microsoft.com/office/drawing/2014/main" id="{84427882-44E3-3E4F-FF55-6825D49D9C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875" y="1844824"/>
            <a:ext cx="3332249" cy="440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380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https://areena.yle.fi/1-50969681</a:t>
            </a:r>
            <a:endParaRPr lang="fi-FI" dirty="0"/>
          </a:p>
          <a:p>
            <a:r>
              <a:rPr lang="fi-FI" dirty="0" err="1"/>
              <a:t>Navalnyi</a:t>
            </a:r>
            <a:r>
              <a:rPr lang="fi-FI" dirty="0"/>
              <a:t>, Putinin vihollinen</a:t>
            </a:r>
          </a:p>
          <a:p>
            <a:r>
              <a:rPr lang="fi-FI" dirty="0" err="1">
                <a:hlinkClick r:id="rId3"/>
              </a:rPr>
              <a:t>https</a:t>
            </a:r>
            <a:r>
              <a:rPr lang="fi-FI" dirty="0">
                <a:hlinkClick r:id="rId3"/>
              </a:rPr>
              <a:t>://</a:t>
            </a:r>
            <a:r>
              <a:rPr lang="fi-FI" dirty="0" err="1">
                <a:hlinkClick r:id="rId3"/>
              </a:rPr>
              <a:t>areena.yle.fi</a:t>
            </a:r>
            <a:r>
              <a:rPr lang="fi-FI" dirty="0">
                <a:hlinkClick r:id="rId3"/>
              </a:rPr>
              <a:t>/1-63493765</a:t>
            </a:r>
            <a:endParaRPr lang="fi-FI" dirty="0"/>
          </a:p>
          <a:p>
            <a:r>
              <a:rPr lang="fi-FI" dirty="0"/>
              <a:t>Putinin pitkä tie sotaan</a:t>
            </a:r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Dokumentit</a:t>
            </a:r>
          </a:p>
        </p:txBody>
      </p:sp>
    </p:spTree>
    <p:extLst>
      <p:ext uri="{BB962C8B-B14F-4D97-AF65-F5344CB8AC3E}">
        <p14:creationId xmlns:p14="http://schemas.microsoft.com/office/powerpoint/2010/main" val="3588124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02A79891-A989-2B34-5C03-90226D9514B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52400" y="914400"/>
            <a:ext cx="6705600" cy="5029200"/>
          </a:xfr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3" name="Text Placeholder 2">
            <a:extLst>
              <a:ext uri="{FF2B5EF4-FFF2-40B4-BE49-F238E27FC236}">
                <a16:creationId xmlns:a16="http://schemas.microsoft.com/office/drawing/2014/main" id="{BCFD23BF-E729-F528-9D99-CA8C5F468D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87B5135-3E27-D273-550F-B265D8791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fi-FI" dirty="0"/>
              <a:t>NL ja itäblokki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410EAD16-67E8-C742-F2E3-25937197B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719263"/>
            <a:ext cx="8537575" cy="4406900"/>
          </a:xfrm>
        </p:spPr>
        <p:txBody>
          <a:bodyPr>
            <a:noAutofit/>
          </a:bodyPr>
          <a:lstStyle/>
          <a:p>
            <a:pPr>
              <a:buFont typeface="Wingdings 2" panose="05020102010507070707" pitchFamily="18" charset="2"/>
              <a:buChar char=""/>
              <a:defRPr/>
            </a:pPr>
            <a:r>
              <a:rPr lang="fi-FI" sz="2400" dirty="0"/>
              <a:t>Venäjä vahvistui Putinin kaudella: armeijaan on panostettu, </a:t>
            </a:r>
            <a:r>
              <a:rPr lang="fi-FI" sz="2400" i="1" dirty="0"/>
              <a:t>maakaasu ja öljy </a:t>
            </a:r>
            <a:r>
              <a:rPr lang="fi-FI" sz="2400" dirty="0"/>
              <a:t>tuoneet tuloja, uusisänmaallisuus</a:t>
            </a:r>
          </a:p>
          <a:p>
            <a:pPr>
              <a:buFont typeface="Wingdings 2" panose="05020102010507070707" pitchFamily="18" charset="2"/>
              <a:buChar char=""/>
              <a:defRPr/>
            </a:pPr>
            <a:r>
              <a:rPr lang="fi-FI" sz="2400" dirty="0">
                <a:sym typeface="Wingdings" panose="05000000000000000000" pitchFamily="2" charset="2"/>
              </a:rPr>
              <a:t>Suhteet länteen viileät: Naton laajeneminen Itä-Eurooppaan, ristiriidat maailmanpolitiikassa </a:t>
            </a:r>
            <a:r>
              <a:rPr lang="fi-FI" sz="2400" dirty="0" err="1">
                <a:sym typeface="Wingdings" panose="05000000000000000000" pitchFamily="2" charset="2"/>
              </a:rPr>
              <a:t>USAn</a:t>
            </a:r>
            <a:r>
              <a:rPr lang="fi-FI" sz="2400" dirty="0">
                <a:sym typeface="Wingdings" panose="05000000000000000000" pitchFamily="2" charset="2"/>
              </a:rPr>
              <a:t> kanssa (esim. Syyria)</a:t>
            </a:r>
          </a:p>
          <a:p>
            <a:pPr>
              <a:buFont typeface="Wingdings 2" panose="05020102010507070707" pitchFamily="18" charset="2"/>
              <a:buChar char=""/>
              <a:defRPr/>
            </a:pPr>
            <a:r>
              <a:rPr lang="fi-FI" sz="2400" dirty="0">
                <a:sym typeface="Wingdings" panose="05000000000000000000" pitchFamily="2" charset="2"/>
              </a:rPr>
              <a:t>Viimeisimpinä </a:t>
            </a:r>
            <a:r>
              <a:rPr lang="fi-FI" sz="2400" b="1" dirty="0">
                <a:sym typeface="Wingdings" panose="05000000000000000000" pitchFamily="2" charset="2"/>
              </a:rPr>
              <a:t>Krimin miehitys 2014 </a:t>
            </a:r>
            <a:r>
              <a:rPr lang="fi-FI" sz="2400" dirty="0">
                <a:sym typeface="Wingdings" panose="05000000000000000000" pitchFamily="2" charset="2"/>
              </a:rPr>
              <a:t>ja </a:t>
            </a:r>
            <a:r>
              <a:rPr lang="fi-FI" sz="2400" b="1" dirty="0">
                <a:sym typeface="Wingdings" panose="05000000000000000000" pitchFamily="2" charset="2"/>
              </a:rPr>
              <a:t>Venäjän hyökkäys Ukrainaan 2022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b="1" dirty="0">
                <a:sym typeface="Wingdings" panose="05000000000000000000" pitchFamily="2" charset="2"/>
              </a:rPr>
              <a:t>Suhteet poikki länteen, uusi kylmä sota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b="1" dirty="0">
                <a:sym typeface="Wingdings" panose="05000000000000000000" pitchFamily="2" charset="2"/>
              </a:rPr>
              <a:t>Talouspakotteet Venäjää kohtaan 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b="1" dirty="0">
                <a:sym typeface="Wingdings" panose="05000000000000000000" pitchFamily="2" charset="2"/>
              </a:rPr>
              <a:t>Neuvottelujen katkeaminen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b="1" dirty="0">
                <a:sym typeface="Wingdings" panose="05000000000000000000" pitchFamily="2" charset="2"/>
              </a:rPr>
              <a:t>Ukrainan sotilaallinen ja humanitaarinen avustaminen</a:t>
            </a:r>
          </a:p>
          <a:p>
            <a:pPr>
              <a:buFont typeface="Wingdings 2" panose="05020102010507070707" pitchFamily="18" charset="2"/>
              <a:buChar char=""/>
              <a:defRPr/>
            </a:pPr>
            <a:endParaRPr lang="fi-FI" sz="2400" b="1" dirty="0">
              <a:sym typeface="Wingdings" panose="05000000000000000000" pitchFamily="2" charset="2"/>
            </a:endParaRPr>
          </a:p>
          <a:p>
            <a:pPr>
              <a:buFont typeface="Wingdings 2" panose="05020102010507070707" pitchFamily="18" charset="2"/>
              <a:buChar char=""/>
              <a:defRPr/>
            </a:pPr>
            <a:endParaRPr lang="fi-FI" sz="2400" b="1" dirty="0">
              <a:sym typeface="Wingdings" panose="05000000000000000000" pitchFamily="2" charset="2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EDEEB887-FEAB-BD80-1C43-AA7DD4B7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Putinin kaudet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F55FF05-8EA6-6DF2-8038-B34197FE1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260350"/>
            <a:ext cx="8382000" cy="1054100"/>
          </a:xfrm>
        </p:spPr>
        <p:txBody>
          <a:bodyPr/>
          <a:lstStyle/>
          <a:p>
            <a:pPr>
              <a:defRPr/>
            </a:pPr>
            <a:r>
              <a:rPr lang="fi-FI" sz="2400" dirty="0"/>
              <a:t>Venäjän-Georgian sota 2008: venäjä ei hyväksynyt Georgian lähentymistä länteen ja meni tukemaan </a:t>
            </a:r>
            <a:r>
              <a:rPr lang="fi-FI" sz="2400" dirty="0" err="1"/>
              <a:t>Abhasian</a:t>
            </a:r>
            <a:r>
              <a:rPr lang="fi-FI" sz="2400" dirty="0"/>
              <a:t> ja Ossetian alueita</a:t>
            </a:r>
          </a:p>
        </p:txBody>
      </p:sp>
      <p:pic>
        <p:nvPicPr>
          <p:cNvPr id="31746" name="Picture 2">
            <a:extLst>
              <a:ext uri="{FF2B5EF4-FFF2-40B4-BE49-F238E27FC236}">
                <a16:creationId xmlns:a16="http://schemas.microsoft.com/office/drawing/2014/main" id="{B115584D-505D-196D-344E-314108B41B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88" y="1700213"/>
            <a:ext cx="6931025" cy="489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Sisällön paikkamerkki 3">
            <a:extLst>
              <a:ext uri="{FF2B5EF4-FFF2-40B4-BE49-F238E27FC236}">
                <a16:creationId xmlns:a16="http://schemas.microsoft.com/office/drawing/2014/main" id="{EF8D2AA6-1A1E-EE86-2DDA-3E3B35C12D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2613" y="1719263"/>
            <a:ext cx="7664173" cy="4406900"/>
          </a:xfr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E713592-A245-5182-9587-1293675F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fi-FI" dirty="0"/>
              <a:t>Venäjän BKT:n kehitys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211527B9-8465-7A83-24E4-6F8F7A55F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19262"/>
            <a:ext cx="8407400" cy="4734073"/>
          </a:xfrm>
        </p:spPr>
        <p:txBody>
          <a:bodyPr>
            <a:normAutofit fontScale="92500" lnSpcReduction="10000"/>
          </a:bodyPr>
          <a:lstStyle/>
          <a:p>
            <a:pPr>
              <a:buFont typeface="Wingdings 2" panose="05020102010507070707" pitchFamily="18" charset="2"/>
              <a:buChar char=""/>
              <a:defRPr/>
            </a:pPr>
            <a:r>
              <a:rPr lang="fi-FI" sz="2400" b="1" dirty="0"/>
              <a:t>Ukrainan vallankumous 2014: </a:t>
            </a:r>
            <a:r>
              <a:rPr lang="fi-FI" sz="2400" dirty="0"/>
              <a:t>Venäjämyönteinen presidentti</a:t>
            </a:r>
            <a:r>
              <a:rPr lang="fi-FI" sz="2400" i="1" dirty="0"/>
              <a:t> Viktor </a:t>
            </a:r>
            <a:r>
              <a:rPr lang="fi-FI" sz="2400" i="1" dirty="0" err="1"/>
              <a:t>Janukovyts</a:t>
            </a:r>
            <a:r>
              <a:rPr lang="fi-FI" sz="2400" dirty="0"/>
              <a:t> syrjäytettiin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dirty="0" err="1"/>
              <a:t>Janukovyts</a:t>
            </a:r>
            <a:r>
              <a:rPr lang="fi-FI" sz="2200" dirty="0"/>
              <a:t> hylkäsi EU:n lähentymissopimuksen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dirty="0"/>
              <a:t> uudistusmieliset vaativat korruption kitkemistä ja suhteita </a:t>
            </a:r>
            <a:r>
              <a:rPr lang="fi-FI" sz="2200" dirty="0" err="1"/>
              <a:t>NATO:on</a:t>
            </a:r>
            <a:r>
              <a:rPr lang="fi-FI" sz="2200" dirty="0"/>
              <a:t> ja EU:hun</a:t>
            </a:r>
          </a:p>
          <a:p>
            <a:pPr marL="365125" lvl="1" indent="0">
              <a:buNone/>
              <a:defRPr/>
            </a:pPr>
            <a:endParaRPr lang="fi-FI" sz="2200" dirty="0"/>
          </a:p>
          <a:p>
            <a:pPr>
              <a:buFont typeface="Wingdings" panose="05000000000000000000" pitchFamily="2" charset="2"/>
              <a:buChar char="à"/>
              <a:defRPr/>
            </a:pPr>
            <a:r>
              <a:rPr lang="fi-FI" sz="2400" dirty="0"/>
              <a:t>Vastalauseena Venäjä valtasi </a:t>
            </a:r>
            <a:r>
              <a:rPr lang="fi-FI" sz="2400" b="1" dirty="0"/>
              <a:t>Krimin</a:t>
            </a:r>
          </a:p>
          <a:p>
            <a:pPr marL="44450" indent="0">
              <a:buNone/>
              <a:defRPr/>
            </a:pPr>
            <a:endParaRPr lang="fi-FI" sz="2400" b="1" dirty="0"/>
          </a:p>
          <a:p>
            <a:pPr>
              <a:buFont typeface="Wingdings 2" panose="05020102010507070707" pitchFamily="18" charset="2"/>
              <a:buChar char=""/>
              <a:defRPr/>
            </a:pPr>
            <a:r>
              <a:rPr lang="fi-FI" sz="2400" dirty="0"/>
              <a:t>Itä-Ukrainan venäjämieliset separatistit vaativat </a:t>
            </a:r>
            <a:r>
              <a:rPr lang="fi-FI" sz="2400" b="1" dirty="0"/>
              <a:t>itsehallintoa (2014)</a:t>
            </a:r>
            <a:r>
              <a:rPr lang="fi-FI" sz="2400" dirty="0"/>
              <a:t>: 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dirty="0"/>
              <a:t>Ukrainan operaatio </a:t>
            </a:r>
            <a:r>
              <a:rPr lang="fi-FI" sz="2200" dirty="0" err="1"/>
              <a:t>Donbassiin</a:t>
            </a:r>
            <a:endParaRPr lang="fi-FI" sz="2200" dirty="0"/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200" dirty="0"/>
              <a:t>Venäjä aseisti ja lähetti joukkoja Itä-Ukrainaan </a:t>
            </a:r>
          </a:p>
          <a:p>
            <a:pPr lvl="1">
              <a:buFont typeface="Wingdings 2" panose="05020102010507070707" pitchFamily="18" charset="2"/>
              <a:buChar char=""/>
              <a:defRPr/>
            </a:pPr>
            <a:r>
              <a:rPr lang="fi-FI" sz="2400" dirty="0"/>
              <a:t>EU-johtajien johdolla tulitauko Itä-Ukrainaan (</a:t>
            </a:r>
            <a:r>
              <a:rPr lang="fi-FI" sz="2400" b="1" dirty="0"/>
              <a:t>Minskin sopimus 2014</a:t>
            </a:r>
            <a:r>
              <a:rPr lang="fi-FI" sz="2400" dirty="0"/>
              <a:t>), taistelut jatkuivat silti</a:t>
            </a:r>
          </a:p>
          <a:p>
            <a:pPr>
              <a:buFont typeface="Wingdings 2" panose="05020102010507070707" pitchFamily="18" charset="2"/>
              <a:buChar char=""/>
              <a:defRPr/>
            </a:pPr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0E51879-A9A6-BFF6-0B72-F0EE0A2B6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Krimin miehitys ja Itä-Ukrainan kriisi 2014-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090" y="1684357"/>
            <a:ext cx="4329801" cy="2433200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251520" y="260649"/>
            <a:ext cx="8892480" cy="1152128"/>
          </a:xfrm>
        </p:spPr>
        <p:txBody>
          <a:bodyPr/>
          <a:lstStyle/>
          <a:p>
            <a:r>
              <a:rPr lang="fi-FI" dirty="0"/>
              <a:t>Venäjämielinen presidentti Viktor </a:t>
            </a:r>
            <a:r>
              <a:rPr lang="fi-FI" dirty="0" err="1"/>
              <a:t>Janykovits</a:t>
            </a:r>
            <a:r>
              <a:rPr lang="fi-FI" dirty="0"/>
              <a:t> ja </a:t>
            </a:r>
            <a:r>
              <a:rPr lang="fi-FI" dirty="0" err="1"/>
              <a:t>Maidanin</a:t>
            </a:r>
            <a:r>
              <a:rPr lang="fi-FI" dirty="0"/>
              <a:t> aukion mielenosoitukset 2014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55" y="4117557"/>
            <a:ext cx="4089782" cy="2499311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111" y="2132856"/>
            <a:ext cx="4344734" cy="292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827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E79FA153-C051-4B1B-1140-7D5A7F08B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Krimin ja Ukrainan kriisi 2014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7034648F-A8A5-E0DB-2802-4BEDDEFC77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28775"/>
            <a:ext cx="6049963" cy="5040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0918D1A1-A3F1-832D-7EDE-C3702841BC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8194" y="1719263"/>
            <a:ext cx="6553011" cy="4406900"/>
          </a:xfrm>
          <a:solidFill>
            <a:schemeClr val="accent1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224829A-9BB7-94FF-7F7C-718FC2753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>
              <a:defRPr/>
            </a:pPr>
            <a:r>
              <a:rPr lang="fi-FI" dirty="0"/>
              <a:t>Itä-Ukrainan kriisi 2014-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Sisällön paikkamerkki 3">
            <a:extLst>
              <a:ext uri="{FF2B5EF4-FFF2-40B4-BE49-F238E27FC236}">
                <a16:creationId xmlns:a16="http://schemas.microsoft.com/office/drawing/2014/main" id="{BC2BBD6D-A170-A49B-0B45-F5481E7B7F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8" y="1844675"/>
            <a:ext cx="7019925" cy="4662488"/>
          </a:xfr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2D5A1E38-46A8-A8C3-11B6-00D625CE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sz="2400" dirty="0"/>
              <a:t>Malesian lentoyhtiön kone ammuttiin alas 2014 itä-ukrainassa, kaikki koneen 283 matkustajaa ja miehistö menehtyivät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ED2130D1-2B19-7E88-07E0-0776A6009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304800"/>
            <a:ext cx="5867400" cy="58531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2500" dirty="0"/>
              <a:t>1. Putin: </a:t>
            </a:r>
            <a:r>
              <a:rPr lang="fi-FI" sz="2500" i="1" dirty="0"/>
              <a:t>”</a:t>
            </a:r>
            <a:r>
              <a:rPr lang="fi-FI" sz="2500" b="1" i="1" dirty="0"/>
              <a:t>NL:n hajoaminen </a:t>
            </a:r>
            <a:r>
              <a:rPr lang="fi-FI" sz="2500" i="1" dirty="0"/>
              <a:t>oli 1900-luvun suurin katastrofi.”  	(ei tunnusta Ukrainaa omaksi 	valtioksi, haluaa palauttaa 	Venäjän yhteyteen, ns. 	etupiiriajattelu)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2500" dirty="0"/>
              <a:t>2. Ukrainan nykyjohdon </a:t>
            </a:r>
            <a:r>
              <a:rPr lang="fi-FI" sz="2500" b="1" dirty="0"/>
              <a:t>EU- ja Nato-myönteisyys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2500" dirty="0"/>
              <a:t>3. Kiistat Ukrainan läpi menevistä </a:t>
            </a:r>
            <a:r>
              <a:rPr lang="fi-FI" sz="2500" b="1" dirty="0"/>
              <a:t>kaasuputkista ja </a:t>
            </a:r>
            <a:r>
              <a:rPr lang="fi-FI" sz="2500" b="1" dirty="0" err="1"/>
              <a:t>Sevastopolin</a:t>
            </a:r>
            <a:r>
              <a:rPr lang="fi-FI" sz="2500" b="1" dirty="0"/>
              <a:t> tukikohdasta </a:t>
            </a:r>
            <a:r>
              <a:rPr lang="fi-FI" sz="2500" dirty="0"/>
              <a:t>Krimillä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2500" dirty="0"/>
              <a:t>4. Itä-Ukrainan (</a:t>
            </a:r>
            <a:r>
              <a:rPr lang="fi-FI" sz="2500" b="1" dirty="0" err="1"/>
              <a:t>Donbass</a:t>
            </a:r>
            <a:r>
              <a:rPr lang="fi-FI" sz="2500" dirty="0"/>
              <a:t>) </a:t>
            </a:r>
            <a:r>
              <a:rPr lang="fi-FI" sz="2500" b="1" dirty="0"/>
              <a:t>venäjänkielisen väestön </a:t>
            </a:r>
            <a:r>
              <a:rPr lang="fi-FI" sz="2500" dirty="0"/>
              <a:t>suojelu</a:t>
            </a:r>
          </a:p>
          <a:p>
            <a:pPr>
              <a:lnSpc>
                <a:spcPct val="90000"/>
              </a:lnSpc>
              <a:buFont typeface="Wingdings 2" panose="05020102010507070707" pitchFamily="18" charset="2"/>
              <a:buChar char=""/>
              <a:defRPr/>
            </a:pPr>
            <a:r>
              <a:rPr lang="fi-FI" sz="2500" dirty="0"/>
              <a:t>5. Ukrainan </a:t>
            </a:r>
            <a:r>
              <a:rPr lang="fi-FI" sz="2500" b="1" dirty="0"/>
              <a:t>raaka-aineet (maakaasu, öljy ym.)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564FFE6-DB1E-E0D4-E659-BCEEFFA98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6F1FB8AE-BFB1-4D02-E4DA-4A0382D0F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752" y="457200"/>
            <a:ext cx="1804736" cy="1673352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fi-FI" sz="2400" dirty="0"/>
              <a:t>Ukrainan sodan syyt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A765B89-D61B-EF66-118F-8C5AA9557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19262"/>
            <a:ext cx="8407400" cy="4878089"/>
          </a:xfrm>
        </p:spPr>
        <p:txBody>
          <a:bodyPr>
            <a:normAutofit fontScale="85000" lnSpcReduction="20000"/>
          </a:bodyPr>
          <a:lstStyle/>
          <a:p>
            <a:r>
              <a:rPr lang="fi-FI" sz="2600" dirty="0"/>
              <a:t>Venäjän hyökkäys Ukrainaan alkoi 24.2.2022</a:t>
            </a:r>
          </a:p>
          <a:p>
            <a:pPr lvl="1"/>
            <a:r>
              <a:rPr lang="fi-FI" sz="2600" dirty="0"/>
              <a:t>Neuvottelut Itä-Ukrainasta eivät ratkenneet</a:t>
            </a:r>
          </a:p>
          <a:p>
            <a:pPr lvl="1"/>
            <a:r>
              <a:rPr lang="fi-FI" sz="2600" dirty="0"/>
              <a:t>Putin uskoi Ukrainan </a:t>
            </a:r>
            <a:r>
              <a:rPr lang="fi-FI" sz="2600" b="1" dirty="0"/>
              <a:t>nopeaan miehitykseen</a:t>
            </a:r>
          </a:p>
          <a:p>
            <a:pPr lvl="1"/>
            <a:r>
              <a:rPr lang="fi-FI" sz="2600" dirty="0"/>
              <a:t>Venäjä syytti Ukrainaa venäläisväestön </a:t>
            </a:r>
            <a:r>
              <a:rPr lang="fi-FI" sz="2600" b="1" dirty="0"/>
              <a:t>”kansanmurhasta” </a:t>
            </a:r>
            <a:r>
              <a:rPr lang="fi-FI" sz="2600" b="1" dirty="0" err="1"/>
              <a:t>Donbassissa</a:t>
            </a:r>
            <a:r>
              <a:rPr lang="fi-FI" sz="2600" b="1" dirty="0"/>
              <a:t> ja Ukrainan hallintoa ”fasistiseksi”</a:t>
            </a:r>
            <a:endParaRPr lang="fi-FI" sz="2600" b="1" dirty="0">
              <a:sym typeface="Wingdings" pitchFamily="2" charset="2"/>
            </a:endParaRPr>
          </a:p>
          <a:p>
            <a:pPr marL="365125" lvl="1" indent="0">
              <a:buNone/>
            </a:pPr>
            <a:r>
              <a:rPr lang="fi-FI" sz="2600" dirty="0">
                <a:sym typeface="Wingdings" pitchFamily="2" charset="2"/>
              </a:rPr>
              <a:t> </a:t>
            </a:r>
            <a:r>
              <a:rPr lang="fi-FI" sz="2600" b="1" dirty="0">
                <a:sym typeface="Wingdings" pitchFamily="2" charset="2"/>
              </a:rPr>
              <a:t>väitteitä ei lännessä ole pidetty uskottavina</a:t>
            </a:r>
          </a:p>
          <a:p>
            <a:pPr marL="44450" indent="0">
              <a:buNone/>
            </a:pPr>
            <a:endParaRPr lang="fi-FI" sz="2600" dirty="0">
              <a:sym typeface="Wingdings" pitchFamily="2" charset="2"/>
            </a:endParaRPr>
          </a:p>
          <a:p>
            <a:r>
              <a:rPr lang="fi-FI" sz="2600" dirty="0">
                <a:sym typeface="Wingdings" pitchFamily="2" charset="2"/>
              </a:rPr>
              <a:t>Sodan eteneminen:</a:t>
            </a:r>
          </a:p>
          <a:p>
            <a:pPr lvl="1"/>
            <a:r>
              <a:rPr lang="fi-FI" sz="2600" dirty="0">
                <a:sym typeface="Wingdings" pitchFamily="2" charset="2"/>
              </a:rPr>
              <a:t>Länsimaat asettivat voimakkaat </a:t>
            </a:r>
            <a:r>
              <a:rPr lang="fi-FI" sz="2600" b="1" dirty="0">
                <a:sym typeface="Wingdings" pitchFamily="2" charset="2"/>
              </a:rPr>
              <a:t>talous- ja matkustuspakotteet </a:t>
            </a:r>
            <a:r>
              <a:rPr lang="fi-FI" sz="2600" dirty="0">
                <a:sym typeface="Wingdings" pitchFamily="2" charset="2"/>
              </a:rPr>
              <a:t>Venäjälle ja </a:t>
            </a:r>
            <a:r>
              <a:rPr lang="fi-FI" sz="2600" b="1" dirty="0">
                <a:sym typeface="Wingdings" pitchFamily="2" charset="2"/>
              </a:rPr>
              <a:t>aseapu</a:t>
            </a:r>
            <a:r>
              <a:rPr lang="fi-FI" sz="2600" dirty="0">
                <a:sym typeface="Wingdings" pitchFamily="2" charset="2"/>
              </a:rPr>
              <a:t> Ukrainalle</a:t>
            </a:r>
          </a:p>
          <a:p>
            <a:pPr lvl="1"/>
            <a:r>
              <a:rPr lang="fi-FI" sz="2600" dirty="0">
                <a:sym typeface="Wingdings" pitchFamily="2" charset="2"/>
              </a:rPr>
              <a:t>Venäjän eteneminen ei edennyt toivotusti Kiovaan, sota juuttunut </a:t>
            </a:r>
            <a:r>
              <a:rPr lang="fi-FI" sz="2600" b="1" dirty="0">
                <a:sym typeface="Wingdings" pitchFamily="2" charset="2"/>
              </a:rPr>
              <a:t>tykistötaisteluksi Itä-Ukrainassa</a:t>
            </a:r>
          </a:p>
          <a:p>
            <a:pPr lvl="1"/>
            <a:r>
              <a:rPr lang="fi-FI" sz="2600" dirty="0">
                <a:sym typeface="Wingdings" pitchFamily="2" charset="2"/>
              </a:rPr>
              <a:t>Ukraina pyrkinyt </a:t>
            </a:r>
            <a:r>
              <a:rPr lang="fi-FI" sz="2600" b="1" dirty="0">
                <a:sym typeface="Wingdings" pitchFamily="2" charset="2"/>
              </a:rPr>
              <a:t>vastahyökkäyksiin</a:t>
            </a:r>
          </a:p>
          <a:p>
            <a:pPr lvl="1"/>
            <a:r>
              <a:rPr lang="fi-FI" sz="2600" dirty="0">
                <a:sym typeface="Wingdings" pitchFamily="2" charset="2"/>
              </a:rPr>
              <a:t>5,7 miljoonaa ukrainalaista siviiliä on joutunut </a:t>
            </a:r>
            <a:r>
              <a:rPr lang="fi-FI" sz="2600" b="1" dirty="0">
                <a:sym typeface="Wingdings" pitchFamily="2" charset="2"/>
              </a:rPr>
              <a:t>pakolaiseksi</a:t>
            </a:r>
          </a:p>
          <a:p>
            <a:pPr lvl="1"/>
            <a:endParaRPr lang="fi-FI" dirty="0">
              <a:sym typeface="Wingdings" pitchFamily="2" charset="2"/>
            </a:endParaRP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6DC2DF9-B08D-5001-3881-F63D9DA28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Venäjän hyökkäys Ukrainaan 2022-</a:t>
            </a:r>
          </a:p>
        </p:txBody>
      </p:sp>
    </p:spTree>
    <p:extLst>
      <p:ext uri="{BB962C8B-B14F-4D97-AF65-F5344CB8AC3E}">
        <p14:creationId xmlns:p14="http://schemas.microsoft.com/office/powerpoint/2010/main" val="222627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C40A8A35-8325-0A73-D8D6-A59BC2E2B6A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"/>
          <a:stretch/>
        </p:blipFill>
        <p:spPr bwMode="auto">
          <a:xfrm>
            <a:off x="152400" y="152400"/>
            <a:ext cx="6705600" cy="6553200"/>
          </a:xfrm>
          <a:solidFill>
            <a:schemeClr val="accent1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Text Placeholder 2">
            <a:extLst>
              <a:ext uri="{FF2B5EF4-FFF2-40B4-BE49-F238E27FC236}">
                <a16:creationId xmlns:a16="http://schemas.microsoft.com/office/drawing/2014/main" id="{42D1A363-82CF-DD6B-CC96-CB2174F7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15369" name="Title 3">
            <a:extLst>
              <a:ext uri="{FF2B5EF4-FFF2-40B4-BE49-F238E27FC236}">
                <a16:creationId xmlns:a16="http://schemas.microsoft.com/office/drawing/2014/main" id="{D95443B2-1DC6-D899-D121-90A493701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esidentti Zelenskyi kasvoi koomikosta etulinjan sotapäälliköksi | Apu">
            <a:extLst>
              <a:ext uri="{FF2B5EF4-FFF2-40B4-BE49-F238E27FC236}">
                <a16:creationId xmlns:a16="http://schemas.microsoft.com/office/drawing/2014/main" id="{11E9F10E-CF78-EEB7-5F29-845A20A212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1179"/>
          <a:stretch/>
        </p:blipFill>
        <p:spPr bwMode="auto">
          <a:xfrm>
            <a:off x="381000" y="1719263"/>
            <a:ext cx="8407400" cy="4406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8B4CC905-6D4D-6794-E737-8220071E9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/>
              <a:t>Ukrainan presidentti </a:t>
            </a:r>
            <a:r>
              <a:rPr lang="fi-FI" err="1"/>
              <a:t>Volodymyr</a:t>
            </a:r>
            <a:r>
              <a:rPr lang="fi-FI"/>
              <a:t> </a:t>
            </a:r>
            <a:r>
              <a:rPr lang="fi-FI" err="1"/>
              <a:t>Zelenskyi</a:t>
            </a:r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35425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33F1BF36-04E5-3EA6-A60D-06309FADB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Aseapu Ukrainaan: HIMARS –raketinheitin ja Leopard-panssarivaunu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CE1362D-5D39-F29D-5562-323D1EF655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16" y="2407547"/>
            <a:ext cx="4234581" cy="31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ankkeja Saksasta, hävittäjiä Slovakiasta – Tällaista sotakalustoa voisi  lähteä Ukrainan avuksi | Uusi Suomi">
            <a:extLst>
              <a:ext uri="{FF2B5EF4-FFF2-40B4-BE49-F238E27FC236}">
                <a16:creationId xmlns:a16="http://schemas.microsoft.com/office/drawing/2014/main" id="{5C2A6FB6-F15F-DEDC-7525-6BEAE06D5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99" y="2407547"/>
            <a:ext cx="4234580" cy="317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87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905B81A0-7D25-94C5-3F1E-B5EB289C8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Lennokki-iskut (</a:t>
            </a:r>
            <a:r>
              <a:rPr lang="fi-FI" dirty="0" err="1"/>
              <a:t>Drone</a:t>
            </a:r>
            <a:r>
              <a:rPr lang="fi-FI" dirty="0"/>
              <a:t>)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DAF54A2-F16A-CA97-D64F-38526753A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721" y="2132856"/>
            <a:ext cx="4457700" cy="3076575"/>
          </a:xfrm>
          <a:prstGeom prst="rect">
            <a:avLst/>
          </a:prstGeo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C472288-505E-2D54-727D-B08FA5C9E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579" y="2617312"/>
            <a:ext cx="4179463" cy="234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21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1608246F-EAD5-C22B-FDE5-782EEF08A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19072"/>
            <a:ext cx="4038600" cy="440740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i-FI" sz="2200" i="1" dirty="0"/>
              <a:t>1.4.2022 N. 300 ihmiset siviiliväestön ruumiit löytyivät Kiovan läheltä avohaudoista</a:t>
            </a:r>
          </a:p>
          <a:p>
            <a:pPr marL="44450" indent="0">
              <a:lnSpc>
                <a:spcPct val="90000"/>
              </a:lnSpc>
              <a:buNone/>
            </a:pPr>
            <a:endParaRPr lang="fi-FI" sz="2200" i="1" dirty="0"/>
          </a:p>
          <a:p>
            <a:pPr>
              <a:lnSpc>
                <a:spcPct val="90000"/>
              </a:lnSpc>
            </a:pPr>
            <a:r>
              <a:rPr lang="fi-FI" sz="2200" i="1" dirty="0"/>
              <a:t>5.6.2023 </a:t>
            </a:r>
            <a:r>
              <a:rPr lang="fi-FI" sz="2200" i="1" dirty="0" err="1"/>
              <a:t>Kahovkan</a:t>
            </a:r>
            <a:r>
              <a:rPr lang="fi-FI" sz="2200" i="1" dirty="0"/>
              <a:t> pato räjäytettiin </a:t>
            </a:r>
            <a:r>
              <a:rPr lang="fi-FI" sz="2200" i="1" dirty="0" err="1"/>
              <a:t>Hersonin</a:t>
            </a:r>
            <a:r>
              <a:rPr lang="fi-FI" sz="2200" i="1" dirty="0"/>
              <a:t> alueella ja tekojärven vedet alkoivat syöksyä kohti </a:t>
            </a:r>
            <a:r>
              <a:rPr lang="fi-FI" sz="2200" i="1" dirty="0" err="1"/>
              <a:t>Mustaamerta</a:t>
            </a:r>
            <a:r>
              <a:rPr lang="fi-FI" sz="2200" i="1" dirty="0"/>
              <a:t> (n. 80 kylää tai kaupunkia jäi veden alle + luonto ja eläimet)</a:t>
            </a:r>
          </a:p>
        </p:txBody>
      </p:sp>
      <p:pic>
        <p:nvPicPr>
          <p:cNvPr id="4098" name="Picture 2" descr="Kommentti: Butšan joukkomurha todistaa ihmisten epäinhimillistämisen  voimasta – Suomen eduskunnassa sitä tehdään joka torstai – KU">
            <a:extLst>
              <a:ext uri="{FF2B5EF4-FFF2-40B4-BE49-F238E27FC236}">
                <a16:creationId xmlns:a16="http://schemas.microsoft.com/office/drawing/2014/main" id="{51868708-FF8E-95CA-7ED2-1252203533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5" r="22579" b="3"/>
          <a:stretch/>
        </p:blipFill>
        <p:spPr bwMode="auto">
          <a:xfrm>
            <a:off x="4648200" y="1719072"/>
            <a:ext cx="4038600" cy="440740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0BC09175-A942-8917-8BCA-EB04E310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fi-FI" sz="2200" dirty="0"/>
              <a:t>Esimerkkejä sodan seurauksista: </a:t>
            </a:r>
            <a:r>
              <a:rPr lang="fi-FI" sz="2200" dirty="0" err="1"/>
              <a:t>But</a:t>
            </a:r>
            <a:r>
              <a:rPr lang="fi-FI" sz="2200" b="0" dirty="0" err="1">
                <a:effectLst/>
              </a:rPr>
              <a:t>šan</a:t>
            </a:r>
            <a:r>
              <a:rPr lang="fi-FI" sz="2200" b="0" dirty="0">
                <a:effectLst/>
              </a:rPr>
              <a:t> verilöyly (27.2-31.3.2022) ja </a:t>
            </a:r>
            <a:r>
              <a:rPr lang="fi-FI" sz="2200" b="0" dirty="0" err="1">
                <a:effectLst/>
              </a:rPr>
              <a:t>kahovkan</a:t>
            </a:r>
            <a:r>
              <a:rPr lang="fi-FI" sz="2200" b="0" dirty="0">
                <a:effectLst/>
              </a:rPr>
              <a:t> padon tuhoutuminen</a:t>
            </a:r>
            <a:br>
              <a:rPr lang="fi-FI" sz="2200" b="0" i="0" dirty="0">
                <a:effectLst/>
              </a:rPr>
            </a:br>
            <a:endParaRPr lang="fi-FI" sz="2200" dirty="0"/>
          </a:p>
        </p:txBody>
      </p:sp>
    </p:spTree>
    <p:extLst>
      <p:ext uri="{BB962C8B-B14F-4D97-AF65-F5344CB8AC3E}">
        <p14:creationId xmlns:p14="http://schemas.microsoft.com/office/powerpoint/2010/main" val="29302226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ahovkan pato murtui sen keskikohdasta varhain tiistaina.">
            <a:extLst>
              <a:ext uri="{FF2B5EF4-FFF2-40B4-BE49-F238E27FC236}">
                <a16:creationId xmlns:a16="http://schemas.microsoft.com/office/drawing/2014/main" id="{E6AB67FA-9896-C119-0C2A-FF8AFE530C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6728"/>
          <a:stretch/>
        </p:blipFill>
        <p:spPr bwMode="auto">
          <a:xfrm>
            <a:off x="381000" y="1719263"/>
            <a:ext cx="8407400" cy="4406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7B789F2C-4EED-8A43-74C9-B7C954A36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r>
              <a:rPr lang="fi-FI" dirty="0" err="1"/>
              <a:t>Kahovkan</a:t>
            </a:r>
            <a:r>
              <a:rPr lang="fi-FI" dirty="0"/>
              <a:t> padon murtuminen 2023</a:t>
            </a:r>
          </a:p>
        </p:txBody>
      </p:sp>
    </p:spTree>
    <p:extLst>
      <p:ext uri="{BB962C8B-B14F-4D97-AF65-F5344CB8AC3E}">
        <p14:creationId xmlns:p14="http://schemas.microsoft.com/office/powerpoint/2010/main" val="4129080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82AD530-C5CD-35B2-1AE2-23F369E98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r>
              <a:rPr lang="fi-FI" dirty="0"/>
              <a:t>Venäjän hyökkäys Ukrainaan 2022-</a:t>
            </a:r>
          </a:p>
        </p:txBody>
      </p:sp>
      <p:graphicFrame>
        <p:nvGraphicFramePr>
          <p:cNvPr id="5" name="Sisällön paikkamerkki 1">
            <a:extLst>
              <a:ext uri="{FF2B5EF4-FFF2-40B4-BE49-F238E27FC236}">
                <a16:creationId xmlns:a16="http://schemas.microsoft.com/office/drawing/2014/main" id="{18BB8CCF-E9B1-D88A-CBCB-54F7D338D2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4131133"/>
              </p:ext>
            </p:extLst>
          </p:nvPr>
        </p:nvGraphicFramePr>
        <p:xfrm>
          <a:off x="381000" y="1719263"/>
          <a:ext cx="8407400" cy="4406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359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artalla Venäjän valtaamat alueet Ukrainassa 15.8.2023">
            <a:extLst>
              <a:ext uri="{FF2B5EF4-FFF2-40B4-BE49-F238E27FC236}">
                <a16:creationId xmlns:a16="http://schemas.microsoft.com/office/drawing/2014/main" id="{50E01AE3-7C1A-F86B-BAB7-38B9A17D0F6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456" y="1719263"/>
            <a:ext cx="7834488" cy="44069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1CD2327-A201-37A5-851E-7891B4E39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dirty="0"/>
              <a:t>Ukrainan sodan </a:t>
            </a:r>
            <a:r>
              <a:rPr lang="fi-FI"/>
              <a:t>rintamalinja elokuussa 2023</a:t>
            </a:r>
          </a:p>
        </p:txBody>
      </p:sp>
    </p:spTree>
    <p:extLst>
      <p:ext uri="{BB962C8B-B14F-4D97-AF65-F5344CB8AC3E}">
        <p14:creationId xmlns:p14="http://schemas.microsoft.com/office/powerpoint/2010/main" val="2052910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hlinkClick r:id="rId2"/>
              </a:rPr>
              <a:t>https://yle.triplet.io/uutiset/miksi-ukrainassa-on-sota</a:t>
            </a:r>
            <a:endParaRPr lang="fi-FI" dirty="0"/>
          </a:p>
        </p:txBody>
      </p:sp>
      <p:sp>
        <p:nvSpPr>
          <p:cNvPr id="3" name="Otsikk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Miksi Ukrainassa on sota?</a:t>
            </a:r>
          </a:p>
        </p:txBody>
      </p:sp>
    </p:spTree>
    <p:extLst>
      <p:ext uri="{BB962C8B-B14F-4D97-AF65-F5344CB8AC3E}">
        <p14:creationId xmlns:p14="http://schemas.microsoft.com/office/powerpoint/2010/main" val="26042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FF6654DB-8FC3-5A9E-FA9D-FAA1175D6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fi-FI" sz="2400" b="1" dirty="0"/>
              <a:t>Leonid </a:t>
            </a:r>
            <a:r>
              <a:rPr lang="fi-FI" sz="2400" b="1" dirty="0" err="1"/>
              <a:t>Breznev</a:t>
            </a:r>
            <a:r>
              <a:rPr lang="fi-FI" sz="2400" dirty="0"/>
              <a:t>, kommunistisen puolueen pääsihteeri 1966-82</a:t>
            </a:r>
          </a:p>
          <a:p>
            <a:pPr>
              <a:defRPr/>
            </a:pPr>
            <a:r>
              <a:rPr lang="fi-FI" sz="2400" dirty="0"/>
              <a:t>1970-luvulta 1980-luvun alkuun ”</a:t>
            </a:r>
            <a:r>
              <a:rPr lang="fi-FI" sz="2400" b="1" dirty="0"/>
              <a:t>pysähtyneisyyden aika</a:t>
            </a:r>
            <a:r>
              <a:rPr lang="fi-FI" sz="2400" dirty="0"/>
              <a:t>”:</a:t>
            </a:r>
          </a:p>
          <a:p>
            <a:pPr lvl="1">
              <a:defRPr/>
            </a:pPr>
            <a:r>
              <a:rPr lang="fi-FI" sz="2400" i="1" dirty="0"/>
              <a:t>Heikko talouskehitys: ei riittäviä investointeja uuteen teknologiaan</a:t>
            </a:r>
          </a:p>
          <a:p>
            <a:pPr lvl="1">
              <a:defRPr/>
            </a:pPr>
            <a:r>
              <a:rPr lang="fi-FI" sz="2400" i="1" dirty="0"/>
              <a:t>Raaka-aineiden tuhlaus ja ympäristöongelmat</a:t>
            </a:r>
          </a:p>
          <a:p>
            <a:pPr lvl="1">
              <a:defRPr/>
            </a:pPr>
            <a:r>
              <a:rPr lang="fi-FI" sz="2400" i="1" dirty="0"/>
              <a:t>Liian suuret asevarustelumenot</a:t>
            </a:r>
          </a:p>
          <a:p>
            <a:pPr lvl="1">
              <a:defRPr/>
            </a:pPr>
            <a:r>
              <a:rPr lang="fi-FI" sz="2400" i="1" dirty="0"/>
              <a:t>Pula elintarvikkeista ja kulutushyödykkeistä</a:t>
            </a:r>
          </a:p>
          <a:p>
            <a:pPr lvl="1">
              <a:defRPr/>
            </a:pPr>
            <a:r>
              <a:rPr lang="fi-FI" sz="2400" i="1" dirty="0"/>
              <a:t>Ideologinen kriisi: diktatuurijärjestelmä</a:t>
            </a:r>
            <a:r>
              <a:rPr lang="fi-FI" sz="2400" dirty="0"/>
              <a:t> (mm. </a:t>
            </a:r>
            <a:r>
              <a:rPr lang="fi-FI" sz="2400" b="1" dirty="0"/>
              <a:t>Unkarin kansannousu 1958, Prahan kevät 1968</a:t>
            </a:r>
            <a:r>
              <a:rPr lang="fi-FI" sz="2400" dirty="0"/>
              <a:t>) </a:t>
            </a:r>
            <a:r>
              <a:rPr lang="fi-FI" sz="2400" dirty="0">
                <a:sym typeface="Wingdings" pitchFamily="2" charset="2"/>
              </a:rPr>
              <a:t> ”</a:t>
            </a:r>
            <a:r>
              <a:rPr lang="fi-FI" sz="2400" dirty="0" err="1">
                <a:sym typeface="Wingdings" pitchFamily="2" charset="2"/>
              </a:rPr>
              <a:t>Breznevin</a:t>
            </a:r>
            <a:r>
              <a:rPr lang="fi-FI" sz="2400" dirty="0">
                <a:sym typeface="Wingdings" pitchFamily="2" charset="2"/>
              </a:rPr>
              <a:t> oppi”</a:t>
            </a:r>
            <a:endParaRPr lang="fi-FI" sz="2400" dirty="0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8CFC8A90-CD5A-9B08-F3CD-DB9FE4CB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i-FI" dirty="0" err="1"/>
              <a:t>Breznev</a:t>
            </a:r>
            <a:r>
              <a:rPr lang="fi-FI" dirty="0"/>
              <a:t> ja pysähtyneisyyden aika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5BFAA37-107A-91CD-A90A-4AC8FBC713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2664"/>
          <a:stretch/>
        </p:blipFill>
        <p:spPr bwMode="auto">
          <a:xfrm>
            <a:off x="609600" y="304800"/>
            <a:ext cx="5867400" cy="5853113"/>
          </a:xfr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 Placeholder 2">
            <a:extLst>
              <a:ext uri="{FF2B5EF4-FFF2-40B4-BE49-F238E27FC236}">
                <a16:creationId xmlns:a16="http://schemas.microsoft.com/office/drawing/2014/main" id="{C06D63F8-BC98-CB8F-62BB-7543FCD98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9752" y="2130552"/>
            <a:ext cx="1673352" cy="281635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582E2A28-29DA-80DD-FE02-785F872D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9752" y="457200"/>
            <a:ext cx="1675660" cy="1673352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fi-FI" dirty="0"/>
              <a:t>Leonid </a:t>
            </a:r>
            <a:r>
              <a:rPr lang="fi-FI" dirty="0" err="1"/>
              <a:t>Breznev</a:t>
            </a:r>
            <a:endParaRPr lang="fi-FI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F8C6E9-7865-1FFA-8F48-BBBC8E44EE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719072"/>
            <a:ext cx="4316288" cy="4407408"/>
          </a:xfrm>
        </p:spPr>
        <p:txBody>
          <a:bodyPr>
            <a:normAutofit/>
          </a:bodyPr>
          <a:lstStyle/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NL:ssa 1985 valtaan noussut </a:t>
            </a:r>
            <a:r>
              <a:rPr lang="fi-FI" sz="1600" b="1" dirty="0"/>
              <a:t>Mihail </a:t>
            </a:r>
            <a:r>
              <a:rPr lang="fi-FI" sz="1600" b="1" dirty="0" err="1"/>
              <a:t>Gorbatsov</a:t>
            </a:r>
            <a:r>
              <a:rPr lang="fi-FI" sz="1600" b="1" dirty="0"/>
              <a:t> </a:t>
            </a:r>
            <a:r>
              <a:rPr lang="fi-FI" sz="1600" dirty="0"/>
              <a:t>salli </a:t>
            </a:r>
            <a:r>
              <a:rPr lang="fi-FI" sz="1600" i="1" dirty="0"/>
              <a:t>valtion arvostelun ja osittaisen yksityisyrittäjyyden</a:t>
            </a:r>
          </a:p>
          <a:p>
            <a:pPr marL="548958" lvl="1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 </a:t>
            </a:r>
            <a:r>
              <a:rPr lang="fi-FI" sz="1600" b="1" dirty="0" err="1"/>
              <a:t>Glastnost</a:t>
            </a:r>
            <a:r>
              <a:rPr lang="fi-FI" sz="1600" b="1" dirty="0"/>
              <a:t> (avoimuuspolitiikka) ja Perestroika (talouden uudistusohjelma)</a:t>
            </a:r>
          </a:p>
          <a:p>
            <a:pPr marL="548958" lvl="1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1600" b="1" dirty="0" err="1"/>
              <a:t>Breznevin</a:t>
            </a:r>
            <a:r>
              <a:rPr lang="fi-FI" sz="1600" b="1" dirty="0"/>
              <a:t> opista luopuminen</a:t>
            </a:r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endParaRPr lang="fi-FI" sz="1600" dirty="0"/>
          </a:p>
          <a:p>
            <a:pPr marL="274320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1600" b="1" dirty="0"/>
              <a:t>Sosialistinen leiri hajosi 1988-1990: NL ei enää puuttunut maiden sisäisiin asioihin </a:t>
            </a:r>
          </a:p>
          <a:p>
            <a:pPr marL="548958" lvl="1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Puola, Unkari, Bulgaria, Romania, </a:t>
            </a:r>
            <a:r>
              <a:rPr lang="fi-FI" sz="1600" dirty="0" err="1"/>
              <a:t>Tsekkoslovakia</a:t>
            </a:r>
            <a:r>
              <a:rPr lang="fi-FI" sz="1600" dirty="0"/>
              <a:t> siirtyivät demokratiaan</a:t>
            </a:r>
          </a:p>
          <a:p>
            <a:pPr marL="548958" lvl="1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Berliinin muurin murtuminen 1989 ja Saksojen yhdistyminen 1990</a:t>
            </a:r>
          </a:p>
          <a:p>
            <a:pPr marL="548958" lvl="1" eaLnBrk="1" fontAlgn="auto" hangingPunct="1">
              <a:lnSpc>
                <a:spcPct val="90000"/>
              </a:lnSpc>
              <a:spcAft>
                <a:spcPts val="0"/>
              </a:spcAft>
              <a:buFont typeface="Wingdings 2" panose="05020102010507070707" pitchFamily="18" charset="2"/>
              <a:buChar char=""/>
              <a:defRPr/>
            </a:pPr>
            <a:r>
              <a:rPr lang="fi-FI" sz="1600" dirty="0"/>
              <a:t>Osatasavallat itsenäistyivät (mm. Viro, Latvia..)</a:t>
            </a:r>
          </a:p>
        </p:txBody>
      </p:sp>
      <p:pic>
        <p:nvPicPr>
          <p:cNvPr id="17411" name="Picture 2">
            <a:extLst>
              <a:ext uri="{FF2B5EF4-FFF2-40B4-BE49-F238E27FC236}">
                <a16:creationId xmlns:a16="http://schemas.microsoft.com/office/drawing/2014/main" id="{B98319A3-3B42-D310-50A3-E69FE9A9D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8" r="4233" b="3"/>
          <a:stretch/>
        </p:blipFill>
        <p:spPr bwMode="auto">
          <a:xfrm>
            <a:off x="4648200" y="1719072"/>
            <a:ext cx="4038600" cy="440740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829B376-B94A-157C-D192-DB476CF88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sz="3000" err="1"/>
              <a:t>Gorbatsovin</a:t>
            </a:r>
            <a:r>
              <a:rPr lang="fi-FI" sz="3000"/>
              <a:t> uudistukset ja Itäblokin hajoaminen 1980-luvun lopulla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Mihail Gorbatšov – Wikipedia">
            <a:extLst>
              <a:ext uri="{FF2B5EF4-FFF2-40B4-BE49-F238E27FC236}">
                <a16:creationId xmlns:a16="http://schemas.microsoft.com/office/drawing/2014/main" id="{FAE579CB-1928-D972-E04F-F588B8D41439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2795"/>
          <a:stretch/>
        </p:blipFill>
        <p:spPr bwMode="auto">
          <a:xfrm>
            <a:off x="152400" y="152400"/>
            <a:ext cx="6705600" cy="6553200"/>
          </a:xfr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9" name="Text Placeholder 2">
            <a:extLst>
              <a:ext uri="{FF2B5EF4-FFF2-40B4-BE49-F238E27FC236}">
                <a16:creationId xmlns:a16="http://schemas.microsoft.com/office/drawing/2014/main" id="{CDE748AB-DE49-9E13-B8C6-416E5A0E9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D5FDE93-213B-FA07-0AB0-85198D63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0" y="460248"/>
            <a:ext cx="1676400" cy="1673352"/>
          </a:xfrm>
        </p:spPr>
        <p:txBody>
          <a:bodyPr anchor="b">
            <a:normAutofit/>
          </a:bodyPr>
          <a:lstStyle/>
          <a:p>
            <a:pPr>
              <a:defRPr/>
            </a:pPr>
            <a:r>
              <a:rPr lang="fi-FI" sz="1900"/>
              <a:t>Mihail </a:t>
            </a:r>
            <a:r>
              <a:rPr lang="fi-FI" sz="1900" err="1"/>
              <a:t>Gorbatsov</a:t>
            </a:r>
            <a:endParaRPr lang="fi-FI" sz="19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1772677-15F3-EE8A-541D-C8A7AB4EF56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52400" y="914400"/>
            <a:ext cx="6705600" cy="5029200"/>
          </a:xfrm>
          <a:solidFill>
            <a:schemeClr val="accent1"/>
          </a:solidFill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 Placeholder 2">
            <a:extLst>
              <a:ext uri="{FF2B5EF4-FFF2-40B4-BE49-F238E27FC236}">
                <a16:creationId xmlns:a16="http://schemas.microsoft.com/office/drawing/2014/main" id="{8C1DEC1D-D86D-E8B0-BD10-DA03019DB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62800" y="2133600"/>
            <a:ext cx="1676400" cy="2971800"/>
          </a:xfrm>
        </p:spPr>
        <p:txBody>
          <a:bodyPr/>
          <a:lstStyle/>
          <a:p>
            <a:endParaRPr lang="en-US"/>
          </a:p>
        </p:txBody>
      </p:sp>
      <p:sp>
        <p:nvSpPr>
          <p:cNvPr id="20489" name="Title 3">
            <a:extLst>
              <a:ext uri="{FF2B5EF4-FFF2-40B4-BE49-F238E27FC236}">
                <a16:creationId xmlns:a16="http://schemas.microsoft.com/office/drawing/2014/main" id="{846ED617-5284-B53B-1E6E-E6FC9E038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0272" y="460248"/>
            <a:ext cx="1971328" cy="1673352"/>
          </a:xfrm>
        </p:spPr>
        <p:txBody>
          <a:bodyPr/>
          <a:lstStyle/>
          <a:p>
            <a:r>
              <a:rPr lang="en-US" dirty="0" err="1"/>
              <a:t>Venäjän</a:t>
            </a:r>
            <a:r>
              <a:rPr lang="en-US" dirty="0"/>
              <a:t> </a:t>
            </a:r>
            <a:r>
              <a:rPr lang="en-US" dirty="0" err="1"/>
              <a:t>federaatio</a:t>
            </a:r>
            <a:r>
              <a:rPr lang="en-US" dirty="0"/>
              <a:t> ja </a:t>
            </a:r>
            <a:r>
              <a:rPr lang="en-US" dirty="0" err="1"/>
              <a:t>uudet</a:t>
            </a:r>
            <a:r>
              <a:rPr lang="en-US" dirty="0"/>
              <a:t> </a:t>
            </a:r>
            <a:r>
              <a:rPr lang="en-US" dirty="0" err="1"/>
              <a:t>itsenäistyneet</a:t>
            </a:r>
            <a:r>
              <a:rPr lang="en-US" dirty="0"/>
              <a:t> </a:t>
            </a:r>
            <a:r>
              <a:rPr lang="en-US" dirty="0" err="1"/>
              <a:t>valtiot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Kuva 4">
            <a:extLst>
              <a:ext uri="{FF2B5EF4-FFF2-40B4-BE49-F238E27FC236}">
                <a16:creationId xmlns:a16="http://schemas.microsoft.com/office/drawing/2014/main" id="{74C7C2B7-646B-C789-1508-2C2508123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2" r="16368" b="-1"/>
          <a:stretch/>
        </p:blipFill>
        <p:spPr bwMode="auto">
          <a:xfrm>
            <a:off x="457200" y="1719072"/>
            <a:ext cx="4038600" cy="440740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5" name="Sisällön paikkamerkki 3">
            <a:extLst>
              <a:ext uri="{FF2B5EF4-FFF2-40B4-BE49-F238E27FC236}">
                <a16:creationId xmlns:a16="http://schemas.microsoft.com/office/drawing/2014/main" id="{9F3FDAB3-7C27-E92D-20BE-E3FE2C4C902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6" r="16199" b="-1"/>
          <a:stretch/>
        </p:blipFill>
        <p:spPr bwMode="auto">
          <a:xfrm>
            <a:off x="4648200" y="1719072"/>
            <a:ext cx="4038600" cy="4407408"/>
          </a:xfrm>
          <a:noFill/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32EC8204-7BEA-C820-F708-FE4A5CD8F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55600"/>
            <a:ext cx="8382000" cy="10541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fi-FI" dirty="0"/>
              <a:t>Berliinin muuri murtui marraskuussa 1989</a:t>
            </a:r>
            <a:endParaRPr lang="fi-FI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uudukko">
  <a:themeElements>
    <a:clrScheme name="Ruudukko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Ruudukko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Ruudukko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175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3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3000"/>
                <a:satMod val="11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uudukko">
    <a:dk1>
      <a:sysClr val="windowText" lastClr="000000"/>
    </a:dk1>
    <a:lt1>
      <a:sysClr val="window" lastClr="FFFFFF"/>
    </a:lt1>
    <a:dk2>
      <a:srgbClr val="534949"/>
    </a:dk2>
    <a:lt2>
      <a:srgbClr val="CCD1B9"/>
    </a:lt2>
    <a:accent1>
      <a:srgbClr val="C66951"/>
    </a:accent1>
    <a:accent2>
      <a:srgbClr val="BF974D"/>
    </a:accent2>
    <a:accent3>
      <a:srgbClr val="928B70"/>
    </a:accent3>
    <a:accent4>
      <a:srgbClr val="87706B"/>
    </a:accent4>
    <a:accent5>
      <a:srgbClr val="94734E"/>
    </a:accent5>
    <a:accent6>
      <a:srgbClr val="6F777D"/>
    </a:accent6>
    <a:hlink>
      <a:srgbClr val="CC9900"/>
    </a:hlink>
    <a:folHlink>
      <a:srgbClr val="C0C0C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Grid</Template>
  <TotalTime>645</TotalTime>
  <Words>981</Words>
  <Application>Microsoft Office PowerPoint</Application>
  <PresentationFormat>Näytössä katseltava diaesitys (4:3)</PresentationFormat>
  <Paragraphs>131</Paragraphs>
  <Slides>37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37</vt:i4>
      </vt:variant>
    </vt:vector>
  </HeadingPairs>
  <TitlesOfParts>
    <vt:vector size="41" baseType="lpstr">
      <vt:lpstr>Franklin Gothic Medium</vt:lpstr>
      <vt:lpstr>Wingdings</vt:lpstr>
      <vt:lpstr>Wingdings 2</vt:lpstr>
      <vt:lpstr>Ruudukko</vt:lpstr>
      <vt:lpstr>Venäjä kylmän sodan jälkeen </vt:lpstr>
      <vt:lpstr>NL ja itäblokki</vt:lpstr>
      <vt:lpstr>PowerPoint-esitys</vt:lpstr>
      <vt:lpstr>Breznev ja pysähtyneisyyden aika</vt:lpstr>
      <vt:lpstr>Leonid Breznev</vt:lpstr>
      <vt:lpstr>Gorbatsovin uudistukset ja Itäblokin hajoaminen 1980-luvun lopulla</vt:lpstr>
      <vt:lpstr>Mihail Gorbatsov</vt:lpstr>
      <vt:lpstr>Venäjän federaatio ja uudet itsenäistyneet valtiot</vt:lpstr>
      <vt:lpstr>Berliinin muuri murtui marraskuussa 1989</vt:lpstr>
      <vt:lpstr>Neuvostoliiton romahdus</vt:lpstr>
      <vt:lpstr>Venäjä 1990-luku</vt:lpstr>
      <vt:lpstr>PowerPoint-esitys</vt:lpstr>
      <vt:lpstr>Tsetsenia</vt:lpstr>
      <vt:lpstr>Tsetsenian sodat</vt:lpstr>
      <vt:lpstr>Vladimir Putinin kaudet </vt:lpstr>
      <vt:lpstr>Putinin imago</vt:lpstr>
      <vt:lpstr>Dimitri Medvedev, presidentti 2008-2012</vt:lpstr>
      <vt:lpstr>Aleksei Navalnyi, oppositiopoliitikko ja mielipidevanki (9 vuoden vankeustuomiokavalluksesta, oikeudenhalventamisesta), myrkytys 2020, kuoli 2024 vankeudessa</vt:lpstr>
      <vt:lpstr>Dokumentit</vt:lpstr>
      <vt:lpstr>Putinin kaudet</vt:lpstr>
      <vt:lpstr>Venäjän-Georgian sota 2008: venäjä ei hyväksynyt Georgian lähentymistä länteen ja meni tukemaan Abhasian ja Ossetian alueita</vt:lpstr>
      <vt:lpstr>Venäjän BKT:n kehitys</vt:lpstr>
      <vt:lpstr>Krimin miehitys ja Itä-Ukrainan kriisi 2014-</vt:lpstr>
      <vt:lpstr>Venäjämielinen presidentti Viktor Janykovits ja Maidanin aukion mielenosoitukset 2014</vt:lpstr>
      <vt:lpstr>Krimin ja Ukrainan kriisi 2014</vt:lpstr>
      <vt:lpstr>Itä-Ukrainan kriisi 2014-</vt:lpstr>
      <vt:lpstr>Malesian lentoyhtiön kone ammuttiin alas 2014 itä-ukrainassa, kaikki koneen 283 matkustajaa ja miehistö menehtyivät</vt:lpstr>
      <vt:lpstr>Ukrainan sodan syyt</vt:lpstr>
      <vt:lpstr>Venäjän hyökkäys Ukrainaan 2022-</vt:lpstr>
      <vt:lpstr>Ukrainan presidentti Volodymyr Zelenskyi </vt:lpstr>
      <vt:lpstr>Aseapu Ukrainaan: HIMARS –raketinheitin ja Leopard-panssarivaunu</vt:lpstr>
      <vt:lpstr>Lennokki-iskut (Drone)</vt:lpstr>
      <vt:lpstr>Esimerkkejä sodan seurauksista: Butšan verilöyly (27.2-31.3.2022) ja kahovkan padon tuhoutuminen </vt:lpstr>
      <vt:lpstr>Kahovkan padon murtuminen 2023</vt:lpstr>
      <vt:lpstr>Venäjän hyökkäys Ukrainaan 2022-</vt:lpstr>
      <vt:lpstr>Ukrainan sodan rintamalinja elokuussa 2023</vt:lpstr>
      <vt:lpstr>Miksi Ukrainassa on sota?</vt:lpstr>
    </vt:vector>
  </TitlesOfParts>
  <Company>Kotkan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Venäjä</dc:title>
  <dc:creator>Windows-käyttäjä</dc:creator>
  <cp:lastModifiedBy>Anttila Petri Juha</cp:lastModifiedBy>
  <cp:revision>58</cp:revision>
  <dcterms:created xsi:type="dcterms:W3CDTF">2015-10-28T07:40:12Z</dcterms:created>
  <dcterms:modified xsi:type="dcterms:W3CDTF">2024-08-11T20:24:54Z</dcterms:modified>
</cp:coreProperties>
</file>