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96"/>
  </p:notesMasterIdLst>
  <p:sldIdLst>
    <p:sldId id="256" r:id="rId2"/>
    <p:sldId id="506" r:id="rId3"/>
    <p:sldId id="257" r:id="rId4"/>
    <p:sldId id="258" r:id="rId5"/>
    <p:sldId id="259" r:id="rId6"/>
    <p:sldId id="262" r:id="rId7"/>
    <p:sldId id="261" r:id="rId8"/>
    <p:sldId id="260" r:id="rId9"/>
    <p:sldId id="263" r:id="rId10"/>
    <p:sldId id="498" r:id="rId11"/>
    <p:sldId id="267" r:id="rId12"/>
    <p:sldId id="264" r:id="rId13"/>
    <p:sldId id="499" r:id="rId14"/>
    <p:sldId id="500" r:id="rId15"/>
    <p:sldId id="501" r:id="rId16"/>
    <p:sldId id="502" r:id="rId17"/>
    <p:sldId id="265" r:id="rId18"/>
    <p:sldId id="268" r:id="rId19"/>
    <p:sldId id="426" r:id="rId20"/>
    <p:sldId id="428" r:id="rId21"/>
    <p:sldId id="269" r:id="rId22"/>
    <p:sldId id="430" r:id="rId23"/>
    <p:sldId id="429" r:id="rId24"/>
    <p:sldId id="503" r:id="rId25"/>
    <p:sldId id="504" r:id="rId26"/>
    <p:sldId id="270" r:id="rId27"/>
    <p:sldId id="431" r:id="rId28"/>
    <p:sldId id="447" r:id="rId29"/>
    <p:sldId id="446" r:id="rId30"/>
    <p:sldId id="456" r:id="rId31"/>
    <p:sldId id="454" r:id="rId32"/>
    <p:sldId id="458" r:id="rId33"/>
    <p:sldId id="459" r:id="rId34"/>
    <p:sldId id="460" r:id="rId35"/>
    <p:sldId id="461" r:id="rId36"/>
    <p:sldId id="452" r:id="rId37"/>
    <p:sldId id="507" r:id="rId38"/>
    <p:sldId id="464" r:id="rId39"/>
    <p:sldId id="462" r:id="rId40"/>
    <p:sldId id="463" r:id="rId41"/>
    <p:sldId id="465" r:id="rId42"/>
    <p:sldId id="508" r:id="rId43"/>
    <p:sldId id="466" r:id="rId44"/>
    <p:sldId id="510" r:id="rId45"/>
    <p:sldId id="509" r:id="rId46"/>
    <p:sldId id="472" r:id="rId47"/>
    <p:sldId id="473" r:id="rId48"/>
    <p:sldId id="474" r:id="rId49"/>
    <p:sldId id="475" r:id="rId50"/>
    <p:sldId id="476" r:id="rId51"/>
    <p:sldId id="477" r:id="rId52"/>
    <p:sldId id="412" r:id="rId53"/>
    <p:sldId id="411" r:id="rId54"/>
    <p:sldId id="478" r:id="rId55"/>
    <p:sldId id="410" r:id="rId56"/>
    <p:sldId id="479" r:id="rId57"/>
    <p:sldId id="441" r:id="rId58"/>
    <p:sldId id="295" r:id="rId59"/>
    <p:sldId id="296" r:id="rId60"/>
    <p:sldId id="390" r:id="rId61"/>
    <p:sldId id="480" r:id="rId62"/>
    <p:sldId id="483" r:id="rId63"/>
    <p:sldId id="387" r:id="rId64"/>
    <p:sldId id="481" r:id="rId65"/>
    <p:sldId id="484" r:id="rId66"/>
    <p:sldId id="485" r:id="rId67"/>
    <p:sldId id="511" r:id="rId68"/>
    <p:sldId id="505" r:id="rId69"/>
    <p:sldId id="363" r:id="rId70"/>
    <p:sldId id="487" r:id="rId71"/>
    <p:sldId id="488" r:id="rId72"/>
    <p:sldId id="489" r:id="rId73"/>
    <p:sldId id="399" r:id="rId74"/>
    <p:sldId id="368" r:id="rId75"/>
    <p:sldId id="369" r:id="rId76"/>
    <p:sldId id="491" r:id="rId77"/>
    <p:sldId id="402" r:id="rId78"/>
    <p:sldId id="512" r:id="rId79"/>
    <p:sldId id="490" r:id="rId80"/>
    <p:sldId id="513" r:id="rId81"/>
    <p:sldId id="271" r:id="rId82"/>
    <p:sldId id="493" r:id="rId83"/>
    <p:sldId id="495" r:id="rId84"/>
    <p:sldId id="272" r:id="rId85"/>
    <p:sldId id="496" r:id="rId86"/>
    <p:sldId id="276" r:id="rId87"/>
    <p:sldId id="497" r:id="rId88"/>
    <p:sldId id="273" r:id="rId89"/>
    <p:sldId id="274" r:id="rId90"/>
    <p:sldId id="517" r:id="rId91"/>
    <p:sldId id="514" r:id="rId92"/>
    <p:sldId id="515" r:id="rId93"/>
    <p:sldId id="518" r:id="rId94"/>
    <p:sldId id="519" r:id="rId9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868" autoAdjust="0"/>
    <p:restoredTop sz="94660"/>
  </p:normalViewPr>
  <p:slideViewPr>
    <p:cSldViewPr snapToGrid="0">
      <p:cViewPr varScale="1">
        <p:scale>
          <a:sx n="51" d="100"/>
          <a:sy n="51" d="100"/>
        </p:scale>
        <p:origin x="68" y="3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B094E9-7E5C-42B3-AE29-40BD236874C9}"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82B981BC-CF9B-4BD2-920A-96F0838098BF}">
      <dgm:prSet/>
      <dgm:spPr/>
      <dgm:t>
        <a:bodyPr/>
        <a:lstStyle/>
        <a:p>
          <a:r>
            <a:rPr lang="fi-FI"/>
            <a:t>FI1 Johdatus filosofiaan (pakollinen)</a:t>
          </a:r>
          <a:endParaRPr lang="en-US"/>
        </a:p>
      </dgm:t>
    </dgm:pt>
    <dgm:pt modelId="{686FAF75-B071-47A0-A45B-80366E0F5590}" type="parTrans" cxnId="{1E7BDBF1-FEFE-48FD-9167-AF048D4E8480}">
      <dgm:prSet/>
      <dgm:spPr/>
      <dgm:t>
        <a:bodyPr/>
        <a:lstStyle/>
        <a:p>
          <a:endParaRPr lang="en-US"/>
        </a:p>
      </dgm:t>
    </dgm:pt>
    <dgm:pt modelId="{1837DF60-F891-4216-B67F-055E7B1771A2}" type="sibTrans" cxnId="{1E7BDBF1-FEFE-48FD-9167-AF048D4E8480}">
      <dgm:prSet/>
      <dgm:spPr/>
      <dgm:t>
        <a:bodyPr/>
        <a:lstStyle/>
        <a:p>
          <a:endParaRPr lang="en-US"/>
        </a:p>
      </dgm:t>
    </dgm:pt>
    <dgm:pt modelId="{8EE75B77-6176-4EEE-95A0-54CE600229E7}">
      <dgm:prSet/>
      <dgm:spPr/>
      <dgm:t>
        <a:bodyPr/>
        <a:lstStyle/>
        <a:p>
          <a:r>
            <a:rPr lang="fi-FI"/>
            <a:t>Fi2 Etiikka (pakollinen)</a:t>
          </a:r>
          <a:endParaRPr lang="en-US"/>
        </a:p>
      </dgm:t>
    </dgm:pt>
    <dgm:pt modelId="{F2B71810-DE25-4C57-AEF0-FE4ECE5E3581}" type="parTrans" cxnId="{DF18C9E8-5F6D-4BE0-9BDA-B1F5D7A7F11D}">
      <dgm:prSet/>
      <dgm:spPr/>
      <dgm:t>
        <a:bodyPr/>
        <a:lstStyle/>
        <a:p>
          <a:endParaRPr lang="en-US"/>
        </a:p>
      </dgm:t>
    </dgm:pt>
    <dgm:pt modelId="{1641E91A-6674-4C5D-8D9E-15D17FFDBD50}" type="sibTrans" cxnId="{DF18C9E8-5F6D-4BE0-9BDA-B1F5D7A7F11D}">
      <dgm:prSet/>
      <dgm:spPr/>
      <dgm:t>
        <a:bodyPr/>
        <a:lstStyle/>
        <a:p>
          <a:endParaRPr lang="en-US"/>
        </a:p>
      </dgm:t>
    </dgm:pt>
    <dgm:pt modelId="{4EDF8788-C686-4FF1-A98C-AF92252507D2}">
      <dgm:prSet/>
      <dgm:spPr/>
      <dgm:t>
        <a:bodyPr/>
        <a:lstStyle/>
        <a:p>
          <a:r>
            <a:rPr lang="fi-FI"/>
            <a:t>Fi3 Yhteiskuntafilosofia (valtakunnallinen syventävä)</a:t>
          </a:r>
          <a:endParaRPr lang="en-US"/>
        </a:p>
      </dgm:t>
    </dgm:pt>
    <dgm:pt modelId="{31DD66D6-B1F7-4B04-8AC8-BCCC3C439BF6}" type="parTrans" cxnId="{60615372-C815-4453-9085-D61163B71CA9}">
      <dgm:prSet/>
      <dgm:spPr/>
      <dgm:t>
        <a:bodyPr/>
        <a:lstStyle/>
        <a:p>
          <a:endParaRPr lang="en-US"/>
        </a:p>
      </dgm:t>
    </dgm:pt>
    <dgm:pt modelId="{79B8BA55-7339-470D-922A-D35C16C6661A}" type="sibTrans" cxnId="{60615372-C815-4453-9085-D61163B71CA9}">
      <dgm:prSet/>
      <dgm:spPr/>
      <dgm:t>
        <a:bodyPr/>
        <a:lstStyle/>
        <a:p>
          <a:endParaRPr lang="en-US"/>
        </a:p>
      </dgm:t>
    </dgm:pt>
    <dgm:pt modelId="{57D347A1-164F-4D2C-A318-564015D3BA18}">
      <dgm:prSet/>
      <dgm:spPr/>
      <dgm:t>
        <a:bodyPr/>
        <a:lstStyle/>
        <a:p>
          <a:r>
            <a:rPr lang="fi-FI"/>
            <a:t>Fi4 Totuus (valtakunnallinen syventävä)</a:t>
          </a:r>
          <a:endParaRPr lang="en-US"/>
        </a:p>
      </dgm:t>
    </dgm:pt>
    <dgm:pt modelId="{8EEADB8F-8E10-4E95-B0C9-066056253141}" type="parTrans" cxnId="{8BA50F21-9E9E-4444-B0F7-AFB164B7EB95}">
      <dgm:prSet/>
      <dgm:spPr/>
      <dgm:t>
        <a:bodyPr/>
        <a:lstStyle/>
        <a:p>
          <a:endParaRPr lang="en-US"/>
        </a:p>
      </dgm:t>
    </dgm:pt>
    <dgm:pt modelId="{7B1F261F-812E-4B30-9C92-E0A3A24808A4}" type="sibTrans" cxnId="{8BA50F21-9E9E-4444-B0F7-AFB164B7EB95}">
      <dgm:prSet/>
      <dgm:spPr/>
      <dgm:t>
        <a:bodyPr/>
        <a:lstStyle/>
        <a:p>
          <a:endParaRPr lang="en-US"/>
        </a:p>
      </dgm:t>
    </dgm:pt>
    <dgm:pt modelId="{AA9E9A81-61A0-4810-B8E6-83208CBA8EA3}">
      <dgm:prSet/>
      <dgm:spPr/>
      <dgm:t>
        <a:bodyPr/>
        <a:lstStyle/>
        <a:p>
          <a:r>
            <a:rPr lang="fi-FI"/>
            <a:t>Fi5 Ympäristöfilosofia (paikallinen syventävä)</a:t>
          </a:r>
          <a:endParaRPr lang="en-US"/>
        </a:p>
      </dgm:t>
    </dgm:pt>
    <dgm:pt modelId="{CA82E8BB-516E-4A7D-ACD4-4658D64CF0C1}" type="parTrans" cxnId="{85E5EF5B-910E-4F65-9EBC-1544A3BEC859}">
      <dgm:prSet/>
      <dgm:spPr/>
      <dgm:t>
        <a:bodyPr/>
        <a:lstStyle/>
        <a:p>
          <a:endParaRPr lang="en-US"/>
        </a:p>
      </dgm:t>
    </dgm:pt>
    <dgm:pt modelId="{A5CBBC02-750D-48DB-AD91-2C78BF492EF7}" type="sibTrans" cxnId="{85E5EF5B-910E-4F65-9EBC-1544A3BEC859}">
      <dgm:prSet/>
      <dgm:spPr/>
      <dgm:t>
        <a:bodyPr/>
        <a:lstStyle/>
        <a:p>
          <a:endParaRPr lang="en-US"/>
        </a:p>
      </dgm:t>
    </dgm:pt>
    <dgm:pt modelId="{4103AA19-6C32-4E5C-A9CC-4D300A1D02BF}" type="pres">
      <dgm:prSet presAssocID="{77B094E9-7E5C-42B3-AE29-40BD236874C9}" presName="vert0" presStyleCnt="0">
        <dgm:presLayoutVars>
          <dgm:dir/>
          <dgm:animOne val="branch"/>
          <dgm:animLvl val="lvl"/>
        </dgm:presLayoutVars>
      </dgm:prSet>
      <dgm:spPr/>
    </dgm:pt>
    <dgm:pt modelId="{5CB82C69-B439-49F2-96A6-7F525AF82DD9}" type="pres">
      <dgm:prSet presAssocID="{82B981BC-CF9B-4BD2-920A-96F0838098BF}" presName="thickLine" presStyleLbl="alignNode1" presStyleIdx="0" presStyleCnt="5"/>
      <dgm:spPr/>
    </dgm:pt>
    <dgm:pt modelId="{07EADEA9-926F-4822-A011-118A8C1A6EEA}" type="pres">
      <dgm:prSet presAssocID="{82B981BC-CF9B-4BD2-920A-96F0838098BF}" presName="horz1" presStyleCnt="0"/>
      <dgm:spPr/>
    </dgm:pt>
    <dgm:pt modelId="{1D8A4BB9-49F5-42C2-8922-0A2FC2C92EAE}" type="pres">
      <dgm:prSet presAssocID="{82B981BC-CF9B-4BD2-920A-96F0838098BF}" presName="tx1" presStyleLbl="revTx" presStyleIdx="0" presStyleCnt="5"/>
      <dgm:spPr/>
    </dgm:pt>
    <dgm:pt modelId="{F457A353-FAED-49E5-88A5-F54CDE409522}" type="pres">
      <dgm:prSet presAssocID="{82B981BC-CF9B-4BD2-920A-96F0838098BF}" presName="vert1" presStyleCnt="0"/>
      <dgm:spPr/>
    </dgm:pt>
    <dgm:pt modelId="{A4CB5D75-36C7-42C7-92BC-A6ACB3467A0A}" type="pres">
      <dgm:prSet presAssocID="{8EE75B77-6176-4EEE-95A0-54CE600229E7}" presName="thickLine" presStyleLbl="alignNode1" presStyleIdx="1" presStyleCnt="5"/>
      <dgm:spPr/>
    </dgm:pt>
    <dgm:pt modelId="{A25C7927-C5C6-4BE0-81E4-D69D57C5C644}" type="pres">
      <dgm:prSet presAssocID="{8EE75B77-6176-4EEE-95A0-54CE600229E7}" presName="horz1" presStyleCnt="0"/>
      <dgm:spPr/>
    </dgm:pt>
    <dgm:pt modelId="{A1CAD189-407C-4EC2-A300-9AF906E6F9CF}" type="pres">
      <dgm:prSet presAssocID="{8EE75B77-6176-4EEE-95A0-54CE600229E7}" presName="tx1" presStyleLbl="revTx" presStyleIdx="1" presStyleCnt="5"/>
      <dgm:spPr/>
    </dgm:pt>
    <dgm:pt modelId="{8BFD678C-E7BD-4FA2-B683-FB7D252C8921}" type="pres">
      <dgm:prSet presAssocID="{8EE75B77-6176-4EEE-95A0-54CE600229E7}" presName="vert1" presStyleCnt="0"/>
      <dgm:spPr/>
    </dgm:pt>
    <dgm:pt modelId="{026873C8-A1F5-43D8-93AE-65623B33EAE0}" type="pres">
      <dgm:prSet presAssocID="{4EDF8788-C686-4FF1-A98C-AF92252507D2}" presName="thickLine" presStyleLbl="alignNode1" presStyleIdx="2" presStyleCnt="5"/>
      <dgm:spPr/>
    </dgm:pt>
    <dgm:pt modelId="{52B5B0E0-D21A-484C-A7BE-E6265B4A17C5}" type="pres">
      <dgm:prSet presAssocID="{4EDF8788-C686-4FF1-A98C-AF92252507D2}" presName="horz1" presStyleCnt="0"/>
      <dgm:spPr/>
    </dgm:pt>
    <dgm:pt modelId="{45DC88CE-F231-478F-BB49-50B9D57F76B2}" type="pres">
      <dgm:prSet presAssocID="{4EDF8788-C686-4FF1-A98C-AF92252507D2}" presName="tx1" presStyleLbl="revTx" presStyleIdx="2" presStyleCnt="5"/>
      <dgm:spPr/>
    </dgm:pt>
    <dgm:pt modelId="{E490EAFC-479C-4B5B-AA0D-552C4AAB215E}" type="pres">
      <dgm:prSet presAssocID="{4EDF8788-C686-4FF1-A98C-AF92252507D2}" presName="vert1" presStyleCnt="0"/>
      <dgm:spPr/>
    </dgm:pt>
    <dgm:pt modelId="{11EB929E-F88F-4B17-A09E-28D6E56FA0F9}" type="pres">
      <dgm:prSet presAssocID="{57D347A1-164F-4D2C-A318-564015D3BA18}" presName="thickLine" presStyleLbl="alignNode1" presStyleIdx="3" presStyleCnt="5"/>
      <dgm:spPr/>
    </dgm:pt>
    <dgm:pt modelId="{DFEF2582-F359-47CD-97E5-E4B3F5E61487}" type="pres">
      <dgm:prSet presAssocID="{57D347A1-164F-4D2C-A318-564015D3BA18}" presName="horz1" presStyleCnt="0"/>
      <dgm:spPr/>
    </dgm:pt>
    <dgm:pt modelId="{218BC32A-FD1D-4676-B118-8B479B156B9B}" type="pres">
      <dgm:prSet presAssocID="{57D347A1-164F-4D2C-A318-564015D3BA18}" presName="tx1" presStyleLbl="revTx" presStyleIdx="3" presStyleCnt="5"/>
      <dgm:spPr/>
    </dgm:pt>
    <dgm:pt modelId="{8BA53132-3ED8-45B2-95D2-831ACADF17F6}" type="pres">
      <dgm:prSet presAssocID="{57D347A1-164F-4D2C-A318-564015D3BA18}" presName="vert1" presStyleCnt="0"/>
      <dgm:spPr/>
    </dgm:pt>
    <dgm:pt modelId="{19F9F66C-E573-4C31-BD63-86B71EFDF3E3}" type="pres">
      <dgm:prSet presAssocID="{AA9E9A81-61A0-4810-B8E6-83208CBA8EA3}" presName="thickLine" presStyleLbl="alignNode1" presStyleIdx="4" presStyleCnt="5"/>
      <dgm:spPr/>
    </dgm:pt>
    <dgm:pt modelId="{35ABE380-CC69-4583-9B27-C409005A0593}" type="pres">
      <dgm:prSet presAssocID="{AA9E9A81-61A0-4810-B8E6-83208CBA8EA3}" presName="horz1" presStyleCnt="0"/>
      <dgm:spPr/>
    </dgm:pt>
    <dgm:pt modelId="{71A50FC3-12A5-44CA-8AA9-5F5A660AEAF2}" type="pres">
      <dgm:prSet presAssocID="{AA9E9A81-61A0-4810-B8E6-83208CBA8EA3}" presName="tx1" presStyleLbl="revTx" presStyleIdx="4" presStyleCnt="5"/>
      <dgm:spPr/>
    </dgm:pt>
    <dgm:pt modelId="{814EFD5B-45D5-44B8-B93E-F5EE14400BBE}" type="pres">
      <dgm:prSet presAssocID="{AA9E9A81-61A0-4810-B8E6-83208CBA8EA3}" presName="vert1" presStyleCnt="0"/>
      <dgm:spPr/>
    </dgm:pt>
  </dgm:ptLst>
  <dgm:cxnLst>
    <dgm:cxn modelId="{AE92DD04-3F62-4B2F-9B81-1DB1DFCD3E67}" type="presOf" srcId="{82B981BC-CF9B-4BD2-920A-96F0838098BF}" destId="{1D8A4BB9-49F5-42C2-8922-0A2FC2C92EAE}" srcOrd="0" destOrd="0" presId="urn:microsoft.com/office/officeart/2008/layout/LinedList"/>
    <dgm:cxn modelId="{AE53ED05-EFB1-4696-9182-A46BF1ADA2DC}" type="presOf" srcId="{77B094E9-7E5C-42B3-AE29-40BD236874C9}" destId="{4103AA19-6C32-4E5C-A9CC-4D300A1D02BF}" srcOrd="0" destOrd="0" presId="urn:microsoft.com/office/officeart/2008/layout/LinedList"/>
    <dgm:cxn modelId="{8BA50F21-9E9E-4444-B0F7-AFB164B7EB95}" srcId="{77B094E9-7E5C-42B3-AE29-40BD236874C9}" destId="{57D347A1-164F-4D2C-A318-564015D3BA18}" srcOrd="3" destOrd="0" parTransId="{8EEADB8F-8E10-4E95-B0C9-066056253141}" sibTransId="{7B1F261F-812E-4B30-9C92-E0A3A24808A4}"/>
    <dgm:cxn modelId="{D6E6E030-9867-4827-A3CF-2A0D9F6FCA0B}" type="presOf" srcId="{4EDF8788-C686-4FF1-A98C-AF92252507D2}" destId="{45DC88CE-F231-478F-BB49-50B9D57F76B2}" srcOrd="0" destOrd="0" presId="urn:microsoft.com/office/officeart/2008/layout/LinedList"/>
    <dgm:cxn modelId="{85E5EF5B-910E-4F65-9EBC-1544A3BEC859}" srcId="{77B094E9-7E5C-42B3-AE29-40BD236874C9}" destId="{AA9E9A81-61A0-4810-B8E6-83208CBA8EA3}" srcOrd="4" destOrd="0" parTransId="{CA82E8BB-516E-4A7D-ACD4-4658D64CF0C1}" sibTransId="{A5CBBC02-750D-48DB-AD91-2C78BF492EF7}"/>
    <dgm:cxn modelId="{83854C6B-D3EB-44D4-9202-E56DB9A0BEEC}" type="presOf" srcId="{57D347A1-164F-4D2C-A318-564015D3BA18}" destId="{218BC32A-FD1D-4676-B118-8B479B156B9B}" srcOrd="0" destOrd="0" presId="urn:microsoft.com/office/officeart/2008/layout/LinedList"/>
    <dgm:cxn modelId="{60615372-C815-4453-9085-D61163B71CA9}" srcId="{77B094E9-7E5C-42B3-AE29-40BD236874C9}" destId="{4EDF8788-C686-4FF1-A98C-AF92252507D2}" srcOrd="2" destOrd="0" parTransId="{31DD66D6-B1F7-4B04-8AC8-BCCC3C439BF6}" sibTransId="{79B8BA55-7339-470D-922A-D35C16C6661A}"/>
    <dgm:cxn modelId="{9DA350C0-DC50-4669-8C34-DCE74A2D6EA4}" type="presOf" srcId="{8EE75B77-6176-4EEE-95A0-54CE600229E7}" destId="{A1CAD189-407C-4EC2-A300-9AF906E6F9CF}" srcOrd="0" destOrd="0" presId="urn:microsoft.com/office/officeart/2008/layout/LinedList"/>
    <dgm:cxn modelId="{8A5AD8E2-BAC5-4DCA-A45F-1C77ABA50636}" type="presOf" srcId="{AA9E9A81-61A0-4810-B8E6-83208CBA8EA3}" destId="{71A50FC3-12A5-44CA-8AA9-5F5A660AEAF2}" srcOrd="0" destOrd="0" presId="urn:microsoft.com/office/officeart/2008/layout/LinedList"/>
    <dgm:cxn modelId="{DF18C9E8-5F6D-4BE0-9BDA-B1F5D7A7F11D}" srcId="{77B094E9-7E5C-42B3-AE29-40BD236874C9}" destId="{8EE75B77-6176-4EEE-95A0-54CE600229E7}" srcOrd="1" destOrd="0" parTransId="{F2B71810-DE25-4C57-AEF0-FE4ECE5E3581}" sibTransId="{1641E91A-6674-4C5D-8D9E-15D17FFDBD50}"/>
    <dgm:cxn modelId="{1E7BDBF1-FEFE-48FD-9167-AF048D4E8480}" srcId="{77B094E9-7E5C-42B3-AE29-40BD236874C9}" destId="{82B981BC-CF9B-4BD2-920A-96F0838098BF}" srcOrd="0" destOrd="0" parTransId="{686FAF75-B071-47A0-A45B-80366E0F5590}" sibTransId="{1837DF60-F891-4216-B67F-055E7B1771A2}"/>
    <dgm:cxn modelId="{B3D07574-B6D5-4946-A458-D10E9DAEC859}" type="presParOf" srcId="{4103AA19-6C32-4E5C-A9CC-4D300A1D02BF}" destId="{5CB82C69-B439-49F2-96A6-7F525AF82DD9}" srcOrd="0" destOrd="0" presId="urn:microsoft.com/office/officeart/2008/layout/LinedList"/>
    <dgm:cxn modelId="{8943A612-6E53-42A8-9804-9ED5CC14567B}" type="presParOf" srcId="{4103AA19-6C32-4E5C-A9CC-4D300A1D02BF}" destId="{07EADEA9-926F-4822-A011-118A8C1A6EEA}" srcOrd="1" destOrd="0" presId="urn:microsoft.com/office/officeart/2008/layout/LinedList"/>
    <dgm:cxn modelId="{83809A53-7E27-4F62-9B37-DFA73E4E8D41}" type="presParOf" srcId="{07EADEA9-926F-4822-A011-118A8C1A6EEA}" destId="{1D8A4BB9-49F5-42C2-8922-0A2FC2C92EAE}" srcOrd="0" destOrd="0" presId="urn:microsoft.com/office/officeart/2008/layout/LinedList"/>
    <dgm:cxn modelId="{1A884D8F-E60B-4F69-8B08-CC529AAFE536}" type="presParOf" srcId="{07EADEA9-926F-4822-A011-118A8C1A6EEA}" destId="{F457A353-FAED-49E5-88A5-F54CDE409522}" srcOrd="1" destOrd="0" presId="urn:microsoft.com/office/officeart/2008/layout/LinedList"/>
    <dgm:cxn modelId="{A4AA12FC-6F6A-40C9-896B-E703A49D7B4E}" type="presParOf" srcId="{4103AA19-6C32-4E5C-A9CC-4D300A1D02BF}" destId="{A4CB5D75-36C7-42C7-92BC-A6ACB3467A0A}" srcOrd="2" destOrd="0" presId="urn:microsoft.com/office/officeart/2008/layout/LinedList"/>
    <dgm:cxn modelId="{B921CA2A-E477-49CB-8A58-9ECACCAA62B0}" type="presParOf" srcId="{4103AA19-6C32-4E5C-A9CC-4D300A1D02BF}" destId="{A25C7927-C5C6-4BE0-81E4-D69D57C5C644}" srcOrd="3" destOrd="0" presId="urn:microsoft.com/office/officeart/2008/layout/LinedList"/>
    <dgm:cxn modelId="{E439B2A1-7E89-4998-AF24-0B7D2E89D9C2}" type="presParOf" srcId="{A25C7927-C5C6-4BE0-81E4-D69D57C5C644}" destId="{A1CAD189-407C-4EC2-A300-9AF906E6F9CF}" srcOrd="0" destOrd="0" presId="urn:microsoft.com/office/officeart/2008/layout/LinedList"/>
    <dgm:cxn modelId="{64723B5A-1455-487B-A0E8-4B8EB9B731AE}" type="presParOf" srcId="{A25C7927-C5C6-4BE0-81E4-D69D57C5C644}" destId="{8BFD678C-E7BD-4FA2-B683-FB7D252C8921}" srcOrd="1" destOrd="0" presId="urn:microsoft.com/office/officeart/2008/layout/LinedList"/>
    <dgm:cxn modelId="{7171327D-4EEB-4800-A2C0-D39FEBF5C87A}" type="presParOf" srcId="{4103AA19-6C32-4E5C-A9CC-4D300A1D02BF}" destId="{026873C8-A1F5-43D8-93AE-65623B33EAE0}" srcOrd="4" destOrd="0" presId="urn:microsoft.com/office/officeart/2008/layout/LinedList"/>
    <dgm:cxn modelId="{94F37773-E181-4B7E-B2AA-74153A487D1B}" type="presParOf" srcId="{4103AA19-6C32-4E5C-A9CC-4D300A1D02BF}" destId="{52B5B0E0-D21A-484C-A7BE-E6265B4A17C5}" srcOrd="5" destOrd="0" presId="urn:microsoft.com/office/officeart/2008/layout/LinedList"/>
    <dgm:cxn modelId="{2F2333B9-0BB2-4A8E-A277-1FB135CCB798}" type="presParOf" srcId="{52B5B0E0-D21A-484C-A7BE-E6265B4A17C5}" destId="{45DC88CE-F231-478F-BB49-50B9D57F76B2}" srcOrd="0" destOrd="0" presId="urn:microsoft.com/office/officeart/2008/layout/LinedList"/>
    <dgm:cxn modelId="{7C4A5864-046C-4B50-8D36-0852D1490A1F}" type="presParOf" srcId="{52B5B0E0-D21A-484C-A7BE-E6265B4A17C5}" destId="{E490EAFC-479C-4B5B-AA0D-552C4AAB215E}" srcOrd="1" destOrd="0" presId="urn:microsoft.com/office/officeart/2008/layout/LinedList"/>
    <dgm:cxn modelId="{4BCD80BC-76F7-4C61-82A2-7061CD0EF9B8}" type="presParOf" srcId="{4103AA19-6C32-4E5C-A9CC-4D300A1D02BF}" destId="{11EB929E-F88F-4B17-A09E-28D6E56FA0F9}" srcOrd="6" destOrd="0" presId="urn:microsoft.com/office/officeart/2008/layout/LinedList"/>
    <dgm:cxn modelId="{D7E8D1D3-EFAC-4634-83E6-EC0E50A59BA7}" type="presParOf" srcId="{4103AA19-6C32-4E5C-A9CC-4D300A1D02BF}" destId="{DFEF2582-F359-47CD-97E5-E4B3F5E61487}" srcOrd="7" destOrd="0" presId="urn:microsoft.com/office/officeart/2008/layout/LinedList"/>
    <dgm:cxn modelId="{16489E37-0518-4646-BB67-BB7F996205B0}" type="presParOf" srcId="{DFEF2582-F359-47CD-97E5-E4B3F5E61487}" destId="{218BC32A-FD1D-4676-B118-8B479B156B9B}" srcOrd="0" destOrd="0" presId="urn:microsoft.com/office/officeart/2008/layout/LinedList"/>
    <dgm:cxn modelId="{CC02AF20-B4FE-4434-8A2F-215167E9FFB3}" type="presParOf" srcId="{DFEF2582-F359-47CD-97E5-E4B3F5E61487}" destId="{8BA53132-3ED8-45B2-95D2-831ACADF17F6}" srcOrd="1" destOrd="0" presId="urn:microsoft.com/office/officeart/2008/layout/LinedList"/>
    <dgm:cxn modelId="{E78B5139-E70C-4E5A-BE15-C94C9BB4E239}" type="presParOf" srcId="{4103AA19-6C32-4E5C-A9CC-4D300A1D02BF}" destId="{19F9F66C-E573-4C31-BD63-86B71EFDF3E3}" srcOrd="8" destOrd="0" presId="urn:microsoft.com/office/officeart/2008/layout/LinedList"/>
    <dgm:cxn modelId="{243C6F2C-1730-41BE-B837-219FD28C4EC1}" type="presParOf" srcId="{4103AA19-6C32-4E5C-A9CC-4D300A1D02BF}" destId="{35ABE380-CC69-4583-9B27-C409005A0593}" srcOrd="9" destOrd="0" presId="urn:microsoft.com/office/officeart/2008/layout/LinedList"/>
    <dgm:cxn modelId="{0A7A7760-4BDB-4CDD-8D10-4E67EB1EA9EF}" type="presParOf" srcId="{35ABE380-CC69-4583-9B27-C409005A0593}" destId="{71A50FC3-12A5-44CA-8AA9-5F5A660AEAF2}" srcOrd="0" destOrd="0" presId="urn:microsoft.com/office/officeart/2008/layout/LinedList"/>
    <dgm:cxn modelId="{672D4D3F-8FC0-41F7-BD28-DB61F3D2D29E}" type="presParOf" srcId="{35ABE380-CC69-4583-9B27-C409005A0593}" destId="{814EFD5B-45D5-44B8-B93E-F5EE14400BB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B21335-8027-4621-8AF2-60CB167374B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AA4967A-C7CC-4985-ADC7-9AB227813D67}">
      <dgm:prSet/>
      <dgm:spPr/>
      <dgm:t>
        <a:bodyPr/>
        <a:lstStyle/>
        <a:p>
          <a:r>
            <a:rPr lang="en-US" b="1" u="sng" dirty="0" err="1"/>
            <a:t>Platon</a:t>
          </a:r>
          <a:endParaRPr lang="en-US" u="sng" dirty="0"/>
        </a:p>
      </dgm:t>
    </dgm:pt>
    <dgm:pt modelId="{C3066377-F671-46F8-BAD1-72170C8CB40F}" type="parTrans" cxnId="{8BECDA7A-BF48-49C6-8C72-415B13D7F2A9}">
      <dgm:prSet/>
      <dgm:spPr/>
      <dgm:t>
        <a:bodyPr/>
        <a:lstStyle/>
        <a:p>
          <a:endParaRPr lang="en-US"/>
        </a:p>
      </dgm:t>
    </dgm:pt>
    <dgm:pt modelId="{BD5FD7BE-4AB8-4B3D-B4C0-0C7042E735C1}" type="sibTrans" cxnId="{8BECDA7A-BF48-49C6-8C72-415B13D7F2A9}">
      <dgm:prSet/>
      <dgm:spPr/>
      <dgm:t>
        <a:bodyPr/>
        <a:lstStyle/>
        <a:p>
          <a:endParaRPr lang="en-US"/>
        </a:p>
      </dgm:t>
    </dgm:pt>
    <dgm:pt modelId="{794691BD-7241-4801-85EA-6032E4B2ABDD}">
      <dgm:prSet/>
      <dgm:spPr/>
      <dgm:t>
        <a:bodyPr/>
        <a:lstStyle/>
        <a:p>
          <a:r>
            <a:rPr lang="en-US"/>
            <a:t>Sokrateen oppilas</a:t>
          </a:r>
        </a:p>
      </dgm:t>
    </dgm:pt>
    <dgm:pt modelId="{5969868B-6583-40F0-9D02-D5638F7884AC}" type="parTrans" cxnId="{E47AF1B3-8CDB-406E-A1F2-9A61AD636B82}">
      <dgm:prSet/>
      <dgm:spPr/>
      <dgm:t>
        <a:bodyPr/>
        <a:lstStyle/>
        <a:p>
          <a:endParaRPr lang="en-US"/>
        </a:p>
      </dgm:t>
    </dgm:pt>
    <dgm:pt modelId="{E21F38E0-004E-4F7D-82AF-57BCC63B2906}" type="sibTrans" cxnId="{E47AF1B3-8CDB-406E-A1F2-9A61AD636B82}">
      <dgm:prSet/>
      <dgm:spPr/>
      <dgm:t>
        <a:bodyPr/>
        <a:lstStyle/>
        <a:p>
          <a:endParaRPr lang="en-US"/>
        </a:p>
      </dgm:t>
    </dgm:pt>
    <dgm:pt modelId="{5178D141-DA70-43FB-BB8A-5AE937A8D144}">
      <dgm:prSet/>
      <dgm:spPr/>
      <dgm:t>
        <a:bodyPr/>
        <a:lstStyle/>
        <a:p>
          <a:r>
            <a:rPr lang="en-US" b="1"/>
            <a:t>Akatemian</a:t>
          </a:r>
          <a:r>
            <a:rPr lang="en-US"/>
            <a:t> perustaja</a:t>
          </a:r>
        </a:p>
      </dgm:t>
    </dgm:pt>
    <dgm:pt modelId="{70E543FF-0843-4884-A970-5C91EFD85308}" type="parTrans" cxnId="{5BA58B78-8CC3-48E6-87FC-F6B1CB022466}">
      <dgm:prSet/>
      <dgm:spPr/>
      <dgm:t>
        <a:bodyPr/>
        <a:lstStyle/>
        <a:p>
          <a:endParaRPr lang="en-US"/>
        </a:p>
      </dgm:t>
    </dgm:pt>
    <dgm:pt modelId="{B5BA7537-BFDA-4AF5-92AD-E4C5B5CC3328}" type="sibTrans" cxnId="{5BA58B78-8CC3-48E6-87FC-F6B1CB022466}">
      <dgm:prSet/>
      <dgm:spPr/>
      <dgm:t>
        <a:bodyPr/>
        <a:lstStyle/>
        <a:p>
          <a:endParaRPr lang="en-US"/>
        </a:p>
      </dgm:t>
    </dgm:pt>
    <dgm:pt modelId="{70F4E3AB-73A4-4965-8A3A-37C3A256D5C6}">
      <dgm:prSet/>
      <dgm:spPr/>
      <dgm:t>
        <a:bodyPr/>
        <a:lstStyle/>
        <a:p>
          <a:r>
            <a:rPr lang="en-US"/>
            <a:t>Pohti </a:t>
          </a:r>
          <a:r>
            <a:rPr lang="en-US" b="1"/>
            <a:t>metafysiikkaa, etiikkaa, tietoteoriaa, yhteiskuntafilosofiaa</a:t>
          </a:r>
          <a:endParaRPr lang="en-US"/>
        </a:p>
      </dgm:t>
    </dgm:pt>
    <dgm:pt modelId="{65360DB1-59A4-4C17-8A8B-BFBA4F88DA1F}" type="parTrans" cxnId="{CD6799B1-E130-4718-879E-9BC1A37791AF}">
      <dgm:prSet/>
      <dgm:spPr/>
      <dgm:t>
        <a:bodyPr/>
        <a:lstStyle/>
        <a:p>
          <a:endParaRPr lang="en-US"/>
        </a:p>
      </dgm:t>
    </dgm:pt>
    <dgm:pt modelId="{3889EAEC-F980-49D9-A257-2453651276FA}" type="sibTrans" cxnId="{CD6799B1-E130-4718-879E-9BC1A37791AF}">
      <dgm:prSet/>
      <dgm:spPr/>
      <dgm:t>
        <a:bodyPr/>
        <a:lstStyle/>
        <a:p>
          <a:endParaRPr lang="en-US"/>
        </a:p>
      </dgm:t>
    </dgm:pt>
    <dgm:pt modelId="{E9A4A88C-D829-4A38-B90E-46E0FD8B9DC9}">
      <dgm:prSet/>
      <dgm:spPr/>
      <dgm:t>
        <a:bodyPr/>
        <a:lstStyle/>
        <a:p>
          <a:r>
            <a:rPr lang="en-US"/>
            <a:t>Tunnettu mm. </a:t>
          </a:r>
          <a:r>
            <a:rPr lang="en-US" b="1" i="1"/>
            <a:t>ideaopistaan </a:t>
          </a:r>
          <a:r>
            <a:rPr lang="en-US" b="1"/>
            <a:t>(idealismi) ja </a:t>
          </a:r>
          <a:r>
            <a:rPr lang="en-US" b="1" i="1"/>
            <a:t>valtiofilosofiastaan</a:t>
          </a:r>
          <a:endParaRPr lang="en-US"/>
        </a:p>
      </dgm:t>
    </dgm:pt>
    <dgm:pt modelId="{EB968D50-7080-447C-A0A4-997B832D0B27}" type="parTrans" cxnId="{CFB50423-060A-4E52-A3AB-2ADEDB9D023B}">
      <dgm:prSet/>
      <dgm:spPr/>
      <dgm:t>
        <a:bodyPr/>
        <a:lstStyle/>
        <a:p>
          <a:endParaRPr lang="en-US"/>
        </a:p>
      </dgm:t>
    </dgm:pt>
    <dgm:pt modelId="{29638E45-6AC8-4F0D-853D-2920B6A6E2AB}" type="sibTrans" cxnId="{CFB50423-060A-4E52-A3AB-2ADEDB9D023B}">
      <dgm:prSet/>
      <dgm:spPr/>
      <dgm:t>
        <a:bodyPr/>
        <a:lstStyle/>
        <a:p>
          <a:endParaRPr lang="en-US"/>
        </a:p>
      </dgm:t>
    </dgm:pt>
    <dgm:pt modelId="{0C27FD03-8681-9B42-B8FA-AD6376FA6960}" type="pres">
      <dgm:prSet presAssocID="{F5B21335-8027-4621-8AF2-60CB167374BF}" presName="linear" presStyleCnt="0">
        <dgm:presLayoutVars>
          <dgm:animLvl val="lvl"/>
          <dgm:resizeHandles val="exact"/>
        </dgm:presLayoutVars>
      </dgm:prSet>
      <dgm:spPr/>
    </dgm:pt>
    <dgm:pt modelId="{83B5441C-3A29-554D-BFFD-76D792DD4E8E}" type="pres">
      <dgm:prSet presAssocID="{EAA4967A-C7CC-4985-ADC7-9AB227813D67}" presName="parentText" presStyleLbl="node1" presStyleIdx="0" presStyleCnt="5">
        <dgm:presLayoutVars>
          <dgm:chMax val="0"/>
          <dgm:bulletEnabled val="1"/>
        </dgm:presLayoutVars>
      </dgm:prSet>
      <dgm:spPr/>
    </dgm:pt>
    <dgm:pt modelId="{4B1BB10E-D57B-194B-BA2A-93529E529501}" type="pres">
      <dgm:prSet presAssocID="{BD5FD7BE-4AB8-4B3D-B4C0-0C7042E735C1}" presName="spacer" presStyleCnt="0"/>
      <dgm:spPr/>
    </dgm:pt>
    <dgm:pt modelId="{02BF763C-5660-864D-8AEB-2751D944F5BC}" type="pres">
      <dgm:prSet presAssocID="{794691BD-7241-4801-85EA-6032E4B2ABDD}" presName="parentText" presStyleLbl="node1" presStyleIdx="1" presStyleCnt="5">
        <dgm:presLayoutVars>
          <dgm:chMax val="0"/>
          <dgm:bulletEnabled val="1"/>
        </dgm:presLayoutVars>
      </dgm:prSet>
      <dgm:spPr/>
    </dgm:pt>
    <dgm:pt modelId="{8F077810-196A-AC45-B2EF-EFD17BE8E5E0}" type="pres">
      <dgm:prSet presAssocID="{E21F38E0-004E-4F7D-82AF-57BCC63B2906}" presName="spacer" presStyleCnt="0"/>
      <dgm:spPr/>
    </dgm:pt>
    <dgm:pt modelId="{A2884B2D-D6B5-4F42-9756-535924993CF3}" type="pres">
      <dgm:prSet presAssocID="{5178D141-DA70-43FB-BB8A-5AE937A8D144}" presName="parentText" presStyleLbl="node1" presStyleIdx="2" presStyleCnt="5">
        <dgm:presLayoutVars>
          <dgm:chMax val="0"/>
          <dgm:bulletEnabled val="1"/>
        </dgm:presLayoutVars>
      </dgm:prSet>
      <dgm:spPr/>
    </dgm:pt>
    <dgm:pt modelId="{1FEA3CC8-DD19-F049-AC0A-6933356AD867}" type="pres">
      <dgm:prSet presAssocID="{B5BA7537-BFDA-4AF5-92AD-E4C5B5CC3328}" presName="spacer" presStyleCnt="0"/>
      <dgm:spPr/>
    </dgm:pt>
    <dgm:pt modelId="{47584BF7-FD59-4E47-BA99-E71CC7B2435F}" type="pres">
      <dgm:prSet presAssocID="{70F4E3AB-73A4-4965-8A3A-37C3A256D5C6}" presName="parentText" presStyleLbl="node1" presStyleIdx="3" presStyleCnt="5">
        <dgm:presLayoutVars>
          <dgm:chMax val="0"/>
          <dgm:bulletEnabled val="1"/>
        </dgm:presLayoutVars>
      </dgm:prSet>
      <dgm:spPr/>
    </dgm:pt>
    <dgm:pt modelId="{3183D1AB-2B33-7C4C-BF09-67D216CAB195}" type="pres">
      <dgm:prSet presAssocID="{3889EAEC-F980-49D9-A257-2453651276FA}" presName="spacer" presStyleCnt="0"/>
      <dgm:spPr/>
    </dgm:pt>
    <dgm:pt modelId="{A87B1604-2511-504B-87F6-B78927D62C48}" type="pres">
      <dgm:prSet presAssocID="{E9A4A88C-D829-4A38-B90E-46E0FD8B9DC9}" presName="parentText" presStyleLbl="node1" presStyleIdx="4" presStyleCnt="5">
        <dgm:presLayoutVars>
          <dgm:chMax val="0"/>
          <dgm:bulletEnabled val="1"/>
        </dgm:presLayoutVars>
      </dgm:prSet>
      <dgm:spPr/>
    </dgm:pt>
  </dgm:ptLst>
  <dgm:cxnLst>
    <dgm:cxn modelId="{146C030A-EDC4-2C46-A954-22CE4B0FB8AD}" type="presOf" srcId="{5178D141-DA70-43FB-BB8A-5AE937A8D144}" destId="{A2884B2D-D6B5-4F42-9756-535924993CF3}" srcOrd="0" destOrd="0" presId="urn:microsoft.com/office/officeart/2005/8/layout/vList2"/>
    <dgm:cxn modelId="{CFB50423-060A-4E52-A3AB-2ADEDB9D023B}" srcId="{F5B21335-8027-4621-8AF2-60CB167374BF}" destId="{E9A4A88C-D829-4A38-B90E-46E0FD8B9DC9}" srcOrd="4" destOrd="0" parTransId="{EB968D50-7080-447C-A0A4-997B832D0B27}" sibTransId="{29638E45-6AC8-4F0D-853D-2920B6A6E2AB}"/>
    <dgm:cxn modelId="{51E67E2A-8B2C-5E40-B3F2-F994B0B426AE}" type="presOf" srcId="{E9A4A88C-D829-4A38-B90E-46E0FD8B9DC9}" destId="{A87B1604-2511-504B-87F6-B78927D62C48}" srcOrd="0" destOrd="0" presId="urn:microsoft.com/office/officeart/2005/8/layout/vList2"/>
    <dgm:cxn modelId="{8C13D12B-E8B7-3A45-A92B-DC32D47DBCC7}" type="presOf" srcId="{70F4E3AB-73A4-4965-8A3A-37C3A256D5C6}" destId="{47584BF7-FD59-4E47-BA99-E71CC7B2435F}" srcOrd="0" destOrd="0" presId="urn:microsoft.com/office/officeart/2005/8/layout/vList2"/>
    <dgm:cxn modelId="{A5441D44-B618-8747-A5A5-C3F4DBD13E1D}" type="presOf" srcId="{EAA4967A-C7CC-4985-ADC7-9AB227813D67}" destId="{83B5441C-3A29-554D-BFFD-76D792DD4E8E}" srcOrd="0" destOrd="0" presId="urn:microsoft.com/office/officeart/2005/8/layout/vList2"/>
    <dgm:cxn modelId="{5BA58B78-8CC3-48E6-87FC-F6B1CB022466}" srcId="{F5B21335-8027-4621-8AF2-60CB167374BF}" destId="{5178D141-DA70-43FB-BB8A-5AE937A8D144}" srcOrd="2" destOrd="0" parTransId="{70E543FF-0843-4884-A970-5C91EFD85308}" sibTransId="{B5BA7537-BFDA-4AF5-92AD-E4C5B5CC3328}"/>
    <dgm:cxn modelId="{8BECDA7A-BF48-49C6-8C72-415B13D7F2A9}" srcId="{F5B21335-8027-4621-8AF2-60CB167374BF}" destId="{EAA4967A-C7CC-4985-ADC7-9AB227813D67}" srcOrd="0" destOrd="0" parTransId="{C3066377-F671-46F8-BAD1-72170C8CB40F}" sibTransId="{BD5FD7BE-4AB8-4B3D-B4C0-0C7042E735C1}"/>
    <dgm:cxn modelId="{D8C96C88-2FFD-7346-9692-E0FF453D85A5}" type="presOf" srcId="{F5B21335-8027-4621-8AF2-60CB167374BF}" destId="{0C27FD03-8681-9B42-B8FA-AD6376FA6960}" srcOrd="0" destOrd="0" presId="urn:microsoft.com/office/officeart/2005/8/layout/vList2"/>
    <dgm:cxn modelId="{CD6799B1-E130-4718-879E-9BC1A37791AF}" srcId="{F5B21335-8027-4621-8AF2-60CB167374BF}" destId="{70F4E3AB-73A4-4965-8A3A-37C3A256D5C6}" srcOrd="3" destOrd="0" parTransId="{65360DB1-59A4-4C17-8A8B-BFBA4F88DA1F}" sibTransId="{3889EAEC-F980-49D9-A257-2453651276FA}"/>
    <dgm:cxn modelId="{E47AF1B3-8CDB-406E-A1F2-9A61AD636B82}" srcId="{F5B21335-8027-4621-8AF2-60CB167374BF}" destId="{794691BD-7241-4801-85EA-6032E4B2ABDD}" srcOrd="1" destOrd="0" parTransId="{5969868B-6583-40F0-9D02-D5638F7884AC}" sibTransId="{E21F38E0-004E-4F7D-82AF-57BCC63B2906}"/>
    <dgm:cxn modelId="{19581ABA-CB28-FB4F-A6A4-4D5E7103F357}" type="presOf" srcId="{794691BD-7241-4801-85EA-6032E4B2ABDD}" destId="{02BF763C-5660-864D-8AEB-2751D944F5BC}" srcOrd="0" destOrd="0" presId="urn:microsoft.com/office/officeart/2005/8/layout/vList2"/>
    <dgm:cxn modelId="{9A599454-6FFD-7D4D-A713-E261DFD529F5}" type="presParOf" srcId="{0C27FD03-8681-9B42-B8FA-AD6376FA6960}" destId="{83B5441C-3A29-554D-BFFD-76D792DD4E8E}" srcOrd="0" destOrd="0" presId="urn:microsoft.com/office/officeart/2005/8/layout/vList2"/>
    <dgm:cxn modelId="{1E49E250-277E-2F41-B33B-2222925DB2D1}" type="presParOf" srcId="{0C27FD03-8681-9B42-B8FA-AD6376FA6960}" destId="{4B1BB10E-D57B-194B-BA2A-93529E529501}" srcOrd="1" destOrd="0" presId="urn:microsoft.com/office/officeart/2005/8/layout/vList2"/>
    <dgm:cxn modelId="{2E32EE8F-FFE7-3243-B722-D7AC3B74E6A1}" type="presParOf" srcId="{0C27FD03-8681-9B42-B8FA-AD6376FA6960}" destId="{02BF763C-5660-864D-8AEB-2751D944F5BC}" srcOrd="2" destOrd="0" presId="urn:microsoft.com/office/officeart/2005/8/layout/vList2"/>
    <dgm:cxn modelId="{CC4AE7C3-4D0E-5242-98E0-71ED0641D0CC}" type="presParOf" srcId="{0C27FD03-8681-9B42-B8FA-AD6376FA6960}" destId="{8F077810-196A-AC45-B2EF-EFD17BE8E5E0}" srcOrd="3" destOrd="0" presId="urn:microsoft.com/office/officeart/2005/8/layout/vList2"/>
    <dgm:cxn modelId="{6255D642-51F4-1847-9AC1-AD0310A61FC5}" type="presParOf" srcId="{0C27FD03-8681-9B42-B8FA-AD6376FA6960}" destId="{A2884B2D-D6B5-4F42-9756-535924993CF3}" srcOrd="4" destOrd="0" presId="urn:microsoft.com/office/officeart/2005/8/layout/vList2"/>
    <dgm:cxn modelId="{44F2C09A-DAE0-4046-BCEF-6D37AAB7ED9F}" type="presParOf" srcId="{0C27FD03-8681-9B42-B8FA-AD6376FA6960}" destId="{1FEA3CC8-DD19-F049-AC0A-6933356AD867}" srcOrd="5" destOrd="0" presId="urn:microsoft.com/office/officeart/2005/8/layout/vList2"/>
    <dgm:cxn modelId="{86498021-D505-0142-99DF-853A2052CCFF}" type="presParOf" srcId="{0C27FD03-8681-9B42-B8FA-AD6376FA6960}" destId="{47584BF7-FD59-4E47-BA99-E71CC7B2435F}" srcOrd="6" destOrd="0" presId="urn:microsoft.com/office/officeart/2005/8/layout/vList2"/>
    <dgm:cxn modelId="{B8898D71-78F0-1545-9915-B0739F8B6DDE}" type="presParOf" srcId="{0C27FD03-8681-9B42-B8FA-AD6376FA6960}" destId="{3183D1AB-2B33-7C4C-BF09-67D216CAB195}" srcOrd="7" destOrd="0" presId="urn:microsoft.com/office/officeart/2005/8/layout/vList2"/>
    <dgm:cxn modelId="{11CD1235-DCCE-EF45-9A4B-2CF04C8CEDE7}" type="presParOf" srcId="{0C27FD03-8681-9B42-B8FA-AD6376FA6960}" destId="{A87B1604-2511-504B-87F6-B78927D62C4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201401-5801-4067-9387-FA8ED2F8FC0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3D98CD1-88D9-4B05-8629-6B1F3634A184}">
      <dgm:prSet/>
      <dgm:spPr/>
      <dgm:t>
        <a:bodyPr/>
        <a:lstStyle/>
        <a:p>
          <a:r>
            <a:rPr lang="fi-FI" b="1" dirty="0"/>
            <a:t>Argumentti</a:t>
          </a:r>
          <a:r>
            <a:rPr lang="fi-FI" dirty="0"/>
            <a:t> = väite ja perustelut.</a:t>
          </a:r>
          <a:endParaRPr lang="en-US" dirty="0"/>
        </a:p>
      </dgm:t>
    </dgm:pt>
    <dgm:pt modelId="{51048C00-FF03-4A6F-8B26-61FA62F451C9}" type="parTrans" cxnId="{42FAE510-C28D-4652-9C3A-2E27B4E19DED}">
      <dgm:prSet/>
      <dgm:spPr/>
      <dgm:t>
        <a:bodyPr/>
        <a:lstStyle/>
        <a:p>
          <a:endParaRPr lang="en-US"/>
        </a:p>
      </dgm:t>
    </dgm:pt>
    <dgm:pt modelId="{05D05003-A5C9-4457-8E48-090241C97E61}" type="sibTrans" cxnId="{42FAE510-C28D-4652-9C3A-2E27B4E19DED}">
      <dgm:prSet/>
      <dgm:spPr/>
      <dgm:t>
        <a:bodyPr/>
        <a:lstStyle/>
        <a:p>
          <a:endParaRPr lang="en-US"/>
        </a:p>
      </dgm:t>
    </dgm:pt>
    <dgm:pt modelId="{B2CDBE64-D378-4ADF-80F9-6C900B4CD0B9}">
      <dgm:prSet/>
      <dgm:spPr/>
      <dgm:t>
        <a:bodyPr/>
        <a:lstStyle/>
        <a:p>
          <a:r>
            <a:rPr lang="fi-FI" dirty="0"/>
            <a:t>Argumentin rakenne:</a:t>
          </a:r>
          <a:endParaRPr lang="en-US" dirty="0"/>
        </a:p>
      </dgm:t>
    </dgm:pt>
    <dgm:pt modelId="{1C977223-3CD4-4B0E-B0E4-403612F83F5B}" type="parTrans" cxnId="{FA05A97C-48A0-4D4F-B65F-FF2A5FB91C10}">
      <dgm:prSet/>
      <dgm:spPr/>
      <dgm:t>
        <a:bodyPr/>
        <a:lstStyle/>
        <a:p>
          <a:endParaRPr lang="en-US"/>
        </a:p>
      </dgm:t>
    </dgm:pt>
    <dgm:pt modelId="{67D29B01-0033-41BF-8EB2-AF61D33E1C1A}" type="sibTrans" cxnId="{FA05A97C-48A0-4D4F-B65F-FF2A5FB91C10}">
      <dgm:prSet/>
      <dgm:spPr/>
      <dgm:t>
        <a:bodyPr/>
        <a:lstStyle/>
        <a:p>
          <a:endParaRPr lang="en-US"/>
        </a:p>
      </dgm:t>
    </dgm:pt>
    <dgm:pt modelId="{AA65BD12-13C1-45DD-92B5-92FBBB4E3A86}">
      <dgm:prSet/>
      <dgm:spPr/>
      <dgm:t>
        <a:bodyPr/>
        <a:lstStyle/>
        <a:p>
          <a:r>
            <a:rPr lang="fi-FI" b="1" i="1" dirty="0"/>
            <a:t>Premissit </a:t>
          </a:r>
          <a:endParaRPr lang="en-US" i="1" dirty="0"/>
        </a:p>
      </dgm:t>
    </dgm:pt>
    <dgm:pt modelId="{260C7AE4-4A4B-4F7F-AD0B-EEBE2751DAE3}" type="parTrans" cxnId="{B4A931AB-B9FA-4341-8F69-61AA4D154578}">
      <dgm:prSet/>
      <dgm:spPr/>
      <dgm:t>
        <a:bodyPr/>
        <a:lstStyle/>
        <a:p>
          <a:endParaRPr lang="en-US"/>
        </a:p>
      </dgm:t>
    </dgm:pt>
    <dgm:pt modelId="{560955EB-6531-4AC0-ABD3-2A2ED06E7D83}" type="sibTrans" cxnId="{B4A931AB-B9FA-4341-8F69-61AA4D154578}">
      <dgm:prSet/>
      <dgm:spPr/>
      <dgm:t>
        <a:bodyPr/>
        <a:lstStyle/>
        <a:p>
          <a:endParaRPr lang="en-US"/>
        </a:p>
      </dgm:t>
    </dgm:pt>
    <dgm:pt modelId="{FA11534D-4FE8-45A4-8644-5CC1AC16EE27}">
      <dgm:prSet/>
      <dgm:spPr/>
      <dgm:t>
        <a:bodyPr/>
        <a:lstStyle/>
        <a:p>
          <a:r>
            <a:rPr lang="fi-FI" dirty="0"/>
            <a:t>Alkuoletukset</a:t>
          </a:r>
          <a:endParaRPr lang="en-US" dirty="0"/>
        </a:p>
      </dgm:t>
    </dgm:pt>
    <dgm:pt modelId="{C7401B9C-5D62-4B6B-BF37-2AA3C99C7F11}" type="parTrans" cxnId="{9197B2F0-FDD4-458E-9CF4-F4790088BBB5}">
      <dgm:prSet/>
      <dgm:spPr/>
      <dgm:t>
        <a:bodyPr/>
        <a:lstStyle/>
        <a:p>
          <a:endParaRPr lang="en-US"/>
        </a:p>
      </dgm:t>
    </dgm:pt>
    <dgm:pt modelId="{4C692FE1-4120-4156-BC30-17CDAC1010EA}" type="sibTrans" cxnId="{9197B2F0-FDD4-458E-9CF4-F4790088BBB5}">
      <dgm:prSet/>
      <dgm:spPr/>
      <dgm:t>
        <a:bodyPr/>
        <a:lstStyle/>
        <a:p>
          <a:endParaRPr lang="en-US"/>
        </a:p>
      </dgm:t>
    </dgm:pt>
    <dgm:pt modelId="{A976971C-6DCE-4CC6-AE3D-17FFC70ECB3B}">
      <dgm:prSet/>
      <dgm:spPr/>
      <dgm:t>
        <a:bodyPr/>
        <a:lstStyle/>
        <a:p>
          <a:r>
            <a:rPr lang="fi-FI" dirty="0"/>
            <a:t>Perustelut</a:t>
          </a:r>
          <a:endParaRPr lang="en-US" dirty="0"/>
        </a:p>
      </dgm:t>
    </dgm:pt>
    <dgm:pt modelId="{DE0F262A-B05D-4828-B8B9-E3D52967B72E}" type="parTrans" cxnId="{F47429FB-5CAB-4886-A9C9-1DA3A77284B7}">
      <dgm:prSet/>
      <dgm:spPr/>
      <dgm:t>
        <a:bodyPr/>
        <a:lstStyle/>
        <a:p>
          <a:endParaRPr lang="en-US"/>
        </a:p>
      </dgm:t>
    </dgm:pt>
    <dgm:pt modelId="{81B5DDB1-E114-4B66-9F0D-4DFC1EB90625}" type="sibTrans" cxnId="{F47429FB-5CAB-4886-A9C9-1DA3A77284B7}">
      <dgm:prSet/>
      <dgm:spPr/>
      <dgm:t>
        <a:bodyPr/>
        <a:lstStyle/>
        <a:p>
          <a:endParaRPr lang="en-US"/>
        </a:p>
      </dgm:t>
    </dgm:pt>
    <dgm:pt modelId="{D056560D-E411-46F6-87C6-94F7AC8EDCCE}">
      <dgm:prSet/>
      <dgm:spPr/>
      <dgm:t>
        <a:bodyPr/>
        <a:lstStyle/>
        <a:p>
          <a:r>
            <a:rPr lang="fi-FI" b="1" i="1" dirty="0"/>
            <a:t>Johtopäätös</a:t>
          </a:r>
          <a:endParaRPr lang="en-US" i="1" dirty="0"/>
        </a:p>
      </dgm:t>
    </dgm:pt>
    <dgm:pt modelId="{9E36FBAE-3F6B-49CE-88F7-8ED6EF25E8C5}" type="parTrans" cxnId="{84B06078-53C8-4DE2-A821-63E95D57A6CB}">
      <dgm:prSet/>
      <dgm:spPr/>
      <dgm:t>
        <a:bodyPr/>
        <a:lstStyle/>
        <a:p>
          <a:endParaRPr lang="en-US"/>
        </a:p>
      </dgm:t>
    </dgm:pt>
    <dgm:pt modelId="{3EBF039D-9EF4-43FE-A08A-5BA70043397F}" type="sibTrans" cxnId="{84B06078-53C8-4DE2-A821-63E95D57A6CB}">
      <dgm:prSet/>
      <dgm:spPr/>
      <dgm:t>
        <a:bodyPr/>
        <a:lstStyle/>
        <a:p>
          <a:endParaRPr lang="en-US"/>
        </a:p>
      </dgm:t>
    </dgm:pt>
    <dgm:pt modelId="{13A1C464-522F-43A6-9DFC-89A993DC5EC4}">
      <dgm:prSet/>
      <dgm:spPr/>
      <dgm:t>
        <a:bodyPr/>
        <a:lstStyle/>
        <a:p>
          <a:r>
            <a:rPr lang="fi-FI" dirty="0"/>
            <a:t>Väite, joka halutaan todistaa</a:t>
          </a:r>
          <a:endParaRPr lang="en-US" dirty="0"/>
        </a:p>
      </dgm:t>
    </dgm:pt>
    <dgm:pt modelId="{E0A9E7E7-5AC2-432C-8BC8-5595CD7BD837}" type="parTrans" cxnId="{2598F999-971F-41F6-8928-6E2195621C98}">
      <dgm:prSet/>
      <dgm:spPr/>
      <dgm:t>
        <a:bodyPr/>
        <a:lstStyle/>
        <a:p>
          <a:endParaRPr lang="en-US"/>
        </a:p>
      </dgm:t>
    </dgm:pt>
    <dgm:pt modelId="{695E7B5E-0B84-4275-AE16-9AE15AAC127E}" type="sibTrans" cxnId="{2598F999-971F-41F6-8928-6E2195621C98}">
      <dgm:prSet/>
      <dgm:spPr/>
      <dgm:t>
        <a:bodyPr/>
        <a:lstStyle/>
        <a:p>
          <a:endParaRPr lang="en-US"/>
        </a:p>
      </dgm:t>
    </dgm:pt>
    <dgm:pt modelId="{760204EF-8806-C745-A033-DF29695D5D5E}">
      <dgm:prSet/>
      <dgm:spPr/>
      <dgm:t>
        <a:bodyPr/>
        <a:lstStyle/>
        <a:p>
          <a:r>
            <a:rPr lang="en-US" dirty="0" err="1"/>
            <a:t>Premissien</a:t>
          </a:r>
          <a:r>
            <a:rPr lang="en-US" dirty="0"/>
            <a:t> </a:t>
          </a:r>
          <a:r>
            <a:rPr lang="en-US" dirty="0" err="1"/>
            <a:t>pohjalta</a:t>
          </a:r>
          <a:r>
            <a:rPr lang="en-US" dirty="0"/>
            <a:t> </a:t>
          </a:r>
          <a:r>
            <a:rPr lang="en-US" dirty="0" err="1"/>
            <a:t>tehtävä</a:t>
          </a:r>
          <a:r>
            <a:rPr lang="en-US" dirty="0"/>
            <a:t> </a:t>
          </a:r>
          <a:r>
            <a:rPr lang="en-US" dirty="0" err="1"/>
            <a:t>päättely</a:t>
          </a:r>
          <a:endParaRPr lang="en-US" dirty="0"/>
        </a:p>
      </dgm:t>
    </dgm:pt>
    <dgm:pt modelId="{F5882291-37FA-A94F-BB3E-50A8CD4B5D06}" type="parTrans" cxnId="{0E424059-8714-A640-90F9-C354EF893CCD}">
      <dgm:prSet/>
      <dgm:spPr/>
    </dgm:pt>
    <dgm:pt modelId="{01E77FB8-211C-B648-A630-AFC3593712C9}" type="sibTrans" cxnId="{0E424059-8714-A640-90F9-C354EF893CCD}">
      <dgm:prSet/>
      <dgm:spPr/>
    </dgm:pt>
    <dgm:pt modelId="{B9382D22-8A32-674A-94B2-9E1F14849FAD}" type="pres">
      <dgm:prSet presAssocID="{B2201401-5801-4067-9387-FA8ED2F8FC0C}" presName="linear" presStyleCnt="0">
        <dgm:presLayoutVars>
          <dgm:animLvl val="lvl"/>
          <dgm:resizeHandles val="exact"/>
        </dgm:presLayoutVars>
      </dgm:prSet>
      <dgm:spPr/>
    </dgm:pt>
    <dgm:pt modelId="{A6072F4F-99E2-BD4E-B007-1060418B3DFF}" type="pres">
      <dgm:prSet presAssocID="{23D98CD1-88D9-4B05-8629-6B1F3634A184}" presName="parentText" presStyleLbl="node1" presStyleIdx="0" presStyleCnt="2">
        <dgm:presLayoutVars>
          <dgm:chMax val="0"/>
          <dgm:bulletEnabled val="1"/>
        </dgm:presLayoutVars>
      </dgm:prSet>
      <dgm:spPr/>
    </dgm:pt>
    <dgm:pt modelId="{109F37DC-1F9C-F048-B3B7-8CED10DEB7C5}" type="pres">
      <dgm:prSet presAssocID="{05D05003-A5C9-4457-8E48-090241C97E61}" presName="spacer" presStyleCnt="0"/>
      <dgm:spPr/>
    </dgm:pt>
    <dgm:pt modelId="{CD45991C-CA4C-CF43-A73E-8A320403C1D0}" type="pres">
      <dgm:prSet presAssocID="{B2CDBE64-D378-4ADF-80F9-6C900B4CD0B9}" presName="parentText" presStyleLbl="node1" presStyleIdx="1" presStyleCnt="2">
        <dgm:presLayoutVars>
          <dgm:chMax val="0"/>
          <dgm:bulletEnabled val="1"/>
        </dgm:presLayoutVars>
      </dgm:prSet>
      <dgm:spPr/>
    </dgm:pt>
    <dgm:pt modelId="{B6A61AA9-699E-CA4E-A8BA-102F4D76C64C}" type="pres">
      <dgm:prSet presAssocID="{B2CDBE64-D378-4ADF-80F9-6C900B4CD0B9}" presName="childText" presStyleLbl="revTx" presStyleIdx="0" presStyleCnt="1">
        <dgm:presLayoutVars>
          <dgm:bulletEnabled val="1"/>
        </dgm:presLayoutVars>
      </dgm:prSet>
      <dgm:spPr/>
    </dgm:pt>
  </dgm:ptLst>
  <dgm:cxnLst>
    <dgm:cxn modelId="{99C98D09-C8E0-4360-8B2E-B55C5B6DC4EC}" type="presOf" srcId="{A976971C-6DCE-4CC6-AE3D-17FFC70ECB3B}" destId="{B6A61AA9-699E-CA4E-A8BA-102F4D76C64C}" srcOrd="0" destOrd="2" presId="urn:microsoft.com/office/officeart/2005/8/layout/vList2"/>
    <dgm:cxn modelId="{42FAE510-C28D-4652-9C3A-2E27B4E19DED}" srcId="{B2201401-5801-4067-9387-FA8ED2F8FC0C}" destId="{23D98CD1-88D9-4B05-8629-6B1F3634A184}" srcOrd="0" destOrd="0" parTransId="{51048C00-FF03-4A6F-8B26-61FA62F451C9}" sibTransId="{05D05003-A5C9-4457-8E48-090241C97E61}"/>
    <dgm:cxn modelId="{BE7D0415-C352-4551-AC9E-991A2BF54AAD}" type="presOf" srcId="{FA11534D-4FE8-45A4-8644-5CC1AC16EE27}" destId="{B6A61AA9-699E-CA4E-A8BA-102F4D76C64C}" srcOrd="0" destOrd="1" presId="urn:microsoft.com/office/officeart/2005/8/layout/vList2"/>
    <dgm:cxn modelId="{30ADF33F-0A75-459F-A8F4-8BA2C26F65BD}" type="presOf" srcId="{13A1C464-522F-43A6-9DFC-89A993DC5EC4}" destId="{B6A61AA9-699E-CA4E-A8BA-102F4D76C64C}" srcOrd="0" destOrd="5" presId="urn:microsoft.com/office/officeart/2005/8/layout/vList2"/>
    <dgm:cxn modelId="{3906AD5F-DC39-4E12-A7C4-4A97EEF3D3C8}" type="presOf" srcId="{B2CDBE64-D378-4ADF-80F9-6C900B4CD0B9}" destId="{CD45991C-CA4C-CF43-A73E-8A320403C1D0}" srcOrd="0" destOrd="0" presId="urn:microsoft.com/office/officeart/2005/8/layout/vList2"/>
    <dgm:cxn modelId="{8F559E70-DE66-47D7-83C1-CC4428D4A776}" type="presOf" srcId="{D056560D-E411-46F6-87C6-94F7AC8EDCCE}" destId="{B6A61AA9-699E-CA4E-A8BA-102F4D76C64C}" srcOrd="0" destOrd="4" presId="urn:microsoft.com/office/officeart/2005/8/layout/vList2"/>
    <dgm:cxn modelId="{7FDA9F55-69C5-4054-8B54-BFB519033BA7}" type="presOf" srcId="{B2201401-5801-4067-9387-FA8ED2F8FC0C}" destId="{B9382D22-8A32-674A-94B2-9E1F14849FAD}" srcOrd="0" destOrd="0" presId="urn:microsoft.com/office/officeart/2005/8/layout/vList2"/>
    <dgm:cxn modelId="{84B06078-53C8-4DE2-A821-63E95D57A6CB}" srcId="{B2CDBE64-D378-4ADF-80F9-6C900B4CD0B9}" destId="{D056560D-E411-46F6-87C6-94F7AC8EDCCE}" srcOrd="1" destOrd="0" parTransId="{9E36FBAE-3F6B-49CE-88F7-8ED6EF25E8C5}" sibTransId="{3EBF039D-9EF4-43FE-A08A-5BA70043397F}"/>
    <dgm:cxn modelId="{0E424059-8714-A640-90F9-C354EF893CCD}" srcId="{AA65BD12-13C1-45DD-92B5-92FBBB4E3A86}" destId="{760204EF-8806-C745-A033-DF29695D5D5E}" srcOrd="2" destOrd="0" parTransId="{F5882291-37FA-A94F-BB3E-50A8CD4B5D06}" sibTransId="{01E77FB8-211C-B648-A630-AFC3593712C9}"/>
    <dgm:cxn modelId="{FA05A97C-48A0-4D4F-B65F-FF2A5FB91C10}" srcId="{B2201401-5801-4067-9387-FA8ED2F8FC0C}" destId="{B2CDBE64-D378-4ADF-80F9-6C900B4CD0B9}" srcOrd="1" destOrd="0" parTransId="{1C977223-3CD4-4B0E-B0E4-403612F83F5B}" sibTransId="{67D29B01-0033-41BF-8EB2-AF61D33E1C1A}"/>
    <dgm:cxn modelId="{E6FF708A-0DB5-724E-B054-9341AC70D349}" type="presOf" srcId="{760204EF-8806-C745-A033-DF29695D5D5E}" destId="{B6A61AA9-699E-CA4E-A8BA-102F4D76C64C}" srcOrd="0" destOrd="3" presId="urn:microsoft.com/office/officeart/2005/8/layout/vList2"/>
    <dgm:cxn modelId="{2598F999-971F-41F6-8928-6E2195621C98}" srcId="{D056560D-E411-46F6-87C6-94F7AC8EDCCE}" destId="{13A1C464-522F-43A6-9DFC-89A993DC5EC4}" srcOrd="0" destOrd="0" parTransId="{E0A9E7E7-5AC2-432C-8BC8-5595CD7BD837}" sibTransId="{695E7B5E-0B84-4275-AE16-9AE15AAC127E}"/>
    <dgm:cxn modelId="{B4A931AB-B9FA-4341-8F69-61AA4D154578}" srcId="{B2CDBE64-D378-4ADF-80F9-6C900B4CD0B9}" destId="{AA65BD12-13C1-45DD-92B5-92FBBB4E3A86}" srcOrd="0" destOrd="0" parTransId="{260C7AE4-4A4B-4F7F-AD0B-EEBE2751DAE3}" sibTransId="{560955EB-6531-4AC0-ABD3-2A2ED06E7D83}"/>
    <dgm:cxn modelId="{7E77A2C8-EFE8-462C-BA4C-275368424CB5}" type="presOf" srcId="{AA65BD12-13C1-45DD-92B5-92FBBB4E3A86}" destId="{B6A61AA9-699E-CA4E-A8BA-102F4D76C64C}" srcOrd="0" destOrd="0" presId="urn:microsoft.com/office/officeart/2005/8/layout/vList2"/>
    <dgm:cxn modelId="{9197B2F0-FDD4-458E-9CF4-F4790088BBB5}" srcId="{AA65BD12-13C1-45DD-92B5-92FBBB4E3A86}" destId="{FA11534D-4FE8-45A4-8644-5CC1AC16EE27}" srcOrd="0" destOrd="0" parTransId="{C7401B9C-5D62-4B6B-BF37-2AA3C99C7F11}" sibTransId="{4C692FE1-4120-4156-BC30-17CDAC1010EA}"/>
    <dgm:cxn modelId="{F47429FB-5CAB-4886-A9C9-1DA3A77284B7}" srcId="{AA65BD12-13C1-45DD-92B5-92FBBB4E3A86}" destId="{A976971C-6DCE-4CC6-AE3D-17FFC70ECB3B}" srcOrd="1" destOrd="0" parTransId="{DE0F262A-B05D-4828-B8B9-E3D52967B72E}" sibTransId="{81B5DDB1-E114-4B66-9F0D-4DFC1EB90625}"/>
    <dgm:cxn modelId="{25B8DFFE-7614-4852-A5E7-95F0DB2BC063}" type="presOf" srcId="{23D98CD1-88D9-4B05-8629-6B1F3634A184}" destId="{A6072F4F-99E2-BD4E-B007-1060418B3DFF}" srcOrd="0" destOrd="0" presId="urn:microsoft.com/office/officeart/2005/8/layout/vList2"/>
    <dgm:cxn modelId="{A06E0BC4-AA54-4B44-86BE-2D04910B4DD7}" type="presParOf" srcId="{B9382D22-8A32-674A-94B2-9E1F14849FAD}" destId="{A6072F4F-99E2-BD4E-B007-1060418B3DFF}" srcOrd="0" destOrd="0" presId="urn:microsoft.com/office/officeart/2005/8/layout/vList2"/>
    <dgm:cxn modelId="{BEE61943-D319-472E-83CF-4C4AB04196DF}" type="presParOf" srcId="{B9382D22-8A32-674A-94B2-9E1F14849FAD}" destId="{109F37DC-1F9C-F048-B3B7-8CED10DEB7C5}" srcOrd="1" destOrd="0" presId="urn:microsoft.com/office/officeart/2005/8/layout/vList2"/>
    <dgm:cxn modelId="{C235E65F-3B5E-4740-BD72-9F5A08F5DADC}" type="presParOf" srcId="{B9382D22-8A32-674A-94B2-9E1F14849FAD}" destId="{CD45991C-CA4C-CF43-A73E-8A320403C1D0}" srcOrd="2" destOrd="0" presId="urn:microsoft.com/office/officeart/2005/8/layout/vList2"/>
    <dgm:cxn modelId="{61349290-4F31-45D4-ACDD-8FCDCA5BFDED}" type="presParOf" srcId="{B9382D22-8A32-674A-94B2-9E1F14849FAD}" destId="{B6A61AA9-699E-CA4E-A8BA-102F4D76C64C}"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5B1F14-27FC-42E8-BFA5-B10A0A87C427}"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864E7A63-7DEB-4E43-B095-BFCB989F0629}">
      <dgm:prSet/>
      <dgm:spPr/>
      <dgm:t>
        <a:bodyPr/>
        <a:lstStyle/>
        <a:p>
          <a:r>
            <a:rPr lang="fi-FI" b="1" i="1" baseline="0"/>
            <a:t>ylemmät korkeakoulututkinnot</a:t>
          </a:r>
          <a:endParaRPr lang="en-US"/>
        </a:p>
      </dgm:t>
    </dgm:pt>
    <dgm:pt modelId="{15009A6A-8CE0-4CF2-98CC-9458B1C7FC5C}" type="parTrans" cxnId="{C6859525-A0D6-4ABB-AA93-3047250D6747}">
      <dgm:prSet/>
      <dgm:spPr/>
      <dgm:t>
        <a:bodyPr/>
        <a:lstStyle/>
        <a:p>
          <a:endParaRPr lang="en-US"/>
        </a:p>
      </dgm:t>
    </dgm:pt>
    <dgm:pt modelId="{740A0039-444E-4AE6-A802-C9D5E6387F7E}" type="sibTrans" cxnId="{C6859525-A0D6-4ABB-AA93-3047250D6747}">
      <dgm:prSet/>
      <dgm:spPr/>
      <dgm:t>
        <a:bodyPr/>
        <a:lstStyle/>
        <a:p>
          <a:endParaRPr lang="en-US"/>
        </a:p>
      </dgm:t>
    </dgm:pt>
    <dgm:pt modelId="{FAAE27CF-3464-4429-A755-D2B8ED7D9041}">
      <dgm:prSet/>
      <dgm:spPr/>
      <dgm:t>
        <a:bodyPr/>
        <a:lstStyle/>
        <a:p>
          <a:r>
            <a:rPr lang="fi-FI" b="1" i="0" baseline="0"/>
            <a:t>maisteri (yleisin nimike)</a:t>
          </a:r>
          <a:endParaRPr lang="en-US"/>
        </a:p>
      </dgm:t>
    </dgm:pt>
    <dgm:pt modelId="{F5A4E78A-BD8C-4BA0-BA94-55295FBF86C8}" type="parTrans" cxnId="{A1696002-A517-427E-BC9F-A0EAA37B008F}">
      <dgm:prSet/>
      <dgm:spPr/>
      <dgm:t>
        <a:bodyPr/>
        <a:lstStyle/>
        <a:p>
          <a:endParaRPr lang="en-US"/>
        </a:p>
      </dgm:t>
    </dgm:pt>
    <dgm:pt modelId="{11D1522A-46CE-4B0E-8FF1-A4EF2D9D6187}" type="sibTrans" cxnId="{A1696002-A517-427E-BC9F-A0EAA37B008F}">
      <dgm:prSet/>
      <dgm:spPr/>
      <dgm:t>
        <a:bodyPr/>
        <a:lstStyle/>
        <a:p>
          <a:endParaRPr lang="en-US"/>
        </a:p>
      </dgm:t>
    </dgm:pt>
    <dgm:pt modelId="{2CD88CBF-44F4-4F13-A23F-150EA8B96F7D}">
      <dgm:prSet/>
      <dgm:spPr/>
      <dgm:t>
        <a:bodyPr/>
        <a:lstStyle/>
        <a:p>
          <a:r>
            <a:rPr lang="fi-FI" b="1" i="0" baseline="0"/>
            <a:t>lisensiaatti (lääketiede, hammaslääketiede ja eläinlääketiede)</a:t>
          </a:r>
          <a:endParaRPr lang="en-US"/>
        </a:p>
      </dgm:t>
    </dgm:pt>
    <dgm:pt modelId="{4455D459-D243-40C4-8DBC-5B4FDF2073E9}" type="parTrans" cxnId="{DB4BFD2A-0219-4079-9721-D15DB000AA34}">
      <dgm:prSet/>
      <dgm:spPr/>
      <dgm:t>
        <a:bodyPr/>
        <a:lstStyle/>
        <a:p>
          <a:endParaRPr lang="en-US"/>
        </a:p>
      </dgm:t>
    </dgm:pt>
    <dgm:pt modelId="{1CBED938-D7E8-414C-9A3A-D8413BF4B9DD}" type="sibTrans" cxnId="{DB4BFD2A-0219-4079-9721-D15DB000AA34}">
      <dgm:prSet/>
      <dgm:spPr/>
      <dgm:t>
        <a:bodyPr/>
        <a:lstStyle/>
        <a:p>
          <a:endParaRPr lang="en-US"/>
        </a:p>
      </dgm:t>
    </dgm:pt>
    <dgm:pt modelId="{41827E7F-1593-44A7-A021-06220288AC80}">
      <dgm:prSet/>
      <dgm:spPr/>
      <dgm:t>
        <a:bodyPr/>
        <a:lstStyle/>
        <a:p>
          <a:r>
            <a:rPr lang="fi-FI" b="1" i="0" baseline="0"/>
            <a:t>proviisori (farmasia)</a:t>
          </a:r>
          <a:endParaRPr lang="en-US"/>
        </a:p>
      </dgm:t>
    </dgm:pt>
    <dgm:pt modelId="{09F22DD9-BA1F-4156-AF0B-FB71AD2E70F8}" type="parTrans" cxnId="{7CE68874-9629-437F-BE7D-DA7AF740CA40}">
      <dgm:prSet/>
      <dgm:spPr/>
      <dgm:t>
        <a:bodyPr/>
        <a:lstStyle/>
        <a:p>
          <a:endParaRPr lang="en-US"/>
        </a:p>
      </dgm:t>
    </dgm:pt>
    <dgm:pt modelId="{93BFEB7B-801C-408B-B8D3-D51A915CEAD0}" type="sibTrans" cxnId="{7CE68874-9629-437F-BE7D-DA7AF740CA40}">
      <dgm:prSet/>
      <dgm:spPr/>
      <dgm:t>
        <a:bodyPr/>
        <a:lstStyle/>
        <a:p>
          <a:endParaRPr lang="en-US"/>
        </a:p>
      </dgm:t>
    </dgm:pt>
    <dgm:pt modelId="{BDDDD194-BD5F-453D-8474-46359E5DBD48}">
      <dgm:prSet/>
      <dgm:spPr/>
      <dgm:t>
        <a:bodyPr/>
        <a:lstStyle/>
        <a:p>
          <a:r>
            <a:rPr lang="fi-FI" b="1" i="0" baseline="0"/>
            <a:t>diplomi-insinööri (tekniikka)</a:t>
          </a:r>
          <a:endParaRPr lang="en-US"/>
        </a:p>
      </dgm:t>
    </dgm:pt>
    <dgm:pt modelId="{B952462F-8CF1-4514-9EB1-812E79EA9A85}" type="parTrans" cxnId="{49A15969-3CC0-4469-84D9-00B062E6BEFF}">
      <dgm:prSet/>
      <dgm:spPr/>
      <dgm:t>
        <a:bodyPr/>
        <a:lstStyle/>
        <a:p>
          <a:endParaRPr lang="en-US"/>
        </a:p>
      </dgm:t>
    </dgm:pt>
    <dgm:pt modelId="{409D563C-227A-4DC4-BE01-DDE68B936069}" type="sibTrans" cxnId="{49A15969-3CC0-4469-84D9-00B062E6BEFF}">
      <dgm:prSet/>
      <dgm:spPr/>
      <dgm:t>
        <a:bodyPr/>
        <a:lstStyle/>
        <a:p>
          <a:endParaRPr lang="en-US"/>
        </a:p>
      </dgm:t>
    </dgm:pt>
    <dgm:pt modelId="{7937F4FF-1450-459D-8420-9AB696A9BB48}">
      <dgm:prSet/>
      <dgm:spPr/>
      <dgm:t>
        <a:bodyPr/>
        <a:lstStyle/>
        <a:p>
          <a:r>
            <a:rPr lang="fi-FI" b="1" i="0" baseline="0"/>
            <a:t>arkkitehti (arkkitehtuuri)</a:t>
          </a:r>
          <a:endParaRPr lang="en-US"/>
        </a:p>
      </dgm:t>
    </dgm:pt>
    <dgm:pt modelId="{03F5271B-7689-46FF-A4A1-62F24065DF15}" type="parTrans" cxnId="{0CF837AD-D7E1-4B8B-8CF9-C9B4C4F0AB7F}">
      <dgm:prSet/>
      <dgm:spPr/>
      <dgm:t>
        <a:bodyPr/>
        <a:lstStyle/>
        <a:p>
          <a:endParaRPr lang="en-US"/>
        </a:p>
      </dgm:t>
    </dgm:pt>
    <dgm:pt modelId="{B649B8C4-F8C2-429D-8CD4-33FC3888D5C1}" type="sibTrans" cxnId="{0CF837AD-D7E1-4B8B-8CF9-C9B4C4F0AB7F}">
      <dgm:prSet/>
      <dgm:spPr/>
      <dgm:t>
        <a:bodyPr/>
        <a:lstStyle/>
        <a:p>
          <a:endParaRPr lang="en-US"/>
        </a:p>
      </dgm:t>
    </dgm:pt>
    <dgm:pt modelId="{CD0094BE-54F5-4464-9099-9518D3597BBF}" type="pres">
      <dgm:prSet presAssocID="{815B1F14-27FC-42E8-BFA5-B10A0A87C427}" presName="vert0" presStyleCnt="0">
        <dgm:presLayoutVars>
          <dgm:dir/>
          <dgm:animOne val="branch"/>
          <dgm:animLvl val="lvl"/>
        </dgm:presLayoutVars>
      </dgm:prSet>
      <dgm:spPr/>
    </dgm:pt>
    <dgm:pt modelId="{E2A2B798-DC13-41A5-8C81-1F41C652E53B}" type="pres">
      <dgm:prSet presAssocID="{864E7A63-7DEB-4E43-B095-BFCB989F0629}" presName="thickLine" presStyleLbl="alignNode1" presStyleIdx="0" presStyleCnt="6"/>
      <dgm:spPr/>
    </dgm:pt>
    <dgm:pt modelId="{CADEC30D-07A1-4103-9B98-C033C57B4CAD}" type="pres">
      <dgm:prSet presAssocID="{864E7A63-7DEB-4E43-B095-BFCB989F0629}" presName="horz1" presStyleCnt="0"/>
      <dgm:spPr/>
    </dgm:pt>
    <dgm:pt modelId="{3A3E4A01-A0BE-4FFF-9063-376F2218B08F}" type="pres">
      <dgm:prSet presAssocID="{864E7A63-7DEB-4E43-B095-BFCB989F0629}" presName="tx1" presStyleLbl="revTx" presStyleIdx="0" presStyleCnt="6"/>
      <dgm:spPr/>
    </dgm:pt>
    <dgm:pt modelId="{0B28C2BD-5537-48A5-9EBF-2D2D8C93E077}" type="pres">
      <dgm:prSet presAssocID="{864E7A63-7DEB-4E43-B095-BFCB989F0629}" presName="vert1" presStyleCnt="0"/>
      <dgm:spPr/>
    </dgm:pt>
    <dgm:pt modelId="{05473E6B-B579-4A84-925B-E09D498BB8A6}" type="pres">
      <dgm:prSet presAssocID="{FAAE27CF-3464-4429-A755-D2B8ED7D9041}" presName="thickLine" presStyleLbl="alignNode1" presStyleIdx="1" presStyleCnt="6"/>
      <dgm:spPr/>
    </dgm:pt>
    <dgm:pt modelId="{18AE3AAB-3B62-4941-98C3-163AFB3D122C}" type="pres">
      <dgm:prSet presAssocID="{FAAE27CF-3464-4429-A755-D2B8ED7D9041}" presName="horz1" presStyleCnt="0"/>
      <dgm:spPr/>
    </dgm:pt>
    <dgm:pt modelId="{5C6AA068-1B48-408D-BCF6-FF48A2FB4FBC}" type="pres">
      <dgm:prSet presAssocID="{FAAE27CF-3464-4429-A755-D2B8ED7D9041}" presName="tx1" presStyleLbl="revTx" presStyleIdx="1" presStyleCnt="6"/>
      <dgm:spPr/>
    </dgm:pt>
    <dgm:pt modelId="{37525E11-0EB5-4C66-BF41-3D9FAF4F1886}" type="pres">
      <dgm:prSet presAssocID="{FAAE27CF-3464-4429-A755-D2B8ED7D9041}" presName="vert1" presStyleCnt="0"/>
      <dgm:spPr/>
    </dgm:pt>
    <dgm:pt modelId="{78D38F90-11D3-4C6F-96B2-F0239CCD72DB}" type="pres">
      <dgm:prSet presAssocID="{2CD88CBF-44F4-4F13-A23F-150EA8B96F7D}" presName="thickLine" presStyleLbl="alignNode1" presStyleIdx="2" presStyleCnt="6"/>
      <dgm:spPr/>
    </dgm:pt>
    <dgm:pt modelId="{C2F82445-AEDC-4988-AF7C-EAC32BB2A237}" type="pres">
      <dgm:prSet presAssocID="{2CD88CBF-44F4-4F13-A23F-150EA8B96F7D}" presName="horz1" presStyleCnt="0"/>
      <dgm:spPr/>
    </dgm:pt>
    <dgm:pt modelId="{DF052C40-3CD4-46C1-AE4F-7E8A2598A695}" type="pres">
      <dgm:prSet presAssocID="{2CD88CBF-44F4-4F13-A23F-150EA8B96F7D}" presName="tx1" presStyleLbl="revTx" presStyleIdx="2" presStyleCnt="6"/>
      <dgm:spPr/>
    </dgm:pt>
    <dgm:pt modelId="{2350A2C8-82D1-4E19-9343-E67F91658BF5}" type="pres">
      <dgm:prSet presAssocID="{2CD88CBF-44F4-4F13-A23F-150EA8B96F7D}" presName="vert1" presStyleCnt="0"/>
      <dgm:spPr/>
    </dgm:pt>
    <dgm:pt modelId="{14E11D56-F2EE-4822-91F4-04F6E7776E09}" type="pres">
      <dgm:prSet presAssocID="{41827E7F-1593-44A7-A021-06220288AC80}" presName="thickLine" presStyleLbl="alignNode1" presStyleIdx="3" presStyleCnt="6"/>
      <dgm:spPr/>
    </dgm:pt>
    <dgm:pt modelId="{87BFB331-4BA7-4F55-9A44-ED36CAB430F5}" type="pres">
      <dgm:prSet presAssocID="{41827E7F-1593-44A7-A021-06220288AC80}" presName="horz1" presStyleCnt="0"/>
      <dgm:spPr/>
    </dgm:pt>
    <dgm:pt modelId="{C979075C-3CF1-440E-B273-8ADF4AB18884}" type="pres">
      <dgm:prSet presAssocID="{41827E7F-1593-44A7-A021-06220288AC80}" presName="tx1" presStyleLbl="revTx" presStyleIdx="3" presStyleCnt="6"/>
      <dgm:spPr/>
    </dgm:pt>
    <dgm:pt modelId="{6C649C72-87A3-4A87-8520-A063F204191D}" type="pres">
      <dgm:prSet presAssocID="{41827E7F-1593-44A7-A021-06220288AC80}" presName="vert1" presStyleCnt="0"/>
      <dgm:spPr/>
    </dgm:pt>
    <dgm:pt modelId="{1086D85A-EC50-48C6-8576-E4E384E5AB17}" type="pres">
      <dgm:prSet presAssocID="{BDDDD194-BD5F-453D-8474-46359E5DBD48}" presName="thickLine" presStyleLbl="alignNode1" presStyleIdx="4" presStyleCnt="6"/>
      <dgm:spPr/>
    </dgm:pt>
    <dgm:pt modelId="{16587C01-6AD6-47AF-AAA7-BC1FEFBDCA7D}" type="pres">
      <dgm:prSet presAssocID="{BDDDD194-BD5F-453D-8474-46359E5DBD48}" presName="horz1" presStyleCnt="0"/>
      <dgm:spPr/>
    </dgm:pt>
    <dgm:pt modelId="{BE7D227C-5054-4D53-AB29-DBC3C7BB05B0}" type="pres">
      <dgm:prSet presAssocID="{BDDDD194-BD5F-453D-8474-46359E5DBD48}" presName="tx1" presStyleLbl="revTx" presStyleIdx="4" presStyleCnt="6"/>
      <dgm:spPr/>
    </dgm:pt>
    <dgm:pt modelId="{F249BF7A-2923-423A-9BEC-F5FB634CCB56}" type="pres">
      <dgm:prSet presAssocID="{BDDDD194-BD5F-453D-8474-46359E5DBD48}" presName="vert1" presStyleCnt="0"/>
      <dgm:spPr/>
    </dgm:pt>
    <dgm:pt modelId="{BC17E322-1E23-4E18-BFD2-35903703E8D0}" type="pres">
      <dgm:prSet presAssocID="{7937F4FF-1450-459D-8420-9AB696A9BB48}" presName="thickLine" presStyleLbl="alignNode1" presStyleIdx="5" presStyleCnt="6"/>
      <dgm:spPr/>
    </dgm:pt>
    <dgm:pt modelId="{FECA1626-306B-4771-81D3-B00D12182913}" type="pres">
      <dgm:prSet presAssocID="{7937F4FF-1450-459D-8420-9AB696A9BB48}" presName="horz1" presStyleCnt="0"/>
      <dgm:spPr/>
    </dgm:pt>
    <dgm:pt modelId="{64413188-A0C2-4F14-8A7D-EADAD0A32F7F}" type="pres">
      <dgm:prSet presAssocID="{7937F4FF-1450-459D-8420-9AB696A9BB48}" presName="tx1" presStyleLbl="revTx" presStyleIdx="5" presStyleCnt="6"/>
      <dgm:spPr/>
    </dgm:pt>
    <dgm:pt modelId="{064B9675-F3D0-4921-A615-E52D5ED7E124}" type="pres">
      <dgm:prSet presAssocID="{7937F4FF-1450-459D-8420-9AB696A9BB48}" presName="vert1" presStyleCnt="0"/>
      <dgm:spPr/>
    </dgm:pt>
  </dgm:ptLst>
  <dgm:cxnLst>
    <dgm:cxn modelId="{A1696002-A517-427E-BC9F-A0EAA37B008F}" srcId="{815B1F14-27FC-42E8-BFA5-B10A0A87C427}" destId="{FAAE27CF-3464-4429-A755-D2B8ED7D9041}" srcOrd="1" destOrd="0" parTransId="{F5A4E78A-BD8C-4BA0-BA94-55295FBF86C8}" sibTransId="{11D1522A-46CE-4B0E-8FF1-A4EF2D9D6187}"/>
    <dgm:cxn modelId="{A280790C-156D-44B9-9972-1974B4EEA3B0}" type="presOf" srcId="{2CD88CBF-44F4-4F13-A23F-150EA8B96F7D}" destId="{DF052C40-3CD4-46C1-AE4F-7E8A2598A695}" srcOrd="0" destOrd="0" presId="urn:microsoft.com/office/officeart/2008/layout/LinedList"/>
    <dgm:cxn modelId="{C6859525-A0D6-4ABB-AA93-3047250D6747}" srcId="{815B1F14-27FC-42E8-BFA5-B10A0A87C427}" destId="{864E7A63-7DEB-4E43-B095-BFCB989F0629}" srcOrd="0" destOrd="0" parTransId="{15009A6A-8CE0-4CF2-98CC-9458B1C7FC5C}" sibTransId="{740A0039-444E-4AE6-A802-C9D5E6387F7E}"/>
    <dgm:cxn modelId="{DB4BFD2A-0219-4079-9721-D15DB000AA34}" srcId="{815B1F14-27FC-42E8-BFA5-B10A0A87C427}" destId="{2CD88CBF-44F4-4F13-A23F-150EA8B96F7D}" srcOrd="2" destOrd="0" parTransId="{4455D459-D243-40C4-8DBC-5B4FDF2073E9}" sibTransId="{1CBED938-D7E8-414C-9A3A-D8413BF4B9DD}"/>
    <dgm:cxn modelId="{E7BDA448-1261-4E61-A05E-26335B782CF1}" type="presOf" srcId="{815B1F14-27FC-42E8-BFA5-B10A0A87C427}" destId="{CD0094BE-54F5-4464-9099-9518D3597BBF}" srcOrd="0" destOrd="0" presId="urn:microsoft.com/office/officeart/2008/layout/LinedList"/>
    <dgm:cxn modelId="{49A15969-3CC0-4469-84D9-00B062E6BEFF}" srcId="{815B1F14-27FC-42E8-BFA5-B10A0A87C427}" destId="{BDDDD194-BD5F-453D-8474-46359E5DBD48}" srcOrd="4" destOrd="0" parTransId="{B952462F-8CF1-4514-9EB1-812E79EA9A85}" sibTransId="{409D563C-227A-4DC4-BE01-DDE68B936069}"/>
    <dgm:cxn modelId="{80307971-1F31-4AF4-87D6-D84A53E9C251}" type="presOf" srcId="{864E7A63-7DEB-4E43-B095-BFCB989F0629}" destId="{3A3E4A01-A0BE-4FFF-9063-376F2218B08F}" srcOrd="0" destOrd="0" presId="urn:microsoft.com/office/officeart/2008/layout/LinedList"/>
    <dgm:cxn modelId="{7CE68874-9629-437F-BE7D-DA7AF740CA40}" srcId="{815B1F14-27FC-42E8-BFA5-B10A0A87C427}" destId="{41827E7F-1593-44A7-A021-06220288AC80}" srcOrd="3" destOrd="0" parTransId="{09F22DD9-BA1F-4156-AF0B-FB71AD2E70F8}" sibTransId="{93BFEB7B-801C-408B-B8D3-D51A915CEAD0}"/>
    <dgm:cxn modelId="{987C6A8A-093B-4800-B128-C3C9A3AA6422}" type="presOf" srcId="{BDDDD194-BD5F-453D-8474-46359E5DBD48}" destId="{BE7D227C-5054-4D53-AB29-DBC3C7BB05B0}" srcOrd="0" destOrd="0" presId="urn:microsoft.com/office/officeart/2008/layout/LinedList"/>
    <dgm:cxn modelId="{0CF837AD-D7E1-4B8B-8CF9-C9B4C4F0AB7F}" srcId="{815B1F14-27FC-42E8-BFA5-B10A0A87C427}" destId="{7937F4FF-1450-459D-8420-9AB696A9BB48}" srcOrd="5" destOrd="0" parTransId="{03F5271B-7689-46FF-A4A1-62F24065DF15}" sibTransId="{B649B8C4-F8C2-429D-8CD4-33FC3888D5C1}"/>
    <dgm:cxn modelId="{9B5A53B2-2DC5-4E44-96FB-84C0CDD97267}" type="presOf" srcId="{7937F4FF-1450-459D-8420-9AB696A9BB48}" destId="{64413188-A0C2-4F14-8A7D-EADAD0A32F7F}" srcOrd="0" destOrd="0" presId="urn:microsoft.com/office/officeart/2008/layout/LinedList"/>
    <dgm:cxn modelId="{14B3B2D7-CEEB-4E90-90A2-B84D9FFA2C13}" type="presOf" srcId="{FAAE27CF-3464-4429-A755-D2B8ED7D9041}" destId="{5C6AA068-1B48-408D-BCF6-FF48A2FB4FBC}" srcOrd="0" destOrd="0" presId="urn:microsoft.com/office/officeart/2008/layout/LinedList"/>
    <dgm:cxn modelId="{B06378FB-0B42-4AD6-A336-9770BECD87E7}" type="presOf" srcId="{41827E7F-1593-44A7-A021-06220288AC80}" destId="{C979075C-3CF1-440E-B273-8ADF4AB18884}" srcOrd="0" destOrd="0" presId="urn:microsoft.com/office/officeart/2008/layout/LinedList"/>
    <dgm:cxn modelId="{2BBB149E-AAA4-4AE6-805B-05C9F39A043B}" type="presParOf" srcId="{CD0094BE-54F5-4464-9099-9518D3597BBF}" destId="{E2A2B798-DC13-41A5-8C81-1F41C652E53B}" srcOrd="0" destOrd="0" presId="urn:microsoft.com/office/officeart/2008/layout/LinedList"/>
    <dgm:cxn modelId="{6DDF97B2-0947-4F21-BA94-650FC31F07EB}" type="presParOf" srcId="{CD0094BE-54F5-4464-9099-9518D3597BBF}" destId="{CADEC30D-07A1-4103-9B98-C033C57B4CAD}" srcOrd="1" destOrd="0" presId="urn:microsoft.com/office/officeart/2008/layout/LinedList"/>
    <dgm:cxn modelId="{1BD8E5B0-EB92-41EA-B6B4-0EB7F7E60ADD}" type="presParOf" srcId="{CADEC30D-07A1-4103-9B98-C033C57B4CAD}" destId="{3A3E4A01-A0BE-4FFF-9063-376F2218B08F}" srcOrd="0" destOrd="0" presId="urn:microsoft.com/office/officeart/2008/layout/LinedList"/>
    <dgm:cxn modelId="{07C9B998-23B6-495E-9A3F-85D7F30430C8}" type="presParOf" srcId="{CADEC30D-07A1-4103-9B98-C033C57B4CAD}" destId="{0B28C2BD-5537-48A5-9EBF-2D2D8C93E077}" srcOrd="1" destOrd="0" presId="urn:microsoft.com/office/officeart/2008/layout/LinedList"/>
    <dgm:cxn modelId="{A0DEFC54-8707-482F-A0C3-0EC6CB322C0B}" type="presParOf" srcId="{CD0094BE-54F5-4464-9099-9518D3597BBF}" destId="{05473E6B-B579-4A84-925B-E09D498BB8A6}" srcOrd="2" destOrd="0" presId="urn:microsoft.com/office/officeart/2008/layout/LinedList"/>
    <dgm:cxn modelId="{8E4EA0BD-E997-4538-8D32-0F9B9E47928E}" type="presParOf" srcId="{CD0094BE-54F5-4464-9099-9518D3597BBF}" destId="{18AE3AAB-3B62-4941-98C3-163AFB3D122C}" srcOrd="3" destOrd="0" presId="urn:microsoft.com/office/officeart/2008/layout/LinedList"/>
    <dgm:cxn modelId="{505903F0-A05A-4810-9655-AF7BC9F90BBA}" type="presParOf" srcId="{18AE3AAB-3B62-4941-98C3-163AFB3D122C}" destId="{5C6AA068-1B48-408D-BCF6-FF48A2FB4FBC}" srcOrd="0" destOrd="0" presId="urn:microsoft.com/office/officeart/2008/layout/LinedList"/>
    <dgm:cxn modelId="{0E1B5EB6-A9F6-4041-917A-0A3AB0151E29}" type="presParOf" srcId="{18AE3AAB-3B62-4941-98C3-163AFB3D122C}" destId="{37525E11-0EB5-4C66-BF41-3D9FAF4F1886}" srcOrd="1" destOrd="0" presId="urn:microsoft.com/office/officeart/2008/layout/LinedList"/>
    <dgm:cxn modelId="{927694D2-3706-4D01-B4D7-5AD2B47BEF68}" type="presParOf" srcId="{CD0094BE-54F5-4464-9099-9518D3597BBF}" destId="{78D38F90-11D3-4C6F-96B2-F0239CCD72DB}" srcOrd="4" destOrd="0" presId="urn:microsoft.com/office/officeart/2008/layout/LinedList"/>
    <dgm:cxn modelId="{45A96649-CB01-4772-B2AF-22DD15E7E677}" type="presParOf" srcId="{CD0094BE-54F5-4464-9099-9518D3597BBF}" destId="{C2F82445-AEDC-4988-AF7C-EAC32BB2A237}" srcOrd="5" destOrd="0" presId="urn:microsoft.com/office/officeart/2008/layout/LinedList"/>
    <dgm:cxn modelId="{A6BCEE25-3C2E-4A4F-8584-B15889446A00}" type="presParOf" srcId="{C2F82445-AEDC-4988-AF7C-EAC32BB2A237}" destId="{DF052C40-3CD4-46C1-AE4F-7E8A2598A695}" srcOrd="0" destOrd="0" presId="urn:microsoft.com/office/officeart/2008/layout/LinedList"/>
    <dgm:cxn modelId="{E90F7926-B87E-449B-9C0B-CFD9FB19C7E3}" type="presParOf" srcId="{C2F82445-AEDC-4988-AF7C-EAC32BB2A237}" destId="{2350A2C8-82D1-4E19-9343-E67F91658BF5}" srcOrd="1" destOrd="0" presId="urn:microsoft.com/office/officeart/2008/layout/LinedList"/>
    <dgm:cxn modelId="{5ECAE8EE-A745-47A2-AD99-198BC17C80A9}" type="presParOf" srcId="{CD0094BE-54F5-4464-9099-9518D3597BBF}" destId="{14E11D56-F2EE-4822-91F4-04F6E7776E09}" srcOrd="6" destOrd="0" presId="urn:microsoft.com/office/officeart/2008/layout/LinedList"/>
    <dgm:cxn modelId="{DCA7DB6E-A821-4E36-83D4-689CCCC4BD44}" type="presParOf" srcId="{CD0094BE-54F5-4464-9099-9518D3597BBF}" destId="{87BFB331-4BA7-4F55-9A44-ED36CAB430F5}" srcOrd="7" destOrd="0" presId="urn:microsoft.com/office/officeart/2008/layout/LinedList"/>
    <dgm:cxn modelId="{29B2598B-88AB-4E09-B7B8-A57D10D1D1D5}" type="presParOf" srcId="{87BFB331-4BA7-4F55-9A44-ED36CAB430F5}" destId="{C979075C-3CF1-440E-B273-8ADF4AB18884}" srcOrd="0" destOrd="0" presId="urn:microsoft.com/office/officeart/2008/layout/LinedList"/>
    <dgm:cxn modelId="{A112EFB7-C7FB-4664-9B0D-B0DF90ED520F}" type="presParOf" srcId="{87BFB331-4BA7-4F55-9A44-ED36CAB430F5}" destId="{6C649C72-87A3-4A87-8520-A063F204191D}" srcOrd="1" destOrd="0" presId="urn:microsoft.com/office/officeart/2008/layout/LinedList"/>
    <dgm:cxn modelId="{7827629D-CABA-493B-8BFC-A44211BA06C5}" type="presParOf" srcId="{CD0094BE-54F5-4464-9099-9518D3597BBF}" destId="{1086D85A-EC50-48C6-8576-E4E384E5AB17}" srcOrd="8" destOrd="0" presId="urn:microsoft.com/office/officeart/2008/layout/LinedList"/>
    <dgm:cxn modelId="{732A89C2-142D-4077-B4F1-7AEE4C2DB643}" type="presParOf" srcId="{CD0094BE-54F5-4464-9099-9518D3597BBF}" destId="{16587C01-6AD6-47AF-AAA7-BC1FEFBDCA7D}" srcOrd="9" destOrd="0" presId="urn:microsoft.com/office/officeart/2008/layout/LinedList"/>
    <dgm:cxn modelId="{7F9AF648-6EAC-49C2-939F-647C8A2785D4}" type="presParOf" srcId="{16587C01-6AD6-47AF-AAA7-BC1FEFBDCA7D}" destId="{BE7D227C-5054-4D53-AB29-DBC3C7BB05B0}" srcOrd="0" destOrd="0" presId="urn:microsoft.com/office/officeart/2008/layout/LinedList"/>
    <dgm:cxn modelId="{CAD717A2-26A0-47D9-9398-BFBF87240412}" type="presParOf" srcId="{16587C01-6AD6-47AF-AAA7-BC1FEFBDCA7D}" destId="{F249BF7A-2923-423A-9BEC-F5FB634CCB56}" srcOrd="1" destOrd="0" presId="urn:microsoft.com/office/officeart/2008/layout/LinedList"/>
    <dgm:cxn modelId="{B9356AAD-B5F0-4446-A590-C1A5A679F21B}" type="presParOf" srcId="{CD0094BE-54F5-4464-9099-9518D3597BBF}" destId="{BC17E322-1E23-4E18-BFD2-35903703E8D0}" srcOrd="10" destOrd="0" presId="urn:microsoft.com/office/officeart/2008/layout/LinedList"/>
    <dgm:cxn modelId="{A68E0CE7-09CB-4AAA-ADA3-902FC19F04B7}" type="presParOf" srcId="{CD0094BE-54F5-4464-9099-9518D3597BBF}" destId="{FECA1626-306B-4771-81D3-B00D12182913}" srcOrd="11" destOrd="0" presId="urn:microsoft.com/office/officeart/2008/layout/LinedList"/>
    <dgm:cxn modelId="{71BAE239-32B2-4A99-B97B-57DF3FC57117}" type="presParOf" srcId="{FECA1626-306B-4771-81D3-B00D12182913}" destId="{64413188-A0C2-4F14-8A7D-EADAD0A32F7F}" srcOrd="0" destOrd="0" presId="urn:microsoft.com/office/officeart/2008/layout/LinedList"/>
    <dgm:cxn modelId="{7FA77C9B-AB8A-4512-9D72-20A5D17F8567}" type="presParOf" srcId="{FECA1626-306B-4771-81D3-B00D12182913}" destId="{064B9675-F3D0-4921-A615-E52D5ED7E12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1D2565-F7B6-4102-B5F3-FEC5B43C635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ACD2990-6091-4AEE-8FFB-8C80631A1CF3}">
      <dgm:prSet/>
      <dgm:spPr/>
      <dgm:t>
        <a:bodyPr/>
        <a:lstStyle/>
        <a:p>
          <a:r>
            <a:rPr lang="fi-FI" b="1"/>
            <a:t>Materialismi</a:t>
          </a:r>
          <a:r>
            <a:rPr lang="fi-FI"/>
            <a:t>: todellisuus on aineellinen</a:t>
          </a:r>
          <a:endParaRPr lang="en-US"/>
        </a:p>
      </dgm:t>
    </dgm:pt>
    <dgm:pt modelId="{479C0C04-4E59-4745-9AC8-C0EDA51C6646}" type="parTrans" cxnId="{DEB2E3BA-AFDA-4452-A005-9CD83E332575}">
      <dgm:prSet/>
      <dgm:spPr/>
      <dgm:t>
        <a:bodyPr/>
        <a:lstStyle/>
        <a:p>
          <a:endParaRPr lang="en-US"/>
        </a:p>
      </dgm:t>
    </dgm:pt>
    <dgm:pt modelId="{77D11964-7166-4193-A36D-AB8409A9C3D5}" type="sibTrans" cxnId="{DEB2E3BA-AFDA-4452-A005-9CD83E332575}">
      <dgm:prSet/>
      <dgm:spPr/>
      <dgm:t>
        <a:bodyPr/>
        <a:lstStyle/>
        <a:p>
          <a:endParaRPr lang="en-US"/>
        </a:p>
      </dgm:t>
    </dgm:pt>
    <dgm:pt modelId="{EA1CD885-008A-459F-B85B-ABC64CA9E0F5}">
      <dgm:prSet/>
      <dgm:spPr/>
      <dgm:t>
        <a:bodyPr/>
        <a:lstStyle/>
        <a:p>
          <a:r>
            <a:rPr lang="fi-FI" b="1"/>
            <a:t>Demokritos</a:t>
          </a:r>
          <a:r>
            <a:rPr lang="fi-FI"/>
            <a:t>: atomioppi, kaikki oliot koostuvat atomeista (jakamattomista osista)</a:t>
          </a:r>
          <a:endParaRPr lang="en-US"/>
        </a:p>
      </dgm:t>
    </dgm:pt>
    <dgm:pt modelId="{46C4E5A6-118F-4DFB-8353-D3A24AA5F46F}" type="parTrans" cxnId="{ECE3692B-6661-48C5-ACEE-A928F61F36BB}">
      <dgm:prSet/>
      <dgm:spPr/>
      <dgm:t>
        <a:bodyPr/>
        <a:lstStyle/>
        <a:p>
          <a:endParaRPr lang="en-US"/>
        </a:p>
      </dgm:t>
    </dgm:pt>
    <dgm:pt modelId="{9ECBDD34-7C08-4D62-A79A-AA42BB6930D1}" type="sibTrans" cxnId="{ECE3692B-6661-48C5-ACEE-A928F61F36BB}">
      <dgm:prSet/>
      <dgm:spPr/>
      <dgm:t>
        <a:bodyPr/>
        <a:lstStyle/>
        <a:p>
          <a:endParaRPr lang="en-US"/>
        </a:p>
      </dgm:t>
    </dgm:pt>
    <dgm:pt modelId="{D4C815E5-3C4F-483F-993E-1C933BD1DBB2}">
      <dgm:prSet/>
      <dgm:spPr/>
      <dgm:t>
        <a:bodyPr/>
        <a:lstStyle/>
        <a:p>
          <a:r>
            <a:rPr lang="fi-FI" b="1" dirty="0"/>
            <a:t>Moderni fysiikka</a:t>
          </a:r>
          <a:r>
            <a:rPr lang="fi-FI" dirty="0"/>
            <a:t>: kaikki oliot ja maailmankaikkeus koostuu aineesta ja energiasta</a:t>
          </a:r>
          <a:endParaRPr lang="en-US" dirty="0"/>
        </a:p>
      </dgm:t>
    </dgm:pt>
    <dgm:pt modelId="{8D20A422-06D0-451D-B5B5-21A537A107DA}" type="parTrans" cxnId="{4D63F04D-7A57-4418-B46D-FBB664AA3F01}">
      <dgm:prSet/>
      <dgm:spPr/>
      <dgm:t>
        <a:bodyPr/>
        <a:lstStyle/>
        <a:p>
          <a:endParaRPr lang="en-US"/>
        </a:p>
      </dgm:t>
    </dgm:pt>
    <dgm:pt modelId="{796B6258-9C78-4942-8542-982A8C8BCFC4}" type="sibTrans" cxnId="{4D63F04D-7A57-4418-B46D-FBB664AA3F01}">
      <dgm:prSet/>
      <dgm:spPr/>
      <dgm:t>
        <a:bodyPr/>
        <a:lstStyle/>
        <a:p>
          <a:endParaRPr lang="en-US"/>
        </a:p>
      </dgm:t>
    </dgm:pt>
    <dgm:pt modelId="{ED35BD0B-BF8E-4A9B-9C85-987224D8C2A5}">
      <dgm:prSet/>
      <dgm:spPr/>
      <dgm:t>
        <a:bodyPr/>
        <a:lstStyle/>
        <a:p>
          <a:endParaRPr lang="en-US" dirty="0"/>
        </a:p>
      </dgm:t>
    </dgm:pt>
    <dgm:pt modelId="{8D4B355F-CC1B-432F-B19E-CDFDC53AA536}" type="parTrans" cxnId="{E76C033B-17DF-4DE1-926D-305F2D127F18}">
      <dgm:prSet/>
      <dgm:spPr/>
      <dgm:t>
        <a:bodyPr/>
        <a:lstStyle/>
        <a:p>
          <a:endParaRPr lang="en-US"/>
        </a:p>
      </dgm:t>
    </dgm:pt>
    <dgm:pt modelId="{19A44088-0112-44B1-A2CC-F73B473CC58D}" type="sibTrans" cxnId="{E76C033B-17DF-4DE1-926D-305F2D127F18}">
      <dgm:prSet/>
      <dgm:spPr/>
      <dgm:t>
        <a:bodyPr/>
        <a:lstStyle/>
        <a:p>
          <a:endParaRPr lang="en-US"/>
        </a:p>
      </dgm:t>
    </dgm:pt>
    <dgm:pt modelId="{E8E59A26-7A70-DC4E-8EF4-0D801E81B329}" type="pres">
      <dgm:prSet presAssocID="{8B1D2565-F7B6-4102-B5F3-FEC5B43C6350}" presName="linear" presStyleCnt="0">
        <dgm:presLayoutVars>
          <dgm:animLvl val="lvl"/>
          <dgm:resizeHandles val="exact"/>
        </dgm:presLayoutVars>
      </dgm:prSet>
      <dgm:spPr/>
    </dgm:pt>
    <dgm:pt modelId="{F7F0B388-FB00-DA46-B2A4-3C1538278BF5}" type="pres">
      <dgm:prSet presAssocID="{3ACD2990-6091-4AEE-8FFB-8C80631A1CF3}" presName="parentText" presStyleLbl="node1" presStyleIdx="0" presStyleCnt="3">
        <dgm:presLayoutVars>
          <dgm:chMax val="0"/>
          <dgm:bulletEnabled val="1"/>
        </dgm:presLayoutVars>
      </dgm:prSet>
      <dgm:spPr/>
    </dgm:pt>
    <dgm:pt modelId="{9C59D01B-8FA7-0147-A1A6-E02E2CA08A03}" type="pres">
      <dgm:prSet presAssocID="{77D11964-7166-4193-A36D-AB8409A9C3D5}" presName="spacer" presStyleCnt="0"/>
      <dgm:spPr/>
    </dgm:pt>
    <dgm:pt modelId="{37525671-F7F9-D34F-8697-A6CB79940E1E}" type="pres">
      <dgm:prSet presAssocID="{EA1CD885-008A-459F-B85B-ABC64CA9E0F5}" presName="parentText" presStyleLbl="node1" presStyleIdx="1" presStyleCnt="3">
        <dgm:presLayoutVars>
          <dgm:chMax val="0"/>
          <dgm:bulletEnabled val="1"/>
        </dgm:presLayoutVars>
      </dgm:prSet>
      <dgm:spPr/>
    </dgm:pt>
    <dgm:pt modelId="{39980528-9994-D54B-A519-6A6B28E15C5F}" type="pres">
      <dgm:prSet presAssocID="{9ECBDD34-7C08-4D62-A79A-AA42BB6930D1}" presName="spacer" presStyleCnt="0"/>
      <dgm:spPr/>
    </dgm:pt>
    <dgm:pt modelId="{56173167-0B64-EF42-96DC-3E844269ACF5}" type="pres">
      <dgm:prSet presAssocID="{D4C815E5-3C4F-483F-993E-1C933BD1DBB2}" presName="parentText" presStyleLbl="node1" presStyleIdx="2" presStyleCnt="3">
        <dgm:presLayoutVars>
          <dgm:chMax val="0"/>
          <dgm:bulletEnabled val="1"/>
        </dgm:presLayoutVars>
      </dgm:prSet>
      <dgm:spPr/>
    </dgm:pt>
    <dgm:pt modelId="{FA02106B-BEAE-114E-9E32-16D71F8B639B}" type="pres">
      <dgm:prSet presAssocID="{D4C815E5-3C4F-483F-993E-1C933BD1DBB2}" presName="childText" presStyleLbl="revTx" presStyleIdx="0" presStyleCnt="1">
        <dgm:presLayoutVars>
          <dgm:bulletEnabled val="1"/>
        </dgm:presLayoutVars>
      </dgm:prSet>
      <dgm:spPr/>
    </dgm:pt>
  </dgm:ptLst>
  <dgm:cxnLst>
    <dgm:cxn modelId="{ECE3692B-6661-48C5-ACEE-A928F61F36BB}" srcId="{8B1D2565-F7B6-4102-B5F3-FEC5B43C6350}" destId="{EA1CD885-008A-459F-B85B-ABC64CA9E0F5}" srcOrd="1" destOrd="0" parTransId="{46C4E5A6-118F-4DFB-8353-D3A24AA5F46F}" sibTransId="{9ECBDD34-7C08-4D62-A79A-AA42BB6930D1}"/>
    <dgm:cxn modelId="{E76C033B-17DF-4DE1-926D-305F2D127F18}" srcId="{D4C815E5-3C4F-483F-993E-1C933BD1DBB2}" destId="{ED35BD0B-BF8E-4A9B-9C85-987224D8C2A5}" srcOrd="0" destOrd="0" parTransId="{8D4B355F-CC1B-432F-B19E-CDFDC53AA536}" sibTransId="{19A44088-0112-44B1-A2CC-F73B473CC58D}"/>
    <dgm:cxn modelId="{4D63F04D-7A57-4418-B46D-FBB664AA3F01}" srcId="{8B1D2565-F7B6-4102-B5F3-FEC5B43C6350}" destId="{D4C815E5-3C4F-483F-993E-1C933BD1DBB2}" srcOrd="2" destOrd="0" parTransId="{8D20A422-06D0-451D-B5B5-21A537A107DA}" sibTransId="{796B6258-9C78-4942-8542-982A8C8BCFC4}"/>
    <dgm:cxn modelId="{7D5EFD5A-E8FE-284E-9F77-41691E60942A}" type="presOf" srcId="{3ACD2990-6091-4AEE-8FFB-8C80631A1CF3}" destId="{F7F0B388-FB00-DA46-B2A4-3C1538278BF5}" srcOrd="0" destOrd="0" presId="urn:microsoft.com/office/officeart/2005/8/layout/vList2"/>
    <dgm:cxn modelId="{9C6D2D8E-039A-A14F-81FA-E669087473E5}" type="presOf" srcId="{8B1D2565-F7B6-4102-B5F3-FEC5B43C6350}" destId="{E8E59A26-7A70-DC4E-8EF4-0D801E81B329}" srcOrd="0" destOrd="0" presId="urn:microsoft.com/office/officeart/2005/8/layout/vList2"/>
    <dgm:cxn modelId="{B70BD499-240C-2B42-845D-18FC5D0C7E15}" type="presOf" srcId="{ED35BD0B-BF8E-4A9B-9C85-987224D8C2A5}" destId="{FA02106B-BEAE-114E-9E32-16D71F8B639B}" srcOrd="0" destOrd="0" presId="urn:microsoft.com/office/officeart/2005/8/layout/vList2"/>
    <dgm:cxn modelId="{F8817CA9-C947-0A49-B721-C430238E9B0E}" type="presOf" srcId="{EA1CD885-008A-459F-B85B-ABC64CA9E0F5}" destId="{37525671-F7F9-D34F-8697-A6CB79940E1E}" srcOrd="0" destOrd="0" presId="urn:microsoft.com/office/officeart/2005/8/layout/vList2"/>
    <dgm:cxn modelId="{BF772DB3-3DC6-BA4F-B90A-41B6813BB66E}" type="presOf" srcId="{D4C815E5-3C4F-483F-993E-1C933BD1DBB2}" destId="{56173167-0B64-EF42-96DC-3E844269ACF5}" srcOrd="0" destOrd="0" presId="urn:microsoft.com/office/officeart/2005/8/layout/vList2"/>
    <dgm:cxn modelId="{DEB2E3BA-AFDA-4452-A005-9CD83E332575}" srcId="{8B1D2565-F7B6-4102-B5F3-FEC5B43C6350}" destId="{3ACD2990-6091-4AEE-8FFB-8C80631A1CF3}" srcOrd="0" destOrd="0" parTransId="{479C0C04-4E59-4745-9AC8-C0EDA51C6646}" sibTransId="{77D11964-7166-4193-A36D-AB8409A9C3D5}"/>
    <dgm:cxn modelId="{26C361F4-E0B9-0144-B010-3528EEE328CA}" type="presParOf" srcId="{E8E59A26-7A70-DC4E-8EF4-0D801E81B329}" destId="{F7F0B388-FB00-DA46-B2A4-3C1538278BF5}" srcOrd="0" destOrd="0" presId="urn:microsoft.com/office/officeart/2005/8/layout/vList2"/>
    <dgm:cxn modelId="{4C93707A-66EB-F342-8136-84E7EF3AA7C2}" type="presParOf" srcId="{E8E59A26-7A70-DC4E-8EF4-0D801E81B329}" destId="{9C59D01B-8FA7-0147-A1A6-E02E2CA08A03}" srcOrd="1" destOrd="0" presId="urn:microsoft.com/office/officeart/2005/8/layout/vList2"/>
    <dgm:cxn modelId="{62459E7F-EF5D-A043-9E99-F08F874F7F9C}" type="presParOf" srcId="{E8E59A26-7A70-DC4E-8EF4-0D801E81B329}" destId="{37525671-F7F9-D34F-8697-A6CB79940E1E}" srcOrd="2" destOrd="0" presId="urn:microsoft.com/office/officeart/2005/8/layout/vList2"/>
    <dgm:cxn modelId="{FF5FDFDE-1EA7-864C-B86A-CA01763B0101}" type="presParOf" srcId="{E8E59A26-7A70-DC4E-8EF4-0D801E81B329}" destId="{39980528-9994-D54B-A519-6A6B28E15C5F}" srcOrd="3" destOrd="0" presId="urn:microsoft.com/office/officeart/2005/8/layout/vList2"/>
    <dgm:cxn modelId="{18A94379-6FEA-B94C-BEC3-71B83ACB1785}" type="presParOf" srcId="{E8E59A26-7A70-DC4E-8EF4-0D801E81B329}" destId="{56173167-0B64-EF42-96DC-3E844269ACF5}" srcOrd="4" destOrd="0" presId="urn:microsoft.com/office/officeart/2005/8/layout/vList2"/>
    <dgm:cxn modelId="{061D1620-F315-CF4D-A1D2-218F82004658}" type="presParOf" srcId="{E8E59A26-7A70-DC4E-8EF4-0D801E81B329}" destId="{FA02106B-BEAE-114E-9E32-16D71F8B639B}"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82C69-B439-49F2-96A6-7F525AF82DD9}">
      <dsp:nvSpPr>
        <dsp:cNvPr id="0" name=""/>
        <dsp:cNvSpPr/>
      </dsp:nvSpPr>
      <dsp:spPr>
        <a:xfrm>
          <a:off x="0" y="671"/>
          <a:ext cx="62636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8A4BB9-49F5-42C2-8922-0A2FC2C92EAE}">
      <dsp:nvSpPr>
        <dsp:cNvPr id="0" name=""/>
        <dsp:cNvSpPr/>
      </dsp:nvSpPr>
      <dsp:spPr>
        <a:xfrm>
          <a:off x="0" y="671"/>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fi-FI" sz="3000" kern="1200"/>
            <a:t>FI1 Johdatus filosofiaan (pakollinen)</a:t>
          </a:r>
          <a:endParaRPr lang="en-US" sz="3000" kern="1200"/>
        </a:p>
      </dsp:txBody>
      <dsp:txXfrm>
        <a:off x="0" y="671"/>
        <a:ext cx="6263640" cy="1100668"/>
      </dsp:txXfrm>
    </dsp:sp>
    <dsp:sp modelId="{A4CB5D75-36C7-42C7-92BC-A6ACB3467A0A}">
      <dsp:nvSpPr>
        <dsp:cNvPr id="0" name=""/>
        <dsp:cNvSpPr/>
      </dsp:nvSpPr>
      <dsp:spPr>
        <a:xfrm>
          <a:off x="0" y="1101340"/>
          <a:ext cx="6263640"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CAD189-407C-4EC2-A300-9AF906E6F9CF}">
      <dsp:nvSpPr>
        <dsp:cNvPr id="0" name=""/>
        <dsp:cNvSpPr/>
      </dsp:nvSpPr>
      <dsp:spPr>
        <a:xfrm>
          <a:off x="0" y="1101340"/>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fi-FI" sz="3000" kern="1200"/>
            <a:t>Fi2 Etiikka (pakollinen)</a:t>
          </a:r>
          <a:endParaRPr lang="en-US" sz="3000" kern="1200"/>
        </a:p>
      </dsp:txBody>
      <dsp:txXfrm>
        <a:off x="0" y="1101340"/>
        <a:ext cx="6263640" cy="1100668"/>
      </dsp:txXfrm>
    </dsp:sp>
    <dsp:sp modelId="{026873C8-A1F5-43D8-93AE-65623B33EAE0}">
      <dsp:nvSpPr>
        <dsp:cNvPr id="0" name=""/>
        <dsp:cNvSpPr/>
      </dsp:nvSpPr>
      <dsp:spPr>
        <a:xfrm>
          <a:off x="0" y="2202009"/>
          <a:ext cx="6263640"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DC88CE-F231-478F-BB49-50B9D57F76B2}">
      <dsp:nvSpPr>
        <dsp:cNvPr id="0" name=""/>
        <dsp:cNvSpPr/>
      </dsp:nvSpPr>
      <dsp:spPr>
        <a:xfrm>
          <a:off x="0" y="2202009"/>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fi-FI" sz="3000" kern="1200"/>
            <a:t>Fi3 Yhteiskuntafilosofia (valtakunnallinen syventävä)</a:t>
          </a:r>
          <a:endParaRPr lang="en-US" sz="3000" kern="1200"/>
        </a:p>
      </dsp:txBody>
      <dsp:txXfrm>
        <a:off x="0" y="2202009"/>
        <a:ext cx="6263640" cy="1100668"/>
      </dsp:txXfrm>
    </dsp:sp>
    <dsp:sp modelId="{11EB929E-F88F-4B17-A09E-28D6E56FA0F9}">
      <dsp:nvSpPr>
        <dsp:cNvPr id="0" name=""/>
        <dsp:cNvSpPr/>
      </dsp:nvSpPr>
      <dsp:spPr>
        <a:xfrm>
          <a:off x="0" y="3302678"/>
          <a:ext cx="6263640"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8BC32A-FD1D-4676-B118-8B479B156B9B}">
      <dsp:nvSpPr>
        <dsp:cNvPr id="0" name=""/>
        <dsp:cNvSpPr/>
      </dsp:nvSpPr>
      <dsp:spPr>
        <a:xfrm>
          <a:off x="0" y="3302678"/>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fi-FI" sz="3000" kern="1200"/>
            <a:t>Fi4 Totuus (valtakunnallinen syventävä)</a:t>
          </a:r>
          <a:endParaRPr lang="en-US" sz="3000" kern="1200"/>
        </a:p>
      </dsp:txBody>
      <dsp:txXfrm>
        <a:off x="0" y="3302678"/>
        <a:ext cx="6263640" cy="1100668"/>
      </dsp:txXfrm>
    </dsp:sp>
    <dsp:sp modelId="{19F9F66C-E573-4C31-BD63-86B71EFDF3E3}">
      <dsp:nvSpPr>
        <dsp:cNvPr id="0" name=""/>
        <dsp:cNvSpPr/>
      </dsp:nvSpPr>
      <dsp:spPr>
        <a:xfrm>
          <a:off x="0" y="4403347"/>
          <a:ext cx="626364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A50FC3-12A5-44CA-8AA9-5F5A660AEAF2}">
      <dsp:nvSpPr>
        <dsp:cNvPr id="0" name=""/>
        <dsp:cNvSpPr/>
      </dsp:nvSpPr>
      <dsp:spPr>
        <a:xfrm>
          <a:off x="0" y="4403347"/>
          <a:ext cx="626364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fi-FI" sz="3000" kern="1200"/>
            <a:t>Fi5 Ympäristöfilosofia (paikallinen syventävä)</a:t>
          </a:r>
          <a:endParaRPr lang="en-US" sz="3000" kern="1200"/>
        </a:p>
      </dsp:txBody>
      <dsp:txXfrm>
        <a:off x="0" y="4403347"/>
        <a:ext cx="6263640" cy="11006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5441C-3A29-554D-BFFD-76D792DD4E8E}">
      <dsp:nvSpPr>
        <dsp:cNvPr id="0" name=""/>
        <dsp:cNvSpPr/>
      </dsp:nvSpPr>
      <dsp:spPr>
        <a:xfrm>
          <a:off x="0" y="36417"/>
          <a:ext cx="4346917" cy="8739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u="sng" kern="1200" dirty="0" err="1"/>
            <a:t>Platon</a:t>
          </a:r>
          <a:endParaRPr lang="en-US" sz="2200" u="sng" kern="1200" dirty="0"/>
        </a:p>
      </dsp:txBody>
      <dsp:txXfrm>
        <a:off x="42663" y="79080"/>
        <a:ext cx="4261591" cy="788627"/>
      </dsp:txXfrm>
    </dsp:sp>
    <dsp:sp modelId="{02BF763C-5660-864D-8AEB-2751D944F5BC}">
      <dsp:nvSpPr>
        <dsp:cNvPr id="0" name=""/>
        <dsp:cNvSpPr/>
      </dsp:nvSpPr>
      <dsp:spPr>
        <a:xfrm>
          <a:off x="0" y="973731"/>
          <a:ext cx="4346917" cy="8739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Sokrateen oppilas</a:t>
          </a:r>
        </a:p>
      </dsp:txBody>
      <dsp:txXfrm>
        <a:off x="42663" y="1016394"/>
        <a:ext cx="4261591" cy="788627"/>
      </dsp:txXfrm>
    </dsp:sp>
    <dsp:sp modelId="{A2884B2D-D6B5-4F42-9756-535924993CF3}">
      <dsp:nvSpPr>
        <dsp:cNvPr id="0" name=""/>
        <dsp:cNvSpPr/>
      </dsp:nvSpPr>
      <dsp:spPr>
        <a:xfrm>
          <a:off x="0" y="1911044"/>
          <a:ext cx="4346917" cy="8739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Akatemian</a:t>
          </a:r>
          <a:r>
            <a:rPr lang="en-US" sz="2200" kern="1200"/>
            <a:t> perustaja</a:t>
          </a:r>
        </a:p>
      </dsp:txBody>
      <dsp:txXfrm>
        <a:off x="42663" y="1953707"/>
        <a:ext cx="4261591" cy="788627"/>
      </dsp:txXfrm>
    </dsp:sp>
    <dsp:sp modelId="{47584BF7-FD59-4E47-BA99-E71CC7B2435F}">
      <dsp:nvSpPr>
        <dsp:cNvPr id="0" name=""/>
        <dsp:cNvSpPr/>
      </dsp:nvSpPr>
      <dsp:spPr>
        <a:xfrm>
          <a:off x="0" y="2848358"/>
          <a:ext cx="4346917" cy="8739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Pohti </a:t>
          </a:r>
          <a:r>
            <a:rPr lang="en-US" sz="2200" b="1" kern="1200"/>
            <a:t>metafysiikkaa, etiikkaa, tietoteoriaa, yhteiskuntafilosofiaa</a:t>
          </a:r>
          <a:endParaRPr lang="en-US" sz="2200" kern="1200"/>
        </a:p>
      </dsp:txBody>
      <dsp:txXfrm>
        <a:off x="42663" y="2891021"/>
        <a:ext cx="4261591" cy="788627"/>
      </dsp:txXfrm>
    </dsp:sp>
    <dsp:sp modelId="{A87B1604-2511-504B-87F6-B78927D62C48}">
      <dsp:nvSpPr>
        <dsp:cNvPr id="0" name=""/>
        <dsp:cNvSpPr/>
      </dsp:nvSpPr>
      <dsp:spPr>
        <a:xfrm>
          <a:off x="0" y="3785671"/>
          <a:ext cx="4346917" cy="8739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Tunnettu mm. </a:t>
          </a:r>
          <a:r>
            <a:rPr lang="en-US" sz="2200" b="1" i="1" kern="1200"/>
            <a:t>ideaopistaan </a:t>
          </a:r>
          <a:r>
            <a:rPr lang="en-US" sz="2200" b="1" kern="1200"/>
            <a:t>(idealismi) ja </a:t>
          </a:r>
          <a:r>
            <a:rPr lang="en-US" sz="2200" b="1" i="1" kern="1200"/>
            <a:t>valtiofilosofiastaan</a:t>
          </a:r>
          <a:endParaRPr lang="en-US" sz="2200" kern="1200"/>
        </a:p>
      </dsp:txBody>
      <dsp:txXfrm>
        <a:off x="42663" y="3828334"/>
        <a:ext cx="4261591" cy="7886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72F4F-99E2-BD4E-B007-1060418B3DFF}">
      <dsp:nvSpPr>
        <dsp:cNvPr id="0" name=""/>
        <dsp:cNvSpPr/>
      </dsp:nvSpPr>
      <dsp:spPr>
        <a:xfrm>
          <a:off x="0" y="480489"/>
          <a:ext cx="7652666" cy="100737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fi-FI" sz="4200" b="1" kern="1200" dirty="0"/>
            <a:t>Argumentti</a:t>
          </a:r>
          <a:r>
            <a:rPr lang="fi-FI" sz="4200" kern="1200" dirty="0"/>
            <a:t> = väite ja perustelut.</a:t>
          </a:r>
          <a:endParaRPr lang="en-US" sz="4200" kern="1200" dirty="0"/>
        </a:p>
      </dsp:txBody>
      <dsp:txXfrm>
        <a:off x="49176" y="529665"/>
        <a:ext cx="7554314" cy="909018"/>
      </dsp:txXfrm>
    </dsp:sp>
    <dsp:sp modelId="{CD45991C-CA4C-CF43-A73E-8A320403C1D0}">
      <dsp:nvSpPr>
        <dsp:cNvPr id="0" name=""/>
        <dsp:cNvSpPr/>
      </dsp:nvSpPr>
      <dsp:spPr>
        <a:xfrm>
          <a:off x="0" y="1608819"/>
          <a:ext cx="7652666" cy="100737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fi-FI" sz="4200" kern="1200" dirty="0"/>
            <a:t>Argumentin rakenne:</a:t>
          </a:r>
          <a:endParaRPr lang="en-US" sz="4200" kern="1200" dirty="0"/>
        </a:p>
      </dsp:txBody>
      <dsp:txXfrm>
        <a:off x="49176" y="1657995"/>
        <a:ext cx="7554314" cy="909018"/>
      </dsp:txXfrm>
    </dsp:sp>
    <dsp:sp modelId="{B6A61AA9-699E-CA4E-A8BA-102F4D76C64C}">
      <dsp:nvSpPr>
        <dsp:cNvPr id="0" name=""/>
        <dsp:cNvSpPr/>
      </dsp:nvSpPr>
      <dsp:spPr>
        <a:xfrm>
          <a:off x="0" y="2616189"/>
          <a:ext cx="7652666" cy="3390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2972"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fi-FI" sz="3300" b="1" i="1" kern="1200" dirty="0"/>
            <a:t>Premissit </a:t>
          </a:r>
          <a:endParaRPr lang="en-US" sz="3300" i="1" kern="1200" dirty="0"/>
        </a:p>
        <a:p>
          <a:pPr marL="571500" lvl="2" indent="-285750" algn="l" defTabSz="1466850">
            <a:lnSpc>
              <a:spcPct val="90000"/>
            </a:lnSpc>
            <a:spcBef>
              <a:spcPct val="0"/>
            </a:spcBef>
            <a:spcAft>
              <a:spcPct val="20000"/>
            </a:spcAft>
            <a:buChar char="•"/>
          </a:pPr>
          <a:r>
            <a:rPr lang="fi-FI" sz="3300" kern="1200" dirty="0"/>
            <a:t>Alkuoletukset</a:t>
          </a:r>
          <a:endParaRPr lang="en-US" sz="3300" kern="1200" dirty="0"/>
        </a:p>
        <a:p>
          <a:pPr marL="571500" lvl="2" indent="-285750" algn="l" defTabSz="1466850">
            <a:lnSpc>
              <a:spcPct val="90000"/>
            </a:lnSpc>
            <a:spcBef>
              <a:spcPct val="0"/>
            </a:spcBef>
            <a:spcAft>
              <a:spcPct val="20000"/>
            </a:spcAft>
            <a:buChar char="•"/>
          </a:pPr>
          <a:r>
            <a:rPr lang="fi-FI" sz="3300" kern="1200" dirty="0"/>
            <a:t>Perustelut</a:t>
          </a:r>
          <a:endParaRPr lang="en-US" sz="3300" kern="1200" dirty="0"/>
        </a:p>
        <a:p>
          <a:pPr marL="571500" lvl="2" indent="-285750" algn="l" defTabSz="1466850">
            <a:lnSpc>
              <a:spcPct val="90000"/>
            </a:lnSpc>
            <a:spcBef>
              <a:spcPct val="0"/>
            </a:spcBef>
            <a:spcAft>
              <a:spcPct val="20000"/>
            </a:spcAft>
            <a:buChar char="•"/>
          </a:pPr>
          <a:r>
            <a:rPr lang="en-US" sz="3300" kern="1200" dirty="0" err="1"/>
            <a:t>Premissien</a:t>
          </a:r>
          <a:r>
            <a:rPr lang="en-US" sz="3300" kern="1200" dirty="0"/>
            <a:t> </a:t>
          </a:r>
          <a:r>
            <a:rPr lang="en-US" sz="3300" kern="1200" dirty="0" err="1"/>
            <a:t>pohjalta</a:t>
          </a:r>
          <a:r>
            <a:rPr lang="en-US" sz="3300" kern="1200" dirty="0"/>
            <a:t> </a:t>
          </a:r>
          <a:r>
            <a:rPr lang="en-US" sz="3300" kern="1200" dirty="0" err="1"/>
            <a:t>tehtävä</a:t>
          </a:r>
          <a:r>
            <a:rPr lang="en-US" sz="3300" kern="1200" dirty="0"/>
            <a:t> </a:t>
          </a:r>
          <a:r>
            <a:rPr lang="en-US" sz="3300" kern="1200" dirty="0" err="1"/>
            <a:t>päättely</a:t>
          </a:r>
          <a:endParaRPr lang="en-US" sz="3300" kern="1200" dirty="0"/>
        </a:p>
        <a:p>
          <a:pPr marL="285750" lvl="1" indent="-285750" algn="l" defTabSz="1466850">
            <a:lnSpc>
              <a:spcPct val="90000"/>
            </a:lnSpc>
            <a:spcBef>
              <a:spcPct val="0"/>
            </a:spcBef>
            <a:spcAft>
              <a:spcPct val="20000"/>
            </a:spcAft>
            <a:buChar char="•"/>
          </a:pPr>
          <a:r>
            <a:rPr lang="fi-FI" sz="3300" b="1" i="1" kern="1200" dirty="0"/>
            <a:t>Johtopäätös</a:t>
          </a:r>
          <a:endParaRPr lang="en-US" sz="3300" i="1" kern="1200" dirty="0"/>
        </a:p>
        <a:p>
          <a:pPr marL="571500" lvl="2" indent="-285750" algn="l" defTabSz="1466850">
            <a:lnSpc>
              <a:spcPct val="90000"/>
            </a:lnSpc>
            <a:spcBef>
              <a:spcPct val="0"/>
            </a:spcBef>
            <a:spcAft>
              <a:spcPct val="20000"/>
            </a:spcAft>
            <a:buChar char="•"/>
          </a:pPr>
          <a:r>
            <a:rPr lang="fi-FI" sz="3300" kern="1200" dirty="0"/>
            <a:t>Väite, joka halutaan todistaa</a:t>
          </a:r>
          <a:endParaRPr lang="en-US" sz="3300" kern="1200" dirty="0"/>
        </a:p>
      </dsp:txBody>
      <dsp:txXfrm>
        <a:off x="0" y="2616189"/>
        <a:ext cx="7652666" cy="33906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2B798-DC13-41A5-8C81-1F41C652E53B}">
      <dsp:nvSpPr>
        <dsp:cNvPr id="0" name=""/>
        <dsp:cNvSpPr/>
      </dsp:nvSpPr>
      <dsp:spPr>
        <a:xfrm>
          <a:off x="0" y="2209"/>
          <a:ext cx="4038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3E4A01-A0BE-4FFF-9063-376F2218B08F}">
      <dsp:nvSpPr>
        <dsp:cNvPr id="0" name=""/>
        <dsp:cNvSpPr/>
      </dsp:nvSpPr>
      <dsp:spPr>
        <a:xfrm>
          <a:off x="0" y="2209"/>
          <a:ext cx="4038600"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fi-FI" sz="1900" b="1" i="1" kern="1200" baseline="0"/>
            <a:t>ylemmät korkeakoulututkinnot</a:t>
          </a:r>
          <a:endParaRPr lang="en-US" sz="1900" kern="1200"/>
        </a:p>
      </dsp:txBody>
      <dsp:txXfrm>
        <a:off x="0" y="2209"/>
        <a:ext cx="4038600" cy="753590"/>
      </dsp:txXfrm>
    </dsp:sp>
    <dsp:sp modelId="{05473E6B-B579-4A84-925B-E09D498BB8A6}">
      <dsp:nvSpPr>
        <dsp:cNvPr id="0" name=""/>
        <dsp:cNvSpPr/>
      </dsp:nvSpPr>
      <dsp:spPr>
        <a:xfrm>
          <a:off x="0" y="755800"/>
          <a:ext cx="4038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6AA068-1B48-408D-BCF6-FF48A2FB4FBC}">
      <dsp:nvSpPr>
        <dsp:cNvPr id="0" name=""/>
        <dsp:cNvSpPr/>
      </dsp:nvSpPr>
      <dsp:spPr>
        <a:xfrm>
          <a:off x="0" y="755800"/>
          <a:ext cx="4038600"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fi-FI" sz="1900" b="1" i="0" kern="1200" baseline="0"/>
            <a:t>maisteri (yleisin nimike)</a:t>
          </a:r>
          <a:endParaRPr lang="en-US" sz="1900" kern="1200"/>
        </a:p>
      </dsp:txBody>
      <dsp:txXfrm>
        <a:off x="0" y="755800"/>
        <a:ext cx="4038600" cy="753590"/>
      </dsp:txXfrm>
    </dsp:sp>
    <dsp:sp modelId="{78D38F90-11D3-4C6F-96B2-F0239CCD72DB}">
      <dsp:nvSpPr>
        <dsp:cNvPr id="0" name=""/>
        <dsp:cNvSpPr/>
      </dsp:nvSpPr>
      <dsp:spPr>
        <a:xfrm>
          <a:off x="0" y="1509390"/>
          <a:ext cx="4038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052C40-3CD4-46C1-AE4F-7E8A2598A695}">
      <dsp:nvSpPr>
        <dsp:cNvPr id="0" name=""/>
        <dsp:cNvSpPr/>
      </dsp:nvSpPr>
      <dsp:spPr>
        <a:xfrm>
          <a:off x="0" y="1509390"/>
          <a:ext cx="4038600"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fi-FI" sz="1900" b="1" i="0" kern="1200" baseline="0"/>
            <a:t>lisensiaatti (lääketiede, hammaslääketiede ja eläinlääketiede)</a:t>
          </a:r>
          <a:endParaRPr lang="en-US" sz="1900" kern="1200"/>
        </a:p>
      </dsp:txBody>
      <dsp:txXfrm>
        <a:off x="0" y="1509390"/>
        <a:ext cx="4038600" cy="753590"/>
      </dsp:txXfrm>
    </dsp:sp>
    <dsp:sp modelId="{14E11D56-F2EE-4822-91F4-04F6E7776E09}">
      <dsp:nvSpPr>
        <dsp:cNvPr id="0" name=""/>
        <dsp:cNvSpPr/>
      </dsp:nvSpPr>
      <dsp:spPr>
        <a:xfrm>
          <a:off x="0" y="2262981"/>
          <a:ext cx="4038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79075C-3CF1-440E-B273-8ADF4AB18884}">
      <dsp:nvSpPr>
        <dsp:cNvPr id="0" name=""/>
        <dsp:cNvSpPr/>
      </dsp:nvSpPr>
      <dsp:spPr>
        <a:xfrm>
          <a:off x="0" y="2262981"/>
          <a:ext cx="4038600"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fi-FI" sz="1900" b="1" i="0" kern="1200" baseline="0"/>
            <a:t>proviisori (farmasia)</a:t>
          </a:r>
          <a:endParaRPr lang="en-US" sz="1900" kern="1200"/>
        </a:p>
      </dsp:txBody>
      <dsp:txXfrm>
        <a:off x="0" y="2262981"/>
        <a:ext cx="4038600" cy="753590"/>
      </dsp:txXfrm>
    </dsp:sp>
    <dsp:sp modelId="{1086D85A-EC50-48C6-8576-E4E384E5AB17}">
      <dsp:nvSpPr>
        <dsp:cNvPr id="0" name=""/>
        <dsp:cNvSpPr/>
      </dsp:nvSpPr>
      <dsp:spPr>
        <a:xfrm>
          <a:off x="0" y="3016572"/>
          <a:ext cx="4038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7D227C-5054-4D53-AB29-DBC3C7BB05B0}">
      <dsp:nvSpPr>
        <dsp:cNvPr id="0" name=""/>
        <dsp:cNvSpPr/>
      </dsp:nvSpPr>
      <dsp:spPr>
        <a:xfrm>
          <a:off x="0" y="3016572"/>
          <a:ext cx="4038600"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fi-FI" sz="1900" b="1" i="0" kern="1200" baseline="0"/>
            <a:t>diplomi-insinööri (tekniikka)</a:t>
          </a:r>
          <a:endParaRPr lang="en-US" sz="1900" kern="1200"/>
        </a:p>
      </dsp:txBody>
      <dsp:txXfrm>
        <a:off x="0" y="3016572"/>
        <a:ext cx="4038600" cy="753590"/>
      </dsp:txXfrm>
    </dsp:sp>
    <dsp:sp modelId="{BC17E322-1E23-4E18-BFD2-35903703E8D0}">
      <dsp:nvSpPr>
        <dsp:cNvPr id="0" name=""/>
        <dsp:cNvSpPr/>
      </dsp:nvSpPr>
      <dsp:spPr>
        <a:xfrm>
          <a:off x="0" y="3770162"/>
          <a:ext cx="4038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413188-A0C2-4F14-8A7D-EADAD0A32F7F}">
      <dsp:nvSpPr>
        <dsp:cNvPr id="0" name=""/>
        <dsp:cNvSpPr/>
      </dsp:nvSpPr>
      <dsp:spPr>
        <a:xfrm>
          <a:off x="0" y="3770162"/>
          <a:ext cx="4038600" cy="753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fi-FI" sz="1900" b="1" i="0" kern="1200" baseline="0"/>
            <a:t>arkkitehti (arkkitehtuuri)</a:t>
          </a:r>
          <a:endParaRPr lang="en-US" sz="1900" kern="1200"/>
        </a:p>
      </dsp:txBody>
      <dsp:txXfrm>
        <a:off x="0" y="3770162"/>
        <a:ext cx="4038600" cy="7535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F0B388-FB00-DA46-B2A4-3C1538278BF5}">
      <dsp:nvSpPr>
        <dsp:cNvPr id="0" name=""/>
        <dsp:cNvSpPr/>
      </dsp:nvSpPr>
      <dsp:spPr>
        <a:xfrm>
          <a:off x="0" y="21600"/>
          <a:ext cx="6245560" cy="14975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i-FI" sz="2700" b="1" kern="1200"/>
            <a:t>Materialismi</a:t>
          </a:r>
          <a:r>
            <a:rPr lang="fi-FI" sz="2700" kern="1200"/>
            <a:t>: todellisuus on aineellinen</a:t>
          </a:r>
          <a:endParaRPr lang="en-US" sz="2700" kern="1200"/>
        </a:p>
      </dsp:txBody>
      <dsp:txXfrm>
        <a:off x="73105" y="94705"/>
        <a:ext cx="6099350" cy="1351353"/>
      </dsp:txXfrm>
    </dsp:sp>
    <dsp:sp modelId="{37525671-F7F9-D34F-8697-A6CB79940E1E}">
      <dsp:nvSpPr>
        <dsp:cNvPr id="0" name=""/>
        <dsp:cNvSpPr/>
      </dsp:nvSpPr>
      <dsp:spPr>
        <a:xfrm>
          <a:off x="0" y="1596924"/>
          <a:ext cx="6245560" cy="14975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i-FI" sz="2700" b="1" kern="1200"/>
            <a:t>Demokritos</a:t>
          </a:r>
          <a:r>
            <a:rPr lang="fi-FI" sz="2700" kern="1200"/>
            <a:t>: atomioppi, kaikki oliot koostuvat atomeista (jakamattomista osista)</a:t>
          </a:r>
          <a:endParaRPr lang="en-US" sz="2700" kern="1200"/>
        </a:p>
      </dsp:txBody>
      <dsp:txXfrm>
        <a:off x="73105" y="1670029"/>
        <a:ext cx="6099350" cy="1351353"/>
      </dsp:txXfrm>
    </dsp:sp>
    <dsp:sp modelId="{56173167-0B64-EF42-96DC-3E844269ACF5}">
      <dsp:nvSpPr>
        <dsp:cNvPr id="0" name=""/>
        <dsp:cNvSpPr/>
      </dsp:nvSpPr>
      <dsp:spPr>
        <a:xfrm>
          <a:off x="0" y="3172247"/>
          <a:ext cx="6245560" cy="14975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i-FI" sz="2700" b="1" kern="1200" dirty="0"/>
            <a:t>Moderni fysiikka</a:t>
          </a:r>
          <a:r>
            <a:rPr lang="fi-FI" sz="2700" kern="1200" dirty="0"/>
            <a:t>: kaikki oliot ja maailmankaikkeus koostuu aineesta ja energiasta</a:t>
          </a:r>
          <a:endParaRPr lang="en-US" sz="2700" kern="1200" dirty="0"/>
        </a:p>
      </dsp:txBody>
      <dsp:txXfrm>
        <a:off x="73105" y="3245352"/>
        <a:ext cx="6099350" cy="1351353"/>
      </dsp:txXfrm>
    </dsp:sp>
    <dsp:sp modelId="{FA02106B-BEAE-114E-9E32-16D71F8B639B}">
      <dsp:nvSpPr>
        <dsp:cNvPr id="0" name=""/>
        <dsp:cNvSpPr/>
      </dsp:nvSpPr>
      <dsp:spPr>
        <a:xfrm>
          <a:off x="0" y="4669811"/>
          <a:ext cx="6245560"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297" tIns="34290" rIns="192024" bIns="34290" numCol="1" spcCol="1270" anchor="t" anchorCtr="0">
          <a:noAutofit/>
        </a:bodyPr>
        <a:lstStyle/>
        <a:p>
          <a:pPr marL="228600" lvl="1" indent="-228600" algn="l" defTabSz="933450">
            <a:lnSpc>
              <a:spcPct val="90000"/>
            </a:lnSpc>
            <a:spcBef>
              <a:spcPct val="0"/>
            </a:spcBef>
            <a:spcAft>
              <a:spcPct val="20000"/>
            </a:spcAft>
            <a:buChar char="•"/>
          </a:pPr>
          <a:endParaRPr lang="en-US" sz="2100" kern="1200" dirty="0"/>
        </a:p>
      </dsp:txBody>
      <dsp:txXfrm>
        <a:off x="0" y="4669811"/>
        <a:ext cx="6245560" cy="44712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165DE8-85CB-1C4C-88EB-620335888BAF}" type="datetimeFigureOut">
              <a:rPr lang="fi-FI" smtClean="0"/>
              <a:t>22.3.2024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3F1836-F080-D34A-9923-6B6FD1F4BA91}" type="slidenum">
              <a:rPr lang="fi-FI" smtClean="0"/>
              <a:t>‹#›</a:t>
            </a:fld>
            <a:endParaRPr lang="fi-FI"/>
          </a:p>
        </p:txBody>
      </p:sp>
    </p:spTree>
    <p:extLst>
      <p:ext uri="{BB962C8B-B14F-4D97-AF65-F5344CB8AC3E}">
        <p14:creationId xmlns:p14="http://schemas.microsoft.com/office/powerpoint/2010/main" val="2955869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lgn="r"/>
            <a:r>
              <a:rPr lang="en-US" sz="1200"/>
              <a:t>*</a:t>
            </a:r>
            <a:endParaRPr lang="en-US" sz="1200" dirty="0"/>
          </a:p>
        </p:txBody>
      </p:sp>
    </p:spTree>
    <p:extLst>
      <p:ext uri="{BB962C8B-B14F-4D97-AF65-F5344CB8AC3E}">
        <p14:creationId xmlns:p14="http://schemas.microsoft.com/office/powerpoint/2010/main" val="2914268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7dea8dff8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7dea8dff8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01C658-A201-DD1D-B033-0E02FC535C8D}"/>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804F51F7-8CED-B1A6-10D9-84617A4FA0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E79CD75D-4AE0-DFB1-4810-B95B91ABD101}"/>
              </a:ext>
            </a:extLst>
          </p:cNvPr>
          <p:cNvSpPr>
            <a:spLocks noGrp="1"/>
          </p:cNvSpPr>
          <p:nvPr>
            <p:ph type="dt" sz="half" idx="10"/>
          </p:nvPr>
        </p:nvSpPr>
        <p:spPr/>
        <p:txBody>
          <a:bodyPr/>
          <a:lstStyle/>
          <a:p>
            <a:fld id="{189C33AE-DA74-4BA6-B7E5-303119BE8F93}" type="datetimeFigureOut">
              <a:rPr lang="fi-FI" smtClean="0"/>
              <a:t>22.3.2024</a:t>
            </a:fld>
            <a:endParaRPr lang="fi-FI"/>
          </a:p>
        </p:txBody>
      </p:sp>
      <p:sp>
        <p:nvSpPr>
          <p:cNvPr id="5" name="Alatunnisteen paikkamerkki 4">
            <a:extLst>
              <a:ext uri="{FF2B5EF4-FFF2-40B4-BE49-F238E27FC236}">
                <a16:creationId xmlns:a16="http://schemas.microsoft.com/office/drawing/2014/main" id="{C5E8A9BF-4EBF-A65D-C3C3-83040B14381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1DED120-6457-199A-CA16-E8E87D0469FB}"/>
              </a:ext>
            </a:extLst>
          </p:cNvPr>
          <p:cNvSpPr>
            <a:spLocks noGrp="1"/>
          </p:cNvSpPr>
          <p:nvPr>
            <p:ph type="sldNum" sz="quarter" idx="12"/>
          </p:nvPr>
        </p:nvSpPr>
        <p:spPr/>
        <p:txBody>
          <a:bodyPr/>
          <a:lstStyle/>
          <a:p>
            <a:fld id="{9ADD0CE9-0CD6-4004-8535-EBD2E51C7C43}" type="slidenum">
              <a:rPr lang="fi-FI" smtClean="0"/>
              <a:t>‹#›</a:t>
            </a:fld>
            <a:endParaRPr lang="fi-FI"/>
          </a:p>
        </p:txBody>
      </p:sp>
    </p:spTree>
    <p:extLst>
      <p:ext uri="{BB962C8B-B14F-4D97-AF65-F5344CB8AC3E}">
        <p14:creationId xmlns:p14="http://schemas.microsoft.com/office/powerpoint/2010/main" val="3666479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ECB8436-E704-C18B-D18C-CBBDAD5E0408}"/>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4938D89F-9C1F-65E4-A2E6-31A46A58696D}"/>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8464E37-19A4-0850-A981-792BBFF8C294}"/>
              </a:ext>
            </a:extLst>
          </p:cNvPr>
          <p:cNvSpPr>
            <a:spLocks noGrp="1"/>
          </p:cNvSpPr>
          <p:nvPr>
            <p:ph type="dt" sz="half" idx="10"/>
          </p:nvPr>
        </p:nvSpPr>
        <p:spPr/>
        <p:txBody>
          <a:bodyPr/>
          <a:lstStyle/>
          <a:p>
            <a:fld id="{189C33AE-DA74-4BA6-B7E5-303119BE8F93}" type="datetimeFigureOut">
              <a:rPr lang="fi-FI" smtClean="0"/>
              <a:t>22.3.2024</a:t>
            </a:fld>
            <a:endParaRPr lang="fi-FI"/>
          </a:p>
        </p:txBody>
      </p:sp>
      <p:sp>
        <p:nvSpPr>
          <p:cNvPr id="5" name="Alatunnisteen paikkamerkki 4">
            <a:extLst>
              <a:ext uri="{FF2B5EF4-FFF2-40B4-BE49-F238E27FC236}">
                <a16:creationId xmlns:a16="http://schemas.microsoft.com/office/drawing/2014/main" id="{91A00B87-F30A-53D6-576F-FD7FA83371E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E995465-3B98-CCA3-0B1E-8D07746A258D}"/>
              </a:ext>
            </a:extLst>
          </p:cNvPr>
          <p:cNvSpPr>
            <a:spLocks noGrp="1"/>
          </p:cNvSpPr>
          <p:nvPr>
            <p:ph type="sldNum" sz="quarter" idx="12"/>
          </p:nvPr>
        </p:nvSpPr>
        <p:spPr/>
        <p:txBody>
          <a:bodyPr/>
          <a:lstStyle/>
          <a:p>
            <a:fld id="{9ADD0CE9-0CD6-4004-8535-EBD2E51C7C43}" type="slidenum">
              <a:rPr lang="fi-FI" smtClean="0"/>
              <a:t>‹#›</a:t>
            </a:fld>
            <a:endParaRPr lang="fi-FI"/>
          </a:p>
        </p:txBody>
      </p:sp>
    </p:spTree>
    <p:extLst>
      <p:ext uri="{BB962C8B-B14F-4D97-AF65-F5344CB8AC3E}">
        <p14:creationId xmlns:p14="http://schemas.microsoft.com/office/powerpoint/2010/main" val="154386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09E92EA7-F807-942C-80B9-95B60CE4B8BA}"/>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3BF1CA61-CABA-DCEF-D648-E64A26EF62F0}"/>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0BC9706-B2D4-A9C7-8519-904E0E8C9031}"/>
              </a:ext>
            </a:extLst>
          </p:cNvPr>
          <p:cNvSpPr>
            <a:spLocks noGrp="1"/>
          </p:cNvSpPr>
          <p:nvPr>
            <p:ph type="dt" sz="half" idx="10"/>
          </p:nvPr>
        </p:nvSpPr>
        <p:spPr/>
        <p:txBody>
          <a:bodyPr/>
          <a:lstStyle/>
          <a:p>
            <a:fld id="{189C33AE-DA74-4BA6-B7E5-303119BE8F93}" type="datetimeFigureOut">
              <a:rPr lang="fi-FI" smtClean="0"/>
              <a:t>22.3.2024</a:t>
            </a:fld>
            <a:endParaRPr lang="fi-FI"/>
          </a:p>
        </p:txBody>
      </p:sp>
      <p:sp>
        <p:nvSpPr>
          <p:cNvPr id="5" name="Alatunnisteen paikkamerkki 4">
            <a:extLst>
              <a:ext uri="{FF2B5EF4-FFF2-40B4-BE49-F238E27FC236}">
                <a16:creationId xmlns:a16="http://schemas.microsoft.com/office/drawing/2014/main" id="{42465678-5628-1C5C-9796-CA1F30D7A37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8EEB137-1BF2-AFF0-D27D-F9A6F27FA2F3}"/>
              </a:ext>
            </a:extLst>
          </p:cNvPr>
          <p:cNvSpPr>
            <a:spLocks noGrp="1"/>
          </p:cNvSpPr>
          <p:nvPr>
            <p:ph type="sldNum" sz="quarter" idx="12"/>
          </p:nvPr>
        </p:nvSpPr>
        <p:spPr/>
        <p:txBody>
          <a:bodyPr/>
          <a:lstStyle/>
          <a:p>
            <a:fld id="{9ADD0CE9-0CD6-4004-8535-EBD2E51C7C43}" type="slidenum">
              <a:rPr lang="fi-FI" smtClean="0"/>
              <a:t>‹#›</a:t>
            </a:fld>
            <a:endParaRPr lang="fi-FI"/>
          </a:p>
        </p:txBody>
      </p:sp>
    </p:spTree>
    <p:extLst>
      <p:ext uri="{BB962C8B-B14F-4D97-AF65-F5344CB8AC3E}">
        <p14:creationId xmlns:p14="http://schemas.microsoft.com/office/powerpoint/2010/main" val="1435715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6B53FFC-C258-AA65-8A50-2C184AF2421B}"/>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B720F3B4-EB8D-512A-ED43-76A5BC83932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1B0A465-3FF0-118A-9C70-9132F0E497DC}"/>
              </a:ext>
            </a:extLst>
          </p:cNvPr>
          <p:cNvSpPr>
            <a:spLocks noGrp="1"/>
          </p:cNvSpPr>
          <p:nvPr>
            <p:ph type="dt" sz="half" idx="10"/>
          </p:nvPr>
        </p:nvSpPr>
        <p:spPr/>
        <p:txBody>
          <a:bodyPr/>
          <a:lstStyle/>
          <a:p>
            <a:fld id="{189C33AE-DA74-4BA6-B7E5-303119BE8F93}" type="datetimeFigureOut">
              <a:rPr lang="fi-FI" smtClean="0"/>
              <a:t>22.3.2024</a:t>
            </a:fld>
            <a:endParaRPr lang="fi-FI"/>
          </a:p>
        </p:txBody>
      </p:sp>
      <p:sp>
        <p:nvSpPr>
          <p:cNvPr id="5" name="Alatunnisteen paikkamerkki 4">
            <a:extLst>
              <a:ext uri="{FF2B5EF4-FFF2-40B4-BE49-F238E27FC236}">
                <a16:creationId xmlns:a16="http://schemas.microsoft.com/office/drawing/2014/main" id="{48DE5B1F-B116-451F-6AA8-B582DBF33B3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B7626C9-E875-E922-9C44-0F6F08CB3A2E}"/>
              </a:ext>
            </a:extLst>
          </p:cNvPr>
          <p:cNvSpPr>
            <a:spLocks noGrp="1"/>
          </p:cNvSpPr>
          <p:nvPr>
            <p:ph type="sldNum" sz="quarter" idx="12"/>
          </p:nvPr>
        </p:nvSpPr>
        <p:spPr/>
        <p:txBody>
          <a:bodyPr/>
          <a:lstStyle/>
          <a:p>
            <a:fld id="{9ADD0CE9-0CD6-4004-8535-EBD2E51C7C43}" type="slidenum">
              <a:rPr lang="fi-FI" smtClean="0"/>
              <a:t>‹#›</a:t>
            </a:fld>
            <a:endParaRPr lang="fi-FI"/>
          </a:p>
        </p:txBody>
      </p:sp>
    </p:spTree>
    <p:extLst>
      <p:ext uri="{BB962C8B-B14F-4D97-AF65-F5344CB8AC3E}">
        <p14:creationId xmlns:p14="http://schemas.microsoft.com/office/powerpoint/2010/main" val="1133987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70E80B4-DAFA-FA4D-6656-16D675B60C6D}"/>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FD23436D-3BA7-95CE-9A73-8B7BE92F0F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1EA19250-0590-8FC3-35C7-F1D38164785C}"/>
              </a:ext>
            </a:extLst>
          </p:cNvPr>
          <p:cNvSpPr>
            <a:spLocks noGrp="1"/>
          </p:cNvSpPr>
          <p:nvPr>
            <p:ph type="dt" sz="half" idx="10"/>
          </p:nvPr>
        </p:nvSpPr>
        <p:spPr/>
        <p:txBody>
          <a:bodyPr/>
          <a:lstStyle/>
          <a:p>
            <a:fld id="{189C33AE-DA74-4BA6-B7E5-303119BE8F93}" type="datetimeFigureOut">
              <a:rPr lang="fi-FI" smtClean="0"/>
              <a:t>22.3.2024</a:t>
            </a:fld>
            <a:endParaRPr lang="fi-FI"/>
          </a:p>
        </p:txBody>
      </p:sp>
      <p:sp>
        <p:nvSpPr>
          <p:cNvPr id="5" name="Alatunnisteen paikkamerkki 4">
            <a:extLst>
              <a:ext uri="{FF2B5EF4-FFF2-40B4-BE49-F238E27FC236}">
                <a16:creationId xmlns:a16="http://schemas.microsoft.com/office/drawing/2014/main" id="{7D2A3345-198E-9D26-ED92-878C86B5E0D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B575166-D844-6BCA-9AED-2D18692E173D}"/>
              </a:ext>
            </a:extLst>
          </p:cNvPr>
          <p:cNvSpPr>
            <a:spLocks noGrp="1"/>
          </p:cNvSpPr>
          <p:nvPr>
            <p:ph type="sldNum" sz="quarter" idx="12"/>
          </p:nvPr>
        </p:nvSpPr>
        <p:spPr/>
        <p:txBody>
          <a:bodyPr/>
          <a:lstStyle/>
          <a:p>
            <a:fld id="{9ADD0CE9-0CD6-4004-8535-EBD2E51C7C43}" type="slidenum">
              <a:rPr lang="fi-FI" smtClean="0"/>
              <a:t>‹#›</a:t>
            </a:fld>
            <a:endParaRPr lang="fi-FI"/>
          </a:p>
        </p:txBody>
      </p:sp>
    </p:spTree>
    <p:extLst>
      <p:ext uri="{BB962C8B-B14F-4D97-AF65-F5344CB8AC3E}">
        <p14:creationId xmlns:p14="http://schemas.microsoft.com/office/powerpoint/2010/main" val="2202608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435CBA-A28B-714A-0231-567A2546E040}"/>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B4CECEF5-6701-2DFD-208F-E111C97659E8}"/>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6DC882FE-2DD3-4742-68FE-90746145135A}"/>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FA79D145-15B2-69E4-A043-C89030DFECAE}"/>
              </a:ext>
            </a:extLst>
          </p:cNvPr>
          <p:cNvSpPr>
            <a:spLocks noGrp="1"/>
          </p:cNvSpPr>
          <p:nvPr>
            <p:ph type="dt" sz="half" idx="10"/>
          </p:nvPr>
        </p:nvSpPr>
        <p:spPr/>
        <p:txBody>
          <a:bodyPr/>
          <a:lstStyle/>
          <a:p>
            <a:fld id="{189C33AE-DA74-4BA6-B7E5-303119BE8F93}" type="datetimeFigureOut">
              <a:rPr lang="fi-FI" smtClean="0"/>
              <a:t>22.3.2024</a:t>
            </a:fld>
            <a:endParaRPr lang="fi-FI"/>
          </a:p>
        </p:txBody>
      </p:sp>
      <p:sp>
        <p:nvSpPr>
          <p:cNvPr id="6" name="Alatunnisteen paikkamerkki 5">
            <a:extLst>
              <a:ext uri="{FF2B5EF4-FFF2-40B4-BE49-F238E27FC236}">
                <a16:creationId xmlns:a16="http://schemas.microsoft.com/office/drawing/2014/main" id="{AEAF2FCE-80E3-DF35-1009-B614483C448A}"/>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088151BF-59C6-562B-6C25-2C19DBFC2920}"/>
              </a:ext>
            </a:extLst>
          </p:cNvPr>
          <p:cNvSpPr>
            <a:spLocks noGrp="1"/>
          </p:cNvSpPr>
          <p:nvPr>
            <p:ph type="sldNum" sz="quarter" idx="12"/>
          </p:nvPr>
        </p:nvSpPr>
        <p:spPr/>
        <p:txBody>
          <a:bodyPr/>
          <a:lstStyle/>
          <a:p>
            <a:fld id="{9ADD0CE9-0CD6-4004-8535-EBD2E51C7C43}" type="slidenum">
              <a:rPr lang="fi-FI" smtClean="0"/>
              <a:t>‹#›</a:t>
            </a:fld>
            <a:endParaRPr lang="fi-FI"/>
          </a:p>
        </p:txBody>
      </p:sp>
    </p:spTree>
    <p:extLst>
      <p:ext uri="{BB962C8B-B14F-4D97-AF65-F5344CB8AC3E}">
        <p14:creationId xmlns:p14="http://schemas.microsoft.com/office/powerpoint/2010/main" val="3907596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D996B10-1398-5CFB-E242-8469C9B1BE78}"/>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A4166637-11F2-C2EF-AAAD-B765D07EE7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105F51EA-F990-3B78-9E8F-56EB8A82DA0C}"/>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D7439D93-C3E8-4119-E91F-777FD11F8B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B4B3E556-6B85-E112-89D1-B44CFA459F55}"/>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22910AFF-4844-B57D-295E-C58E8DC481DD}"/>
              </a:ext>
            </a:extLst>
          </p:cNvPr>
          <p:cNvSpPr>
            <a:spLocks noGrp="1"/>
          </p:cNvSpPr>
          <p:nvPr>
            <p:ph type="dt" sz="half" idx="10"/>
          </p:nvPr>
        </p:nvSpPr>
        <p:spPr/>
        <p:txBody>
          <a:bodyPr/>
          <a:lstStyle/>
          <a:p>
            <a:fld id="{189C33AE-DA74-4BA6-B7E5-303119BE8F93}" type="datetimeFigureOut">
              <a:rPr lang="fi-FI" smtClean="0"/>
              <a:t>22.3.2024</a:t>
            </a:fld>
            <a:endParaRPr lang="fi-FI"/>
          </a:p>
        </p:txBody>
      </p:sp>
      <p:sp>
        <p:nvSpPr>
          <p:cNvPr id="8" name="Alatunnisteen paikkamerkki 7">
            <a:extLst>
              <a:ext uri="{FF2B5EF4-FFF2-40B4-BE49-F238E27FC236}">
                <a16:creationId xmlns:a16="http://schemas.microsoft.com/office/drawing/2014/main" id="{4C16D2C8-C22C-A55A-6BF4-2AF2FA9EF7EC}"/>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AA6A8E6C-9799-4BC7-FC0C-BDE2F051A8C9}"/>
              </a:ext>
            </a:extLst>
          </p:cNvPr>
          <p:cNvSpPr>
            <a:spLocks noGrp="1"/>
          </p:cNvSpPr>
          <p:nvPr>
            <p:ph type="sldNum" sz="quarter" idx="12"/>
          </p:nvPr>
        </p:nvSpPr>
        <p:spPr/>
        <p:txBody>
          <a:bodyPr/>
          <a:lstStyle/>
          <a:p>
            <a:fld id="{9ADD0CE9-0CD6-4004-8535-EBD2E51C7C43}" type="slidenum">
              <a:rPr lang="fi-FI" smtClean="0"/>
              <a:t>‹#›</a:t>
            </a:fld>
            <a:endParaRPr lang="fi-FI"/>
          </a:p>
        </p:txBody>
      </p:sp>
    </p:spTree>
    <p:extLst>
      <p:ext uri="{BB962C8B-B14F-4D97-AF65-F5344CB8AC3E}">
        <p14:creationId xmlns:p14="http://schemas.microsoft.com/office/powerpoint/2010/main" val="323725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8029FBB-AACD-0C17-32D9-50F818B0B18E}"/>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683D0BCA-7B61-F5E5-7FF3-9E6BB94085CC}"/>
              </a:ext>
            </a:extLst>
          </p:cNvPr>
          <p:cNvSpPr>
            <a:spLocks noGrp="1"/>
          </p:cNvSpPr>
          <p:nvPr>
            <p:ph type="dt" sz="half" idx="10"/>
          </p:nvPr>
        </p:nvSpPr>
        <p:spPr/>
        <p:txBody>
          <a:bodyPr/>
          <a:lstStyle/>
          <a:p>
            <a:fld id="{189C33AE-DA74-4BA6-B7E5-303119BE8F93}" type="datetimeFigureOut">
              <a:rPr lang="fi-FI" smtClean="0"/>
              <a:t>22.3.2024</a:t>
            </a:fld>
            <a:endParaRPr lang="fi-FI"/>
          </a:p>
        </p:txBody>
      </p:sp>
      <p:sp>
        <p:nvSpPr>
          <p:cNvPr id="4" name="Alatunnisteen paikkamerkki 3">
            <a:extLst>
              <a:ext uri="{FF2B5EF4-FFF2-40B4-BE49-F238E27FC236}">
                <a16:creationId xmlns:a16="http://schemas.microsoft.com/office/drawing/2014/main" id="{7E530051-0C4C-1879-05F6-EC1A004EE92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4140893F-39BC-C661-9689-C23BF9610758}"/>
              </a:ext>
            </a:extLst>
          </p:cNvPr>
          <p:cNvSpPr>
            <a:spLocks noGrp="1"/>
          </p:cNvSpPr>
          <p:nvPr>
            <p:ph type="sldNum" sz="quarter" idx="12"/>
          </p:nvPr>
        </p:nvSpPr>
        <p:spPr/>
        <p:txBody>
          <a:bodyPr/>
          <a:lstStyle/>
          <a:p>
            <a:fld id="{9ADD0CE9-0CD6-4004-8535-EBD2E51C7C43}" type="slidenum">
              <a:rPr lang="fi-FI" smtClean="0"/>
              <a:t>‹#›</a:t>
            </a:fld>
            <a:endParaRPr lang="fi-FI"/>
          </a:p>
        </p:txBody>
      </p:sp>
    </p:spTree>
    <p:extLst>
      <p:ext uri="{BB962C8B-B14F-4D97-AF65-F5344CB8AC3E}">
        <p14:creationId xmlns:p14="http://schemas.microsoft.com/office/powerpoint/2010/main" val="1399781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3B137011-02FF-4D9E-022D-A5F5A05F2610}"/>
              </a:ext>
            </a:extLst>
          </p:cNvPr>
          <p:cNvSpPr>
            <a:spLocks noGrp="1"/>
          </p:cNvSpPr>
          <p:nvPr>
            <p:ph type="dt" sz="half" idx="10"/>
          </p:nvPr>
        </p:nvSpPr>
        <p:spPr/>
        <p:txBody>
          <a:bodyPr/>
          <a:lstStyle/>
          <a:p>
            <a:fld id="{189C33AE-DA74-4BA6-B7E5-303119BE8F93}" type="datetimeFigureOut">
              <a:rPr lang="fi-FI" smtClean="0"/>
              <a:t>22.3.2024</a:t>
            </a:fld>
            <a:endParaRPr lang="fi-FI"/>
          </a:p>
        </p:txBody>
      </p:sp>
      <p:sp>
        <p:nvSpPr>
          <p:cNvPr id="3" name="Alatunnisteen paikkamerkki 2">
            <a:extLst>
              <a:ext uri="{FF2B5EF4-FFF2-40B4-BE49-F238E27FC236}">
                <a16:creationId xmlns:a16="http://schemas.microsoft.com/office/drawing/2014/main" id="{A46A0FCC-4BC1-6F8E-BD2F-20B14F0A0A75}"/>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1077CD8A-F04C-BCA4-E561-3E48D6A404E5}"/>
              </a:ext>
            </a:extLst>
          </p:cNvPr>
          <p:cNvSpPr>
            <a:spLocks noGrp="1"/>
          </p:cNvSpPr>
          <p:nvPr>
            <p:ph type="sldNum" sz="quarter" idx="12"/>
          </p:nvPr>
        </p:nvSpPr>
        <p:spPr/>
        <p:txBody>
          <a:bodyPr/>
          <a:lstStyle/>
          <a:p>
            <a:fld id="{9ADD0CE9-0CD6-4004-8535-EBD2E51C7C43}" type="slidenum">
              <a:rPr lang="fi-FI" smtClean="0"/>
              <a:t>‹#›</a:t>
            </a:fld>
            <a:endParaRPr lang="fi-FI"/>
          </a:p>
        </p:txBody>
      </p:sp>
    </p:spTree>
    <p:extLst>
      <p:ext uri="{BB962C8B-B14F-4D97-AF65-F5344CB8AC3E}">
        <p14:creationId xmlns:p14="http://schemas.microsoft.com/office/powerpoint/2010/main" val="1925193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8197E8D-21FF-1E3D-0AB4-2012068420AD}"/>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8F147844-34F6-2E35-3E32-F6309EAE0D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26190725-6609-D2D1-D6EF-F476D35A83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5870AEAA-93BA-8704-0497-5745E7046B48}"/>
              </a:ext>
            </a:extLst>
          </p:cNvPr>
          <p:cNvSpPr>
            <a:spLocks noGrp="1"/>
          </p:cNvSpPr>
          <p:nvPr>
            <p:ph type="dt" sz="half" idx="10"/>
          </p:nvPr>
        </p:nvSpPr>
        <p:spPr/>
        <p:txBody>
          <a:bodyPr/>
          <a:lstStyle/>
          <a:p>
            <a:fld id="{189C33AE-DA74-4BA6-B7E5-303119BE8F93}" type="datetimeFigureOut">
              <a:rPr lang="fi-FI" smtClean="0"/>
              <a:t>22.3.2024</a:t>
            </a:fld>
            <a:endParaRPr lang="fi-FI"/>
          </a:p>
        </p:txBody>
      </p:sp>
      <p:sp>
        <p:nvSpPr>
          <p:cNvPr id="6" name="Alatunnisteen paikkamerkki 5">
            <a:extLst>
              <a:ext uri="{FF2B5EF4-FFF2-40B4-BE49-F238E27FC236}">
                <a16:creationId xmlns:a16="http://schemas.microsoft.com/office/drawing/2014/main" id="{267DD58E-2ACF-2656-92DD-1E853F140110}"/>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D91F5ECC-BA90-6D24-753B-C4A3E722C9A4}"/>
              </a:ext>
            </a:extLst>
          </p:cNvPr>
          <p:cNvSpPr>
            <a:spLocks noGrp="1"/>
          </p:cNvSpPr>
          <p:nvPr>
            <p:ph type="sldNum" sz="quarter" idx="12"/>
          </p:nvPr>
        </p:nvSpPr>
        <p:spPr/>
        <p:txBody>
          <a:bodyPr/>
          <a:lstStyle/>
          <a:p>
            <a:fld id="{9ADD0CE9-0CD6-4004-8535-EBD2E51C7C43}" type="slidenum">
              <a:rPr lang="fi-FI" smtClean="0"/>
              <a:t>‹#›</a:t>
            </a:fld>
            <a:endParaRPr lang="fi-FI"/>
          </a:p>
        </p:txBody>
      </p:sp>
    </p:spTree>
    <p:extLst>
      <p:ext uri="{BB962C8B-B14F-4D97-AF65-F5344CB8AC3E}">
        <p14:creationId xmlns:p14="http://schemas.microsoft.com/office/powerpoint/2010/main" val="679703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596EE5-C54E-F16B-61DC-42CCA1AF8997}"/>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FB395119-8D1C-749F-A7A3-D29E53753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53756E5F-4EAD-74E0-F4CD-717CF15E80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2FD65015-51A5-33D1-C8F8-45514564C517}"/>
              </a:ext>
            </a:extLst>
          </p:cNvPr>
          <p:cNvSpPr>
            <a:spLocks noGrp="1"/>
          </p:cNvSpPr>
          <p:nvPr>
            <p:ph type="dt" sz="half" idx="10"/>
          </p:nvPr>
        </p:nvSpPr>
        <p:spPr/>
        <p:txBody>
          <a:bodyPr/>
          <a:lstStyle/>
          <a:p>
            <a:fld id="{189C33AE-DA74-4BA6-B7E5-303119BE8F93}" type="datetimeFigureOut">
              <a:rPr lang="fi-FI" smtClean="0"/>
              <a:t>22.3.2024</a:t>
            </a:fld>
            <a:endParaRPr lang="fi-FI"/>
          </a:p>
        </p:txBody>
      </p:sp>
      <p:sp>
        <p:nvSpPr>
          <p:cNvPr id="6" name="Alatunnisteen paikkamerkki 5">
            <a:extLst>
              <a:ext uri="{FF2B5EF4-FFF2-40B4-BE49-F238E27FC236}">
                <a16:creationId xmlns:a16="http://schemas.microsoft.com/office/drawing/2014/main" id="{72FA25FB-EF03-BA25-852F-DF69841C2FA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F498D8A-883E-4C7F-FC1C-036547C797E7}"/>
              </a:ext>
            </a:extLst>
          </p:cNvPr>
          <p:cNvSpPr>
            <a:spLocks noGrp="1"/>
          </p:cNvSpPr>
          <p:nvPr>
            <p:ph type="sldNum" sz="quarter" idx="12"/>
          </p:nvPr>
        </p:nvSpPr>
        <p:spPr/>
        <p:txBody>
          <a:bodyPr/>
          <a:lstStyle/>
          <a:p>
            <a:fld id="{9ADD0CE9-0CD6-4004-8535-EBD2E51C7C43}" type="slidenum">
              <a:rPr lang="fi-FI" smtClean="0"/>
              <a:t>‹#›</a:t>
            </a:fld>
            <a:endParaRPr lang="fi-FI"/>
          </a:p>
        </p:txBody>
      </p:sp>
    </p:spTree>
    <p:extLst>
      <p:ext uri="{BB962C8B-B14F-4D97-AF65-F5344CB8AC3E}">
        <p14:creationId xmlns:p14="http://schemas.microsoft.com/office/powerpoint/2010/main" val="2727612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3FCDF351-FD0B-B329-FA97-3B4A0D44E6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C78CD14D-14AC-1853-4DF3-9E0B592D43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B9783F7-DB0C-726F-307C-39C66DBD4A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9C33AE-DA74-4BA6-B7E5-303119BE8F93}" type="datetimeFigureOut">
              <a:rPr lang="fi-FI" smtClean="0"/>
              <a:t>22.3.2024</a:t>
            </a:fld>
            <a:endParaRPr lang="fi-FI"/>
          </a:p>
        </p:txBody>
      </p:sp>
      <p:sp>
        <p:nvSpPr>
          <p:cNvPr id="5" name="Alatunnisteen paikkamerkki 4">
            <a:extLst>
              <a:ext uri="{FF2B5EF4-FFF2-40B4-BE49-F238E27FC236}">
                <a16:creationId xmlns:a16="http://schemas.microsoft.com/office/drawing/2014/main" id="{DE1B5899-BD5A-37C5-BEBA-EBE78434D8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B8767EB8-04F5-DCA2-61EE-DC334F6E95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DD0CE9-0CD6-4004-8535-EBD2E51C7C43}" type="slidenum">
              <a:rPr lang="fi-FI" smtClean="0"/>
              <a:t>‹#›</a:t>
            </a:fld>
            <a:endParaRPr lang="fi-FI"/>
          </a:p>
        </p:txBody>
      </p:sp>
    </p:spTree>
    <p:extLst>
      <p:ext uri="{BB962C8B-B14F-4D97-AF65-F5344CB8AC3E}">
        <p14:creationId xmlns:p14="http://schemas.microsoft.com/office/powerpoint/2010/main" val="139185459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2.xml"/><Relationship Id="rId7" Type="http://schemas.openxmlformats.org/officeDocument/2006/relationships/image" Target="../media/image9.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0.pn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bbc.co.uk/programmes/p02pdc6n" TargetMode="Externa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5.png"/><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172685D6-3F7E-7BE4-A5C8-F5B5F2D38D70}"/>
              </a:ext>
            </a:extLst>
          </p:cNvPr>
          <p:cNvSpPr>
            <a:spLocks noGrp="1"/>
          </p:cNvSpPr>
          <p:nvPr>
            <p:ph type="ctrTitle"/>
          </p:nvPr>
        </p:nvSpPr>
        <p:spPr>
          <a:xfrm>
            <a:off x="1285241" y="1008993"/>
            <a:ext cx="9231410" cy="3542045"/>
          </a:xfrm>
        </p:spPr>
        <p:txBody>
          <a:bodyPr anchor="b">
            <a:normAutofit/>
          </a:bodyPr>
          <a:lstStyle/>
          <a:p>
            <a:pPr algn="l"/>
            <a:r>
              <a:rPr lang="fi-FI" sz="11500" dirty="0"/>
              <a:t>FI1 Johdatus filosofiaan</a:t>
            </a:r>
          </a:p>
        </p:txBody>
      </p:sp>
      <p:sp>
        <p:nvSpPr>
          <p:cNvPr id="3" name="Alaotsikko 2">
            <a:extLst>
              <a:ext uri="{FF2B5EF4-FFF2-40B4-BE49-F238E27FC236}">
                <a16:creationId xmlns:a16="http://schemas.microsoft.com/office/drawing/2014/main" id="{D4D070A3-DA7C-DF61-0576-09F80F4BDFDB}"/>
              </a:ext>
            </a:extLst>
          </p:cNvPr>
          <p:cNvSpPr>
            <a:spLocks noGrp="1"/>
          </p:cNvSpPr>
          <p:nvPr>
            <p:ph type="subTitle" idx="1"/>
          </p:nvPr>
        </p:nvSpPr>
        <p:spPr>
          <a:xfrm>
            <a:off x="1285241" y="4582814"/>
            <a:ext cx="7132335" cy="1312657"/>
          </a:xfrm>
        </p:spPr>
        <p:txBody>
          <a:bodyPr anchor="t">
            <a:normAutofit/>
          </a:bodyPr>
          <a:lstStyle/>
          <a:p>
            <a:pPr algn="l"/>
            <a:r>
              <a:rPr lang="fi-FI" dirty="0"/>
              <a:t>Kevät 2024 Kotkan lyseo</a:t>
            </a:r>
          </a:p>
        </p:txBody>
      </p:sp>
    </p:spTree>
    <p:extLst>
      <p:ext uri="{BB962C8B-B14F-4D97-AF65-F5344CB8AC3E}">
        <p14:creationId xmlns:p14="http://schemas.microsoft.com/office/powerpoint/2010/main" val="900262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1107536D-70E5-97CD-A484-9D7000990256}"/>
              </a:ext>
            </a:extLst>
          </p:cNvPr>
          <p:cNvSpPr>
            <a:spLocks noGrp="1"/>
          </p:cNvSpPr>
          <p:nvPr>
            <p:ph type="title"/>
          </p:nvPr>
        </p:nvSpPr>
        <p:spPr>
          <a:xfrm>
            <a:off x="686834" y="1153572"/>
            <a:ext cx="3200400" cy="4461163"/>
          </a:xfrm>
        </p:spPr>
        <p:txBody>
          <a:bodyPr>
            <a:normAutofit/>
          </a:bodyPr>
          <a:lstStyle/>
          <a:p>
            <a:r>
              <a:rPr lang="fi-FI" sz="2800" dirty="0">
                <a:solidFill>
                  <a:srgbClr val="FFFFFF"/>
                </a:solidFill>
              </a:rPr>
              <a:t>Kpl 1. Ennakko-oletukset ja kyseenalaistaminen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E24DF9C7-B5A4-62DF-036C-CACA6E2DFB87}"/>
              </a:ext>
            </a:extLst>
          </p:cNvPr>
          <p:cNvSpPr>
            <a:spLocks noGrp="1"/>
          </p:cNvSpPr>
          <p:nvPr>
            <p:ph idx="1"/>
          </p:nvPr>
        </p:nvSpPr>
        <p:spPr>
          <a:xfrm>
            <a:off x="4294910" y="152400"/>
            <a:ext cx="7058890" cy="6024563"/>
          </a:xfrm>
        </p:spPr>
        <p:txBody>
          <a:bodyPr anchor="ctr">
            <a:normAutofit fontScale="92500" lnSpcReduction="20000"/>
          </a:bodyPr>
          <a:lstStyle/>
          <a:p>
            <a:r>
              <a:rPr lang="fi-FI" b="1" dirty="0"/>
              <a:t>Afroamerikkalaisten asema USA:n etelävaltioissa:</a:t>
            </a:r>
          </a:p>
          <a:p>
            <a:pPr lvl="1"/>
            <a:r>
              <a:rPr lang="fi-FI" sz="2800" dirty="0"/>
              <a:t>Orjuus kumottiin 1860-l.</a:t>
            </a:r>
          </a:p>
          <a:p>
            <a:pPr lvl="1"/>
            <a:r>
              <a:rPr lang="fi-FI" sz="2800" dirty="0"/>
              <a:t>Silti mustien rotuerottelu kouluissa, busseissa, junissa..</a:t>
            </a:r>
          </a:p>
          <a:p>
            <a:pPr lvl="1"/>
            <a:r>
              <a:rPr lang="fi-FI" sz="2800" dirty="0"/>
              <a:t>Aikalaissokeus: monet ihmiset pitivät rotuerottelua täysin normaalina</a:t>
            </a:r>
          </a:p>
          <a:p>
            <a:pPr lvl="1"/>
            <a:r>
              <a:rPr lang="fi-FI" sz="2800" i="1" dirty="0"/>
              <a:t>Valistusfilosofia ja ihmisoikeudet:</a:t>
            </a:r>
          </a:p>
          <a:p>
            <a:pPr lvl="1"/>
            <a:r>
              <a:rPr lang="fi-FI" sz="2800" dirty="0"/>
              <a:t>Kansalaisoikeusliike 1950-luvulla alkoi boikotoida ja osoittaa mieltä rotulakeja vastaan</a:t>
            </a:r>
          </a:p>
          <a:p>
            <a:r>
              <a:rPr lang="fi-FI" b="1" dirty="0"/>
              <a:t>Naisten ja miesten tasa-arvo:</a:t>
            </a:r>
            <a:endParaRPr lang="fi-FI" sz="2800" dirty="0"/>
          </a:p>
          <a:p>
            <a:pPr lvl="1"/>
            <a:r>
              <a:rPr lang="fi-FI" sz="2800" dirty="0"/>
              <a:t>Historiallisesti naisten rooli on painottunut kodin ja perheen ylläpitämiseen</a:t>
            </a:r>
          </a:p>
          <a:p>
            <a:pPr lvl="1"/>
            <a:r>
              <a:rPr lang="fi-FI" sz="2800" i="1" dirty="0"/>
              <a:t>Simone de Beauvoir ja feministinen filosofia </a:t>
            </a:r>
            <a:r>
              <a:rPr lang="fi-FI" sz="2800" dirty="0"/>
              <a:t>1950-l.:</a:t>
            </a:r>
          </a:p>
          <a:p>
            <a:pPr lvl="1"/>
            <a:r>
              <a:rPr lang="fi-FI" sz="2800" dirty="0"/>
              <a:t>Sukupuolten tasa-arvo toteutunut länsimaissa viime vuosikymmeninä</a:t>
            </a:r>
          </a:p>
          <a:p>
            <a:pPr lvl="1"/>
            <a:endParaRPr lang="fi-FI" sz="1700" dirty="0"/>
          </a:p>
        </p:txBody>
      </p:sp>
    </p:spTree>
    <p:extLst>
      <p:ext uri="{BB962C8B-B14F-4D97-AF65-F5344CB8AC3E}">
        <p14:creationId xmlns:p14="http://schemas.microsoft.com/office/powerpoint/2010/main" val="3802718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73BD32AF-0606-9412-E9C7-0F1B3A6DF527}"/>
              </a:ext>
            </a:extLst>
          </p:cNvPr>
          <p:cNvSpPr>
            <a:spLocks noGrp="1"/>
          </p:cNvSpPr>
          <p:nvPr>
            <p:ph type="title"/>
          </p:nvPr>
        </p:nvSpPr>
        <p:spPr>
          <a:xfrm>
            <a:off x="686834" y="1153572"/>
            <a:ext cx="3200400" cy="4461163"/>
          </a:xfrm>
        </p:spPr>
        <p:txBody>
          <a:bodyPr>
            <a:normAutofit/>
          </a:bodyPr>
          <a:lstStyle/>
          <a:p>
            <a:r>
              <a:rPr lang="fi-FI">
                <a:solidFill>
                  <a:srgbClr val="FFFFFF"/>
                </a:solidFill>
              </a:rPr>
              <a:t>Kpl 2. Filosofian osa-alueet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A2D29B64-5D84-2745-2F68-3CC3AA24D71D}"/>
              </a:ext>
            </a:extLst>
          </p:cNvPr>
          <p:cNvSpPr>
            <a:spLocks noGrp="1"/>
          </p:cNvSpPr>
          <p:nvPr>
            <p:ph idx="1"/>
          </p:nvPr>
        </p:nvSpPr>
        <p:spPr>
          <a:xfrm>
            <a:off x="4447308" y="591344"/>
            <a:ext cx="6906491" cy="5585619"/>
          </a:xfrm>
        </p:spPr>
        <p:txBody>
          <a:bodyPr anchor="ctr">
            <a:normAutofit/>
          </a:bodyPr>
          <a:lstStyle/>
          <a:p>
            <a:r>
              <a:rPr lang="fi-FI" sz="2600" b="1" u="sng"/>
              <a:t>Käytännöllinen filosofia:</a:t>
            </a:r>
          </a:p>
          <a:p>
            <a:r>
              <a:rPr lang="fi-FI" sz="2600" b="1"/>
              <a:t>Etiikka</a:t>
            </a:r>
            <a:r>
              <a:rPr lang="fi-FI" sz="2600"/>
              <a:t>: Moraalikysymykset</a:t>
            </a:r>
          </a:p>
          <a:p>
            <a:r>
              <a:rPr lang="fi-FI" sz="2600" b="1"/>
              <a:t>Estetiikka</a:t>
            </a:r>
            <a:r>
              <a:rPr lang="fi-FI" sz="2600"/>
              <a:t>: Kauneus, rumuus, taide</a:t>
            </a:r>
          </a:p>
          <a:p>
            <a:r>
              <a:rPr lang="fi-FI" sz="2600" b="1"/>
              <a:t>Yhteiskuntafilosofia</a:t>
            </a:r>
            <a:r>
              <a:rPr lang="fi-FI" sz="2600"/>
              <a:t>: Hyvä yhteiskunta ja valtio</a:t>
            </a:r>
          </a:p>
          <a:p>
            <a:r>
              <a:rPr lang="fi-FI" sz="2600" b="1" u="sng"/>
              <a:t>Teoreettinen filosofia:</a:t>
            </a:r>
          </a:p>
          <a:p>
            <a:r>
              <a:rPr lang="fi-FI" sz="2600" b="1"/>
              <a:t>Tietoteoria eli epistemologia</a:t>
            </a:r>
            <a:r>
              <a:rPr lang="fi-FI" sz="2600"/>
              <a:t>: Mikä on tietoa ja miten voi tietää luotettavasti? Mitä on tiede?</a:t>
            </a:r>
          </a:p>
          <a:p>
            <a:r>
              <a:rPr lang="fi-FI" sz="2600" b="1"/>
              <a:t>Metafysiikka</a:t>
            </a:r>
            <a:r>
              <a:rPr lang="fi-FI" sz="2600"/>
              <a:t>: Olemassaolo ja todellisuuden luonne</a:t>
            </a:r>
          </a:p>
          <a:p>
            <a:r>
              <a:rPr lang="fi-FI" sz="2600" b="1"/>
              <a:t>Logiikka</a:t>
            </a:r>
            <a:r>
              <a:rPr lang="fi-FI" sz="2600"/>
              <a:t>: Pätevä päättely</a:t>
            </a:r>
          </a:p>
          <a:p>
            <a:endParaRPr lang="fi-FI" sz="2600"/>
          </a:p>
          <a:p>
            <a:endParaRPr lang="fi-FI" sz="2600"/>
          </a:p>
        </p:txBody>
      </p:sp>
    </p:spTree>
    <p:extLst>
      <p:ext uri="{BB962C8B-B14F-4D97-AF65-F5344CB8AC3E}">
        <p14:creationId xmlns:p14="http://schemas.microsoft.com/office/powerpoint/2010/main" val="123043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Otsikko 1">
            <a:extLst>
              <a:ext uri="{FF2B5EF4-FFF2-40B4-BE49-F238E27FC236}">
                <a16:creationId xmlns:a16="http://schemas.microsoft.com/office/drawing/2014/main" id="{C4D61184-44C8-8A9E-AF2A-40B8D61EF748}"/>
              </a:ext>
            </a:extLst>
          </p:cNvPr>
          <p:cNvSpPr>
            <a:spLocks noGrp="1"/>
          </p:cNvSpPr>
          <p:nvPr>
            <p:ph type="title"/>
          </p:nvPr>
        </p:nvSpPr>
        <p:spPr>
          <a:xfrm>
            <a:off x="838200" y="365125"/>
            <a:ext cx="5393361" cy="1325563"/>
          </a:xfrm>
        </p:spPr>
        <p:txBody>
          <a:bodyPr>
            <a:normAutofit/>
          </a:bodyPr>
          <a:lstStyle/>
          <a:p>
            <a:r>
              <a:rPr lang="fi-FI" dirty="0"/>
              <a:t>Kpl 2. </a:t>
            </a:r>
            <a:r>
              <a:rPr lang="fi-FI"/>
              <a:t>Millaisia ovat filosofiset kysymykset?</a:t>
            </a:r>
          </a:p>
        </p:txBody>
      </p:sp>
      <p:sp>
        <p:nvSpPr>
          <p:cNvPr id="14" name="Freeform: Shape 13">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isällön paikkamerkki 2">
            <a:extLst>
              <a:ext uri="{FF2B5EF4-FFF2-40B4-BE49-F238E27FC236}">
                <a16:creationId xmlns:a16="http://schemas.microsoft.com/office/drawing/2014/main" id="{F859D066-DAF3-0365-7EED-526F518725B1}"/>
              </a:ext>
            </a:extLst>
          </p:cNvPr>
          <p:cNvSpPr>
            <a:spLocks noGrp="1"/>
          </p:cNvSpPr>
          <p:nvPr>
            <p:ph idx="1"/>
          </p:nvPr>
        </p:nvSpPr>
        <p:spPr>
          <a:xfrm>
            <a:off x="53254" y="1690688"/>
            <a:ext cx="6600623" cy="5167311"/>
          </a:xfrm>
        </p:spPr>
        <p:txBody>
          <a:bodyPr>
            <a:normAutofit/>
          </a:bodyPr>
          <a:lstStyle/>
          <a:p>
            <a:r>
              <a:rPr lang="fi-FI" sz="2400" dirty="0"/>
              <a:t>Filosofiset kysymykset ovat </a:t>
            </a:r>
            <a:r>
              <a:rPr lang="fi-FI" sz="2400" b="1" dirty="0"/>
              <a:t>avoimia</a:t>
            </a:r>
            <a:r>
              <a:rPr lang="fi-FI" sz="2400" dirty="0"/>
              <a:t>:</a:t>
            </a:r>
          </a:p>
          <a:p>
            <a:pPr lvl="1"/>
            <a:r>
              <a:rPr lang="fi-FI" dirty="0"/>
              <a:t> kumpi on hyödyllisempää kokeeseen lukeminen vai siivous? (suljettu kysymys)</a:t>
            </a:r>
          </a:p>
          <a:p>
            <a:pPr lvl="1"/>
            <a:r>
              <a:rPr lang="fi-FI" dirty="0"/>
              <a:t>Mitä hyöty on? (avoin kysymys)</a:t>
            </a:r>
          </a:p>
          <a:p>
            <a:r>
              <a:rPr lang="fi-FI" sz="2400" dirty="0"/>
              <a:t>Filosofiaan liittyy </a:t>
            </a:r>
            <a:r>
              <a:rPr lang="fi-FI" sz="2400" b="1" dirty="0"/>
              <a:t>käsitteellinen ajattelu</a:t>
            </a:r>
            <a:r>
              <a:rPr lang="fi-FI" sz="2400" dirty="0"/>
              <a:t>:</a:t>
            </a:r>
          </a:p>
          <a:p>
            <a:pPr lvl="1"/>
            <a:r>
              <a:rPr lang="fi-FI" dirty="0"/>
              <a:t>Mitä on </a:t>
            </a:r>
            <a:r>
              <a:rPr lang="fi-FI" i="1" dirty="0"/>
              <a:t>oikeudenmukaisuus?</a:t>
            </a:r>
          </a:p>
          <a:p>
            <a:r>
              <a:rPr lang="fi-FI" sz="2400" dirty="0"/>
              <a:t>Filosofia kysyy </a:t>
            </a:r>
            <a:r>
              <a:rPr lang="fi-FI" sz="2400" b="1" dirty="0"/>
              <a:t>suuria kysymyksiä:</a:t>
            </a:r>
          </a:p>
          <a:p>
            <a:pPr lvl="1"/>
            <a:r>
              <a:rPr lang="fi-FI" dirty="0"/>
              <a:t>esim. kemia: miten serotoniini vaikuttaa rakkauden kokemukseen? </a:t>
            </a:r>
          </a:p>
          <a:p>
            <a:pPr lvl="1"/>
            <a:r>
              <a:rPr lang="fi-FI" dirty="0"/>
              <a:t>filosofia: mitä on rakkaus? </a:t>
            </a:r>
          </a:p>
          <a:p>
            <a:pPr marL="457200" lvl="1" indent="0">
              <a:buNone/>
            </a:pPr>
            <a:r>
              <a:rPr lang="fi-FI" dirty="0">
                <a:sym typeface="Wingdings" panose="05000000000000000000" pitchFamily="2" charset="2"/>
              </a:rPr>
              <a:t> </a:t>
            </a:r>
            <a:r>
              <a:rPr lang="fi-FI" i="1" dirty="0">
                <a:sym typeface="Wingdings" panose="05000000000000000000" pitchFamily="2" charset="2"/>
              </a:rPr>
              <a:t>”out of </a:t>
            </a:r>
            <a:r>
              <a:rPr lang="fi-FI" i="1" dirty="0" err="1">
                <a:sym typeface="Wingdings" panose="05000000000000000000" pitchFamily="2" charset="2"/>
              </a:rPr>
              <a:t>the</a:t>
            </a:r>
            <a:r>
              <a:rPr lang="fi-FI" i="1" dirty="0">
                <a:sym typeface="Wingdings" panose="05000000000000000000" pitchFamily="2" charset="2"/>
              </a:rPr>
              <a:t> box”</a:t>
            </a:r>
            <a:r>
              <a:rPr lang="fi-FI" dirty="0">
                <a:sym typeface="Wingdings" panose="05000000000000000000" pitchFamily="2" charset="2"/>
              </a:rPr>
              <a:t>, filosofia tarkastelee asioita laatikon ulkopuolelta</a:t>
            </a:r>
            <a:endParaRPr lang="fi-FI" dirty="0"/>
          </a:p>
        </p:txBody>
      </p:sp>
      <p:sp>
        <p:nvSpPr>
          <p:cNvPr id="16" name="Oval 15">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Kysymykset">
            <a:extLst>
              <a:ext uri="{FF2B5EF4-FFF2-40B4-BE49-F238E27FC236}">
                <a16:creationId xmlns:a16="http://schemas.microsoft.com/office/drawing/2014/main" id="{951B0E58-E398-AC5A-1273-B3B42E7B7D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8" name="Freeform: Shape 17">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0" name="Straight Connector 19">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33752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87FF828-8643-159B-CDFE-913205D9DC74}"/>
              </a:ext>
            </a:extLst>
          </p:cNvPr>
          <p:cNvSpPr>
            <a:spLocks noGrp="1"/>
          </p:cNvSpPr>
          <p:nvPr>
            <p:ph type="title"/>
          </p:nvPr>
        </p:nvSpPr>
        <p:spPr/>
        <p:txBody>
          <a:bodyPr/>
          <a:lstStyle/>
          <a:p>
            <a:r>
              <a:rPr lang="fi-FI" dirty="0"/>
              <a:t>Yhteiskuntafilosofia</a:t>
            </a:r>
          </a:p>
        </p:txBody>
      </p:sp>
      <p:sp>
        <p:nvSpPr>
          <p:cNvPr id="3" name="Sisällön paikkamerkki 2">
            <a:extLst>
              <a:ext uri="{FF2B5EF4-FFF2-40B4-BE49-F238E27FC236}">
                <a16:creationId xmlns:a16="http://schemas.microsoft.com/office/drawing/2014/main" id="{8D9E7FFF-94CC-3E6C-8AD5-1E8BCC24F32A}"/>
              </a:ext>
            </a:extLst>
          </p:cNvPr>
          <p:cNvSpPr>
            <a:spLocks noGrp="1"/>
          </p:cNvSpPr>
          <p:nvPr>
            <p:ph idx="1"/>
          </p:nvPr>
        </p:nvSpPr>
        <p:spPr>
          <a:xfrm>
            <a:off x="838200" y="2438399"/>
            <a:ext cx="10515600" cy="3738563"/>
          </a:xfrm>
        </p:spPr>
        <p:txBody>
          <a:bodyPr>
            <a:normAutofit/>
          </a:bodyPr>
          <a:lstStyle/>
          <a:p>
            <a:r>
              <a:rPr lang="fi-FI" sz="3600" b="0" i="1" dirty="0">
                <a:solidFill>
                  <a:srgbClr val="333333"/>
                </a:solidFill>
                <a:effectLst/>
                <a:latin typeface="Open Sans" panose="020B0606030504020204" pitchFamily="34" charset="0"/>
              </a:rPr>
              <a:t>Miten jaat nallekarkit lasten kutsuilla oikeudenmukaisesti? Entä millä perusteella annat oikeudenmukaisesti numerot filosofian kurssista? </a:t>
            </a:r>
            <a:endParaRPr lang="fi-FI" sz="3600" dirty="0"/>
          </a:p>
        </p:txBody>
      </p:sp>
    </p:spTree>
    <p:extLst>
      <p:ext uri="{BB962C8B-B14F-4D97-AF65-F5344CB8AC3E}">
        <p14:creationId xmlns:p14="http://schemas.microsoft.com/office/powerpoint/2010/main" val="158016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ACED69-8402-4262-2B2A-A982E21AB34D}"/>
              </a:ext>
            </a:extLst>
          </p:cNvPr>
          <p:cNvSpPr>
            <a:spLocks noGrp="1"/>
          </p:cNvSpPr>
          <p:nvPr>
            <p:ph type="title"/>
          </p:nvPr>
        </p:nvSpPr>
        <p:spPr/>
        <p:txBody>
          <a:bodyPr/>
          <a:lstStyle/>
          <a:p>
            <a:r>
              <a:rPr lang="fi-FI" dirty="0"/>
              <a:t>Logiikka</a:t>
            </a:r>
          </a:p>
        </p:txBody>
      </p:sp>
      <p:sp>
        <p:nvSpPr>
          <p:cNvPr id="3" name="Sisällön paikkamerkki 2">
            <a:extLst>
              <a:ext uri="{FF2B5EF4-FFF2-40B4-BE49-F238E27FC236}">
                <a16:creationId xmlns:a16="http://schemas.microsoft.com/office/drawing/2014/main" id="{9712A70C-A77D-45F3-258C-40FB394BD990}"/>
              </a:ext>
            </a:extLst>
          </p:cNvPr>
          <p:cNvSpPr>
            <a:spLocks noGrp="1"/>
          </p:cNvSpPr>
          <p:nvPr>
            <p:ph idx="1"/>
          </p:nvPr>
        </p:nvSpPr>
        <p:spPr>
          <a:xfrm>
            <a:off x="838200" y="2382981"/>
            <a:ext cx="10515600" cy="3793981"/>
          </a:xfrm>
        </p:spPr>
        <p:txBody>
          <a:bodyPr>
            <a:normAutofit/>
          </a:bodyPr>
          <a:lstStyle/>
          <a:p>
            <a:r>
              <a:rPr lang="fi-FI" sz="3600" b="0" i="1" dirty="0">
                <a:solidFill>
                  <a:srgbClr val="333333"/>
                </a:solidFill>
                <a:effectLst/>
                <a:latin typeface="Open Sans" panose="020B0606030504020204" pitchFamily="34" charset="0"/>
              </a:rPr>
              <a:t>Onko oikein ajatella: ”Jos et ole puolesta, olet vastaan.”</a:t>
            </a:r>
            <a:endParaRPr lang="fi-FI" sz="3600" dirty="0"/>
          </a:p>
        </p:txBody>
      </p:sp>
    </p:spTree>
    <p:extLst>
      <p:ext uri="{BB962C8B-B14F-4D97-AF65-F5344CB8AC3E}">
        <p14:creationId xmlns:p14="http://schemas.microsoft.com/office/powerpoint/2010/main" val="4102923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F70BDF-931E-8615-215C-B2E6E1D6D28F}"/>
              </a:ext>
            </a:extLst>
          </p:cNvPr>
          <p:cNvSpPr>
            <a:spLocks noGrp="1"/>
          </p:cNvSpPr>
          <p:nvPr>
            <p:ph type="title"/>
          </p:nvPr>
        </p:nvSpPr>
        <p:spPr/>
        <p:txBody>
          <a:bodyPr/>
          <a:lstStyle/>
          <a:p>
            <a:r>
              <a:rPr lang="fi-FI" dirty="0"/>
              <a:t>Etiikka</a:t>
            </a:r>
          </a:p>
        </p:txBody>
      </p:sp>
      <p:sp>
        <p:nvSpPr>
          <p:cNvPr id="3" name="Sisällön paikkamerkki 2">
            <a:extLst>
              <a:ext uri="{FF2B5EF4-FFF2-40B4-BE49-F238E27FC236}">
                <a16:creationId xmlns:a16="http://schemas.microsoft.com/office/drawing/2014/main" id="{0E1EE707-E080-1EFB-4184-4DD48971C445}"/>
              </a:ext>
            </a:extLst>
          </p:cNvPr>
          <p:cNvSpPr>
            <a:spLocks noGrp="1"/>
          </p:cNvSpPr>
          <p:nvPr>
            <p:ph idx="1"/>
          </p:nvPr>
        </p:nvSpPr>
        <p:spPr>
          <a:xfrm>
            <a:off x="166255" y="1454728"/>
            <a:ext cx="11637818" cy="5403272"/>
          </a:xfrm>
        </p:spPr>
        <p:txBody>
          <a:bodyPr>
            <a:normAutofit fontScale="92500" lnSpcReduction="10000"/>
          </a:bodyPr>
          <a:lstStyle/>
          <a:p>
            <a:pPr marL="0" indent="0" algn="l">
              <a:buNone/>
            </a:pPr>
            <a:r>
              <a:rPr lang="fi-FI" b="0" i="1" dirty="0">
                <a:solidFill>
                  <a:srgbClr val="333333"/>
                </a:solidFill>
                <a:effectLst/>
                <a:latin typeface="Open Sans" panose="020B0606030504020204" pitchFamily="34" charset="0"/>
              </a:rPr>
              <a:t>Joukko ihmisiä on laivan haaksirikkouduttua päässyt pelastusveneeseen turvaan. Veneessä on kuitenkin liikaa ihmisiä sen kantokykyyn nähden. Ainakin mukana oleville miehistön jäsenille on selvää, että vene tulee uppoamaan, jos mitään ei tehdä. Mikä olisi oikeudenmukainen ratkaisu tässä tilanteessa? Niin moraalifilosofisissa keskusteluissa kuin lakituvissakin on ehdotettu seuraavia vaihtoehtoja:</a:t>
            </a:r>
            <a:endParaRPr lang="fi-FI" b="0" i="0" dirty="0">
              <a:solidFill>
                <a:srgbClr val="333333"/>
              </a:solidFill>
              <a:effectLst/>
              <a:latin typeface="Open Sans" panose="020B0606030504020204" pitchFamily="34" charset="0"/>
            </a:endParaRPr>
          </a:p>
          <a:p>
            <a:pPr algn="l">
              <a:buFont typeface="Arial" panose="020B0604020202020204" pitchFamily="34" charset="0"/>
              <a:buChar char="•"/>
            </a:pPr>
            <a:r>
              <a:rPr lang="fi-FI" b="1" i="1" dirty="0">
                <a:solidFill>
                  <a:srgbClr val="333333"/>
                </a:solidFill>
                <a:effectLst/>
                <a:latin typeface="Open Sans" panose="020B0606030504020204" pitchFamily="34" charset="0"/>
              </a:rPr>
              <a:t>a. Samoin kuin kapteeni joutuu uhrautumaan jäämällä uppoavaan laivaan, miehistön jäsenten pitää uhrautua ja hypätä mereen.</a:t>
            </a:r>
            <a:endParaRPr lang="fi-FI" b="1" i="0" dirty="0">
              <a:solidFill>
                <a:srgbClr val="333333"/>
              </a:solidFill>
              <a:effectLst/>
              <a:latin typeface="Open Sans" panose="020B0606030504020204" pitchFamily="34" charset="0"/>
            </a:endParaRPr>
          </a:p>
          <a:p>
            <a:pPr algn="l">
              <a:buFont typeface="Arial" panose="020B0604020202020204" pitchFamily="34" charset="0"/>
              <a:buChar char="•"/>
            </a:pPr>
            <a:r>
              <a:rPr lang="fi-FI" b="1" i="1" dirty="0">
                <a:solidFill>
                  <a:srgbClr val="333333"/>
                </a:solidFill>
                <a:effectLst/>
                <a:latin typeface="Open Sans" panose="020B0606030504020204" pitchFamily="34" charset="0"/>
              </a:rPr>
              <a:t>b. Naiset ja lapset ovat etuoikeutettuja jäämään veneeseen.</a:t>
            </a:r>
            <a:endParaRPr lang="fi-FI" b="1" i="0" dirty="0">
              <a:solidFill>
                <a:srgbClr val="333333"/>
              </a:solidFill>
              <a:effectLst/>
              <a:latin typeface="Open Sans" panose="020B0606030504020204" pitchFamily="34" charset="0"/>
            </a:endParaRPr>
          </a:p>
          <a:p>
            <a:pPr algn="l">
              <a:buFont typeface="Arial" panose="020B0604020202020204" pitchFamily="34" charset="0"/>
              <a:buChar char="•"/>
            </a:pPr>
            <a:r>
              <a:rPr lang="fi-FI" b="1" i="1" dirty="0">
                <a:solidFill>
                  <a:srgbClr val="333333"/>
                </a:solidFill>
                <a:effectLst/>
                <a:latin typeface="Open Sans" panose="020B0606030504020204" pitchFamily="34" charset="0"/>
              </a:rPr>
              <a:t>c. Koska veneen painoa on kevennettävä, painavimmat uhrataan ensin, jos siten voidaan pelastaa lukumäärällisesti useampi ihminen.</a:t>
            </a:r>
            <a:endParaRPr lang="fi-FI" b="1" i="0" dirty="0">
              <a:solidFill>
                <a:srgbClr val="333333"/>
              </a:solidFill>
              <a:effectLst/>
              <a:latin typeface="Open Sans" panose="020B0606030504020204" pitchFamily="34" charset="0"/>
            </a:endParaRPr>
          </a:p>
          <a:p>
            <a:pPr algn="l">
              <a:buFont typeface="Arial" panose="020B0604020202020204" pitchFamily="34" charset="0"/>
              <a:buChar char="•"/>
            </a:pPr>
            <a:r>
              <a:rPr lang="fi-FI" b="1" i="1" dirty="0">
                <a:solidFill>
                  <a:srgbClr val="333333"/>
                </a:solidFill>
                <a:effectLst/>
                <a:latin typeface="Open Sans" panose="020B0606030504020204" pitchFamily="34" charset="0"/>
              </a:rPr>
              <a:t>d. Ratkaistaan arpomalla, kenet pelastetaan.</a:t>
            </a:r>
            <a:endParaRPr lang="fi-FI" b="1" i="0" dirty="0">
              <a:solidFill>
                <a:srgbClr val="333333"/>
              </a:solidFill>
              <a:effectLst/>
              <a:latin typeface="Open Sans" panose="020B0606030504020204" pitchFamily="34" charset="0"/>
            </a:endParaRPr>
          </a:p>
          <a:p>
            <a:pPr algn="l">
              <a:buFont typeface="Arial" panose="020B0604020202020204" pitchFamily="34" charset="0"/>
              <a:buChar char="•"/>
            </a:pPr>
            <a:r>
              <a:rPr lang="fi-FI" b="1" i="1" dirty="0">
                <a:solidFill>
                  <a:srgbClr val="333333"/>
                </a:solidFill>
                <a:effectLst/>
                <a:latin typeface="Open Sans" panose="020B0606030504020204" pitchFamily="34" charset="0"/>
              </a:rPr>
              <a:t>e. Päätetään, että ei tehdä mitään, jolloin todennäköisesti kaikki hukkuvat. </a:t>
            </a:r>
            <a:endParaRPr lang="fi-FI" b="1" i="0" dirty="0">
              <a:solidFill>
                <a:srgbClr val="333333"/>
              </a:solidFill>
              <a:effectLst/>
              <a:latin typeface="Open Sans" panose="020B0606030504020204" pitchFamily="34" charset="0"/>
            </a:endParaRPr>
          </a:p>
          <a:p>
            <a:endParaRPr lang="fi-FI" dirty="0"/>
          </a:p>
        </p:txBody>
      </p:sp>
    </p:spTree>
    <p:extLst>
      <p:ext uri="{BB962C8B-B14F-4D97-AF65-F5344CB8AC3E}">
        <p14:creationId xmlns:p14="http://schemas.microsoft.com/office/powerpoint/2010/main" val="35774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FC63A40-C4DB-A13B-6665-5A9158F02A01}"/>
              </a:ext>
            </a:extLst>
          </p:cNvPr>
          <p:cNvSpPr>
            <a:spLocks noGrp="1"/>
          </p:cNvSpPr>
          <p:nvPr>
            <p:ph type="title"/>
          </p:nvPr>
        </p:nvSpPr>
        <p:spPr>
          <a:xfrm>
            <a:off x="838200" y="365126"/>
            <a:ext cx="10515600" cy="826366"/>
          </a:xfrm>
        </p:spPr>
        <p:txBody>
          <a:bodyPr/>
          <a:lstStyle/>
          <a:p>
            <a:r>
              <a:rPr lang="fi-FI" dirty="0"/>
              <a:t>Metafysiikka</a:t>
            </a:r>
          </a:p>
        </p:txBody>
      </p:sp>
      <p:sp>
        <p:nvSpPr>
          <p:cNvPr id="3" name="Sisällön paikkamerkki 2">
            <a:extLst>
              <a:ext uri="{FF2B5EF4-FFF2-40B4-BE49-F238E27FC236}">
                <a16:creationId xmlns:a16="http://schemas.microsoft.com/office/drawing/2014/main" id="{50B5D086-8EC3-A217-44FB-9F393184659F}"/>
              </a:ext>
            </a:extLst>
          </p:cNvPr>
          <p:cNvSpPr>
            <a:spLocks noGrp="1"/>
          </p:cNvSpPr>
          <p:nvPr>
            <p:ph idx="1"/>
          </p:nvPr>
        </p:nvSpPr>
        <p:spPr>
          <a:xfrm>
            <a:off x="387927" y="1371600"/>
            <a:ext cx="11360728" cy="4805363"/>
          </a:xfrm>
        </p:spPr>
        <p:txBody>
          <a:bodyPr>
            <a:noAutofit/>
          </a:bodyPr>
          <a:lstStyle/>
          <a:p>
            <a:r>
              <a:rPr lang="fi-FI" sz="3600" b="0" i="1" dirty="0">
                <a:solidFill>
                  <a:srgbClr val="333333"/>
                </a:solidFill>
                <a:effectLst/>
                <a:latin typeface="Open Sans" panose="020B0606030504020204" pitchFamily="34" charset="0"/>
              </a:rPr>
              <a:t>Liisa, 85 vuotta, asuu kotonaan Tampereen Hämeenpuistossa. Liisan lempipuuhaa päivisin on juoda kahvia ja tarkkailla puiston elämää ikkunasta. Liisa on merkinnyt pieneen siniseen ruutuvihkoonsa havaintojaan puistosta vuoden ajan. </a:t>
            </a:r>
            <a:r>
              <a:rPr lang="fi-FI" sz="3600" b="0" i="1" dirty="0" err="1">
                <a:solidFill>
                  <a:srgbClr val="333333"/>
                </a:solidFill>
                <a:effectLst/>
                <a:latin typeface="Open Sans" panose="020B0606030504020204" pitchFamily="34" charset="0"/>
              </a:rPr>
              <a:t>Vihkon</a:t>
            </a:r>
            <a:r>
              <a:rPr lang="fi-FI" sz="3600" b="0" i="1" dirty="0">
                <a:solidFill>
                  <a:srgbClr val="333333"/>
                </a:solidFill>
                <a:effectLst/>
                <a:latin typeface="Open Sans" panose="020B0606030504020204" pitchFamily="34" charset="0"/>
              </a:rPr>
              <a:t> sivuilla on kaksi saraketta: toinen asioille, jotka muuttuvat, toinen niille, jotka pysyvät samanlaisina.</a:t>
            </a:r>
            <a:br>
              <a:rPr lang="fi-FI" sz="3600" b="0" i="1" dirty="0">
                <a:solidFill>
                  <a:srgbClr val="333333"/>
                </a:solidFill>
                <a:effectLst/>
                <a:latin typeface="Open Sans" panose="020B0606030504020204" pitchFamily="34" charset="0"/>
              </a:rPr>
            </a:br>
            <a:r>
              <a:rPr lang="fi-FI" sz="3600" b="1" i="1" dirty="0">
                <a:solidFill>
                  <a:srgbClr val="333333"/>
                </a:solidFill>
                <a:effectLst/>
                <a:latin typeface="Open Sans" panose="020B0606030504020204" pitchFamily="34" charset="0"/>
              </a:rPr>
              <a:t>Muuttuuko maailma vai pysyykö se samanlaisena? Miltä Liisan muistiinpanot voisivat näyttää? </a:t>
            </a:r>
            <a:endParaRPr lang="fi-FI" sz="3600" b="1" dirty="0"/>
          </a:p>
        </p:txBody>
      </p:sp>
    </p:spTree>
    <p:extLst>
      <p:ext uri="{BB962C8B-B14F-4D97-AF65-F5344CB8AC3E}">
        <p14:creationId xmlns:p14="http://schemas.microsoft.com/office/powerpoint/2010/main" val="3595071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isällön paikkamerkki 3">
            <a:extLst>
              <a:ext uri="{FF2B5EF4-FFF2-40B4-BE49-F238E27FC236}">
                <a16:creationId xmlns:a16="http://schemas.microsoft.com/office/drawing/2014/main" id="{EA3BB088-D5BE-CA77-69C7-407E6585F1AB}"/>
              </a:ext>
            </a:extLst>
          </p:cNvPr>
          <p:cNvPicPr>
            <a:picLocks noGrp="1" noChangeAspect="1"/>
          </p:cNvPicPr>
          <p:nvPr>
            <p:ph idx="1"/>
          </p:nvPr>
        </p:nvPicPr>
        <p:blipFill>
          <a:blip r:embed="rId2"/>
          <a:stretch>
            <a:fillRect/>
          </a:stretch>
        </p:blipFill>
        <p:spPr>
          <a:xfrm>
            <a:off x="1818527" y="643467"/>
            <a:ext cx="8178228" cy="5571066"/>
          </a:xfrm>
          <a:prstGeom prst="rect">
            <a:avLst/>
          </a:prstGeom>
        </p:spPr>
      </p:pic>
    </p:spTree>
    <p:extLst>
      <p:ext uri="{BB962C8B-B14F-4D97-AF65-F5344CB8AC3E}">
        <p14:creationId xmlns:p14="http://schemas.microsoft.com/office/powerpoint/2010/main" val="4123311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FFCBEC3A-B326-B284-169B-F1C3BFC8CD54}"/>
              </a:ext>
            </a:extLst>
          </p:cNvPr>
          <p:cNvSpPr>
            <a:spLocks noGrp="1"/>
          </p:cNvSpPr>
          <p:nvPr>
            <p:ph type="title"/>
          </p:nvPr>
        </p:nvSpPr>
        <p:spPr>
          <a:xfrm>
            <a:off x="686834" y="1153572"/>
            <a:ext cx="3200400" cy="4461163"/>
          </a:xfrm>
        </p:spPr>
        <p:txBody>
          <a:bodyPr>
            <a:normAutofit/>
          </a:bodyPr>
          <a:lstStyle/>
          <a:p>
            <a:r>
              <a:rPr lang="fi-FI">
                <a:solidFill>
                  <a:srgbClr val="FFFFFF"/>
                </a:solidFill>
              </a:rPr>
              <a:t>Kpl 3. Missä ja miten filosofia sai alkunsa?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233DD228-B43A-AD2C-2DED-06D285F7557C}"/>
              </a:ext>
            </a:extLst>
          </p:cNvPr>
          <p:cNvSpPr>
            <a:spLocks noGrp="1"/>
          </p:cNvSpPr>
          <p:nvPr>
            <p:ph idx="1"/>
          </p:nvPr>
        </p:nvSpPr>
        <p:spPr>
          <a:xfrm>
            <a:off x="4447308" y="591344"/>
            <a:ext cx="6906491" cy="5585619"/>
          </a:xfrm>
        </p:spPr>
        <p:txBody>
          <a:bodyPr anchor="ctr">
            <a:normAutofit/>
          </a:bodyPr>
          <a:lstStyle/>
          <a:p>
            <a:r>
              <a:rPr lang="fi-FI" dirty="0"/>
              <a:t>Syntyi 500-l. eaa. </a:t>
            </a:r>
            <a:r>
              <a:rPr lang="fi-FI" b="1" dirty="0"/>
              <a:t>antiikin Kreikassa</a:t>
            </a:r>
          </a:p>
          <a:p>
            <a:pPr lvl="1"/>
            <a:r>
              <a:rPr lang="fi-FI" dirty="0"/>
              <a:t>Luonnon ja elämän ilmiöt selitettiin </a:t>
            </a:r>
            <a:r>
              <a:rPr lang="fi-FI" b="1" dirty="0"/>
              <a:t>myyttisesti</a:t>
            </a:r>
            <a:r>
              <a:rPr lang="fi-FI" dirty="0"/>
              <a:t> jumalten avulla</a:t>
            </a:r>
          </a:p>
          <a:p>
            <a:pPr lvl="1">
              <a:buFont typeface="Wingdings" pitchFamily="2" charset="2"/>
              <a:buChar char="à"/>
            </a:pPr>
            <a:r>
              <a:rPr lang="fi-FI" dirty="0">
                <a:sym typeface="Wingdings" pitchFamily="2" charset="2"/>
              </a:rPr>
              <a:t>Filosofia etsi </a:t>
            </a:r>
            <a:r>
              <a:rPr lang="fi-FI" b="1" dirty="0">
                <a:sym typeface="Wingdings" pitchFamily="2" charset="2"/>
              </a:rPr>
              <a:t>järkiperäisiä selityksiä</a:t>
            </a:r>
          </a:p>
          <a:p>
            <a:pPr lvl="1"/>
            <a:r>
              <a:rPr lang="fi-FI" b="1" dirty="0">
                <a:sym typeface="Wingdings" pitchFamily="2" charset="2"/>
              </a:rPr>
              <a:t>Luonnonfilosofit</a:t>
            </a:r>
            <a:r>
              <a:rPr lang="fi-FI" dirty="0">
                <a:sym typeface="Wingdings" pitchFamily="2" charset="2"/>
              </a:rPr>
              <a:t> tutkivat mistä todellisuus koostuu:</a:t>
            </a:r>
          </a:p>
          <a:p>
            <a:pPr lvl="2"/>
            <a:r>
              <a:rPr lang="fi-FI" b="1" dirty="0">
                <a:sym typeface="Wingdings" pitchFamily="2" charset="2"/>
              </a:rPr>
              <a:t>Pythagoras</a:t>
            </a:r>
            <a:r>
              <a:rPr lang="fi-FI" dirty="0">
                <a:sym typeface="Wingdings" pitchFamily="2" charset="2"/>
              </a:rPr>
              <a:t>: maailma on  </a:t>
            </a:r>
            <a:r>
              <a:rPr lang="fi-FI" i="1" dirty="0">
                <a:sym typeface="Wingdings" pitchFamily="2" charset="2"/>
              </a:rPr>
              <a:t>matemaattinen</a:t>
            </a:r>
            <a:r>
              <a:rPr lang="fi-FI" dirty="0">
                <a:sym typeface="Wingdings" pitchFamily="2" charset="2"/>
              </a:rPr>
              <a:t>, kaikki on mitattavissa</a:t>
            </a:r>
          </a:p>
          <a:p>
            <a:pPr lvl="2"/>
            <a:r>
              <a:rPr lang="fi-FI" b="1" dirty="0" err="1">
                <a:sym typeface="Wingdings" pitchFamily="2" charset="2"/>
              </a:rPr>
              <a:t>Demokritos</a:t>
            </a:r>
            <a:r>
              <a:rPr lang="fi-FI" dirty="0">
                <a:sym typeface="Wingdings" pitchFamily="2" charset="2"/>
              </a:rPr>
              <a:t>: todellisuus koostuu </a:t>
            </a:r>
            <a:r>
              <a:rPr lang="fi-FI" i="1" dirty="0">
                <a:sym typeface="Wingdings" pitchFamily="2" charset="2"/>
              </a:rPr>
              <a:t>atomeista</a:t>
            </a:r>
            <a:r>
              <a:rPr lang="fi-FI" dirty="0">
                <a:sym typeface="Wingdings" pitchFamily="2" charset="2"/>
              </a:rPr>
              <a:t> (= ”jakamaton hiukkanen”)</a:t>
            </a:r>
          </a:p>
          <a:p>
            <a:pPr lvl="2"/>
            <a:r>
              <a:rPr lang="fi-FI" b="1" dirty="0">
                <a:sym typeface="Wingdings" pitchFamily="2" charset="2"/>
              </a:rPr>
              <a:t>Thales</a:t>
            </a:r>
            <a:r>
              <a:rPr lang="fi-FI" dirty="0">
                <a:sym typeface="Wingdings" pitchFamily="2" charset="2"/>
              </a:rPr>
              <a:t>: todellisuus koostuu </a:t>
            </a:r>
            <a:r>
              <a:rPr lang="fi-FI" i="1" dirty="0">
                <a:sym typeface="Wingdings" pitchFamily="2" charset="2"/>
              </a:rPr>
              <a:t>vedestä</a:t>
            </a:r>
          </a:p>
          <a:p>
            <a:pPr lvl="2"/>
            <a:r>
              <a:rPr lang="fi-FI" b="1" dirty="0" err="1">
                <a:sym typeface="Wingdings" pitchFamily="2" charset="2"/>
              </a:rPr>
              <a:t>Empedokles</a:t>
            </a:r>
            <a:r>
              <a:rPr lang="fi-FI" dirty="0">
                <a:sym typeface="Wingdings" pitchFamily="2" charset="2"/>
              </a:rPr>
              <a:t>: neljä peruselementtiä (</a:t>
            </a:r>
            <a:r>
              <a:rPr lang="fi-FI" i="1" dirty="0">
                <a:sym typeface="Wingdings" pitchFamily="2" charset="2"/>
              </a:rPr>
              <a:t>maa, vesi, tuli, ilma</a:t>
            </a:r>
            <a:r>
              <a:rPr lang="fi-FI" dirty="0">
                <a:sym typeface="Wingdings" pitchFamily="2" charset="2"/>
              </a:rPr>
              <a:t>)</a:t>
            </a:r>
          </a:p>
          <a:p>
            <a:pPr marL="914400" lvl="2" indent="0">
              <a:buNone/>
            </a:pPr>
            <a:endParaRPr lang="fi-FI" dirty="0"/>
          </a:p>
        </p:txBody>
      </p:sp>
    </p:spTree>
    <p:extLst>
      <p:ext uri="{BB962C8B-B14F-4D97-AF65-F5344CB8AC3E}">
        <p14:creationId xmlns:p14="http://schemas.microsoft.com/office/powerpoint/2010/main" val="374402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Kuva 2" descr="Kuva, joka sisältää kohteen pöytä&#10;&#10;Kuvaus luotu automaattisesti"/>
          <p:cNvPicPr>
            <a:picLocks noChangeAspect="1"/>
          </p:cNvPicPr>
          <p:nvPr/>
        </p:nvPicPr>
        <p:blipFill>
          <a:blip r:embed="rId2"/>
          <a:stretch>
            <a:fillRect/>
          </a:stretch>
        </p:blipFill>
        <p:spPr>
          <a:xfrm>
            <a:off x="2381956" y="643467"/>
            <a:ext cx="7428087" cy="5571066"/>
          </a:xfrm>
          <a:prstGeom prst="rect">
            <a:avLst/>
          </a:prstGeom>
        </p:spPr>
      </p:pic>
    </p:spTree>
    <p:extLst>
      <p:ext uri="{BB962C8B-B14F-4D97-AF65-F5344CB8AC3E}">
        <p14:creationId xmlns:p14="http://schemas.microsoft.com/office/powerpoint/2010/main" val="32212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482DB12C-2CCD-57D3-7046-7D1A6BE647D9}"/>
              </a:ext>
            </a:extLst>
          </p:cNvPr>
          <p:cNvSpPr>
            <a:spLocks noGrp="1"/>
          </p:cNvSpPr>
          <p:nvPr>
            <p:ph type="title"/>
          </p:nvPr>
        </p:nvSpPr>
        <p:spPr>
          <a:xfrm>
            <a:off x="686834" y="1153572"/>
            <a:ext cx="3200400" cy="4461163"/>
          </a:xfrm>
        </p:spPr>
        <p:txBody>
          <a:bodyPr>
            <a:normAutofit/>
          </a:bodyPr>
          <a:lstStyle/>
          <a:p>
            <a:r>
              <a:rPr lang="fi-FI" dirty="0">
                <a:solidFill>
                  <a:srgbClr val="FFFFFF"/>
                </a:solidFill>
              </a:rPr>
              <a:t>Kirja ja tehtävät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A0975E11-F5C0-8248-105E-CC391E12F06B}"/>
              </a:ext>
            </a:extLst>
          </p:cNvPr>
          <p:cNvSpPr>
            <a:spLocks noGrp="1"/>
          </p:cNvSpPr>
          <p:nvPr>
            <p:ph idx="1"/>
          </p:nvPr>
        </p:nvSpPr>
        <p:spPr>
          <a:xfrm>
            <a:off x="4447308" y="591344"/>
            <a:ext cx="6906491" cy="5585619"/>
          </a:xfrm>
        </p:spPr>
        <p:txBody>
          <a:bodyPr anchor="ctr">
            <a:normAutofit/>
          </a:bodyPr>
          <a:lstStyle/>
          <a:p>
            <a:r>
              <a:rPr lang="fi-FI" dirty="0"/>
              <a:t>Oppikirja: Idea 1., Otava</a:t>
            </a:r>
          </a:p>
          <a:p>
            <a:r>
              <a:rPr lang="fi-FI" dirty="0"/>
              <a:t>Kirja palautetaan kokeen yhteydessä koeviikolla</a:t>
            </a:r>
          </a:p>
          <a:p>
            <a:pPr lvl="1"/>
            <a:r>
              <a:rPr lang="fi-FI" b="1" dirty="0"/>
              <a:t>Arviointi vasta, kun kirja on palautettu</a:t>
            </a:r>
          </a:p>
          <a:p>
            <a:r>
              <a:rPr lang="fi-FI" dirty="0"/>
              <a:t>Pidä huolta kirjasta</a:t>
            </a:r>
          </a:p>
          <a:p>
            <a:pPr lvl="1"/>
            <a:r>
              <a:rPr lang="fi-FI" b="1" dirty="0"/>
              <a:t>Korvausvelvollisuus </a:t>
            </a:r>
            <a:r>
              <a:rPr lang="fi-FI" dirty="0"/>
              <a:t>huonokuntoisesta kirjasta</a:t>
            </a:r>
          </a:p>
          <a:p>
            <a:pPr marL="457200" lvl="1" indent="0">
              <a:buNone/>
            </a:pPr>
            <a:endParaRPr lang="fi-FI" dirty="0"/>
          </a:p>
          <a:p>
            <a:r>
              <a:rPr lang="fi-FI" dirty="0"/>
              <a:t>Opintojakson tehtävät ja blogikysymykset </a:t>
            </a:r>
            <a:r>
              <a:rPr lang="fi-FI" dirty="0" err="1"/>
              <a:t>peda.netissa</a:t>
            </a:r>
            <a:endParaRPr lang="fi-FI" dirty="0"/>
          </a:p>
          <a:p>
            <a:pPr marL="457200" lvl="1" indent="0">
              <a:buNone/>
            </a:pPr>
            <a:endParaRPr lang="fi-FI" dirty="0"/>
          </a:p>
          <a:p>
            <a:pPr marL="457200" lvl="1" indent="0">
              <a:buNone/>
            </a:pPr>
            <a:endParaRPr lang="fi-FI" dirty="0"/>
          </a:p>
        </p:txBody>
      </p:sp>
    </p:spTree>
    <p:extLst>
      <p:ext uri="{BB962C8B-B14F-4D97-AF65-F5344CB8AC3E}">
        <p14:creationId xmlns:p14="http://schemas.microsoft.com/office/powerpoint/2010/main" val="3727013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04F7119D-EBAA-6244-B90E-052F07F12A0A}"/>
              </a:ext>
            </a:extLst>
          </p:cNvPr>
          <p:cNvSpPr txBox="1"/>
          <p:nvPr/>
        </p:nvSpPr>
        <p:spPr>
          <a:xfrm>
            <a:off x="1113810" y="2960716"/>
            <a:ext cx="4036334" cy="23876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000" b="1" kern="1200">
                <a:solidFill>
                  <a:schemeClr val="tx1"/>
                </a:solidFill>
                <a:latin typeface="+mj-lt"/>
                <a:ea typeface="+mj-ea"/>
                <a:cs typeface="+mj-cs"/>
              </a:rPr>
              <a:t>Helium-atomi: elektroni-pilvi ja ytimessä kaksi protonia ja kaksi neutronia.</a:t>
            </a:r>
          </a:p>
        </p:txBody>
      </p:sp>
      <p:pic>
        <p:nvPicPr>
          <p:cNvPr id="2" name="Kuva 1">
            <a:extLst>
              <a:ext uri="{FF2B5EF4-FFF2-40B4-BE49-F238E27FC236}">
                <a16:creationId xmlns:a16="http://schemas.microsoft.com/office/drawing/2014/main" id="{348AE766-E252-3540-8511-2220591EADE9}"/>
              </a:ext>
            </a:extLst>
          </p:cNvPr>
          <p:cNvPicPr>
            <a:picLocks noChangeAspect="1"/>
          </p:cNvPicPr>
          <p:nvPr/>
        </p:nvPicPr>
        <p:blipFill>
          <a:blip r:embed="rId2"/>
          <a:stretch>
            <a:fillRect/>
          </a:stretch>
        </p:blipFill>
        <p:spPr>
          <a:xfrm>
            <a:off x="5964429" y="666728"/>
            <a:ext cx="5452126" cy="5465791"/>
          </a:xfrm>
          <a:prstGeom prst="rect">
            <a:avLst/>
          </a:prstGeom>
        </p:spPr>
      </p:pic>
    </p:spTree>
    <p:extLst>
      <p:ext uri="{BB962C8B-B14F-4D97-AF65-F5344CB8AC3E}">
        <p14:creationId xmlns:p14="http://schemas.microsoft.com/office/powerpoint/2010/main" val="295290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DB9C61-90E0-484F-8602-02F49EDC1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06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7ED563-E5DB-4937-BF78-7893C4D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28036"/>
            <a:ext cx="11724640" cy="63779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 name="Otsikko 1">
            <a:extLst>
              <a:ext uri="{FF2B5EF4-FFF2-40B4-BE49-F238E27FC236}">
                <a16:creationId xmlns:a16="http://schemas.microsoft.com/office/drawing/2014/main" id="{D2A323E7-EFDF-D7E7-9A7A-472C8A97CB60}"/>
              </a:ext>
            </a:extLst>
          </p:cNvPr>
          <p:cNvSpPr>
            <a:spLocks noGrp="1"/>
          </p:cNvSpPr>
          <p:nvPr>
            <p:ph type="title"/>
          </p:nvPr>
        </p:nvSpPr>
        <p:spPr>
          <a:xfrm>
            <a:off x="871220" y="484910"/>
            <a:ext cx="6006192" cy="1302326"/>
          </a:xfrm>
        </p:spPr>
        <p:txBody>
          <a:bodyPr>
            <a:normAutofit/>
          </a:bodyPr>
          <a:lstStyle/>
          <a:p>
            <a:r>
              <a:rPr lang="fi-FI" dirty="0">
                <a:solidFill>
                  <a:srgbClr val="70614B"/>
                </a:solidFill>
              </a:rPr>
              <a:t>Kpl 3. Missä ja miten filosofia sai alkunsa?</a:t>
            </a:r>
          </a:p>
        </p:txBody>
      </p:sp>
      <p:sp>
        <p:nvSpPr>
          <p:cNvPr id="3" name="Sisällön paikkamerkki 2">
            <a:extLst>
              <a:ext uri="{FF2B5EF4-FFF2-40B4-BE49-F238E27FC236}">
                <a16:creationId xmlns:a16="http://schemas.microsoft.com/office/drawing/2014/main" id="{F1ED80EF-03F7-2A52-45B8-F23228109DB3}"/>
              </a:ext>
            </a:extLst>
          </p:cNvPr>
          <p:cNvSpPr>
            <a:spLocks noGrp="1"/>
          </p:cNvSpPr>
          <p:nvPr>
            <p:ph idx="1"/>
          </p:nvPr>
        </p:nvSpPr>
        <p:spPr>
          <a:xfrm>
            <a:off x="374073" y="2248823"/>
            <a:ext cx="6823034" cy="4124268"/>
          </a:xfrm>
        </p:spPr>
        <p:txBody>
          <a:bodyPr>
            <a:normAutofit/>
          </a:bodyPr>
          <a:lstStyle/>
          <a:p>
            <a:r>
              <a:rPr lang="fi-FI" sz="2200" b="1" dirty="0">
                <a:solidFill>
                  <a:srgbClr val="70614B"/>
                </a:solidFill>
              </a:rPr>
              <a:t>Sokrates:</a:t>
            </a:r>
          </a:p>
          <a:p>
            <a:pPr lvl="1"/>
            <a:r>
              <a:rPr lang="fi-FI" sz="2200" dirty="0">
                <a:solidFill>
                  <a:srgbClr val="70614B"/>
                </a:solidFill>
              </a:rPr>
              <a:t>Länsimaisen filosofian isä</a:t>
            </a:r>
          </a:p>
          <a:p>
            <a:pPr lvl="1"/>
            <a:r>
              <a:rPr lang="fi-FI" sz="2200" dirty="0">
                <a:solidFill>
                  <a:srgbClr val="70614B"/>
                </a:solidFill>
              </a:rPr>
              <a:t>Kritisoi, kyseenalaisti vallitsevia käsityksiä</a:t>
            </a:r>
          </a:p>
          <a:p>
            <a:pPr lvl="1"/>
            <a:r>
              <a:rPr lang="fi-FI" sz="2200" dirty="0">
                <a:solidFill>
                  <a:srgbClr val="70614B"/>
                </a:solidFill>
              </a:rPr>
              <a:t>Pohti hyvyyttä, totuutta, kauneutta</a:t>
            </a:r>
          </a:p>
          <a:p>
            <a:pPr lvl="1"/>
            <a:r>
              <a:rPr lang="fi-FI" sz="2200" dirty="0">
                <a:solidFill>
                  <a:srgbClr val="70614B"/>
                </a:solidFill>
              </a:rPr>
              <a:t>Kyselevä menetelmä (</a:t>
            </a:r>
            <a:r>
              <a:rPr lang="fi-FI" sz="2200" i="1" dirty="0">
                <a:solidFill>
                  <a:srgbClr val="70614B"/>
                </a:solidFill>
              </a:rPr>
              <a:t>sokraattinen menetelmä</a:t>
            </a:r>
            <a:r>
              <a:rPr lang="fi-FI" sz="2200" dirty="0">
                <a:solidFill>
                  <a:srgbClr val="70614B"/>
                </a:solidFill>
              </a:rPr>
              <a:t>)</a:t>
            </a:r>
          </a:p>
          <a:p>
            <a:pPr lvl="1"/>
            <a:r>
              <a:rPr lang="fi-FI" sz="2200" dirty="0">
                <a:solidFill>
                  <a:srgbClr val="70614B"/>
                </a:solidFill>
              </a:rPr>
              <a:t>Kiinnitti huomiota perusteluihin (</a:t>
            </a:r>
            <a:r>
              <a:rPr lang="fi-FI" sz="2200" i="1" dirty="0">
                <a:solidFill>
                  <a:srgbClr val="70614B"/>
                </a:solidFill>
              </a:rPr>
              <a:t>argumentit</a:t>
            </a:r>
            <a:r>
              <a:rPr lang="fi-FI" sz="2200" dirty="0">
                <a:solidFill>
                  <a:srgbClr val="70614B"/>
                </a:solidFill>
              </a:rPr>
              <a:t>)</a:t>
            </a:r>
          </a:p>
          <a:p>
            <a:pPr lvl="1"/>
            <a:r>
              <a:rPr lang="fi-FI" sz="2200" dirty="0">
                <a:solidFill>
                  <a:srgbClr val="70614B"/>
                </a:solidFill>
              </a:rPr>
              <a:t>Osoitti ateenalaisten poliitikkojen näkemyksiä valheellisiksi</a:t>
            </a:r>
          </a:p>
          <a:p>
            <a:pPr lvl="1"/>
            <a:r>
              <a:rPr lang="fi-FI" sz="2200" dirty="0">
                <a:solidFill>
                  <a:srgbClr val="70614B"/>
                </a:solidFill>
                <a:sym typeface="Wingdings" pitchFamily="2" charset="2"/>
              </a:rPr>
              <a:t> ”paarma”</a:t>
            </a:r>
            <a:endParaRPr lang="fi-FI" sz="2200" dirty="0">
              <a:solidFill>
                <a:srgbClr val="70614B"/>
              </a:solidFill>
            </a:endParaRPr>
          </a:p>
          <a:p>
            <a:pPr lvl="1"/>
            <a:r>
              <a:rPr lang="fi-FI" sz="2200" dirty="0">
                <a:solidFill>
                  <a:srgbClr val="70614B"/>
                </a:solidFill>
              </a:rPr>
              <a:t>Tuomittiin kuolemaan v. 399 eaa.</a:t>
            </a:r>
          </a:p>
        </p:txBody>
      </p:sp>
      <p:sp>
        <p:nvSpPr>
          <p:cNvPr id="13" name="Rectangle 12">
            <a:extLst>
              <a:ext uri="{FF2B5EF4-FFF2-40B4-BE49-F238E27FC236}">
                <a16:creationId xmlns:a16="http://schemas.microsoft.com/office/drawing/2014/main" id="{2306B647-FE95-4550-8350-3D2180C62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0466" y="699706"/>
            <a:ext cx="4114800" cy="5477256"/>
          </a:xfrm>
          <a:prstGeom prst="rect">
            <a:avLst/>
          </a:prstGeom>
          <a:solidFill>
            <a:srgbClr val="FFFFFF"/>
          </a:solidFill>
          <a:ln w="15875">
            <a:solidFill>
              <a:srgbClr val="7061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78">
            <a:extLst>
              <a:ext uri="{FF2B5EF4-FFF2-40B4-BE49-F238E27FC236}">
                <a16:creationId xmlns:a16="http://schemas.microsoft.com/office/drawing/2014/main" id="{AA9D3421-6F4A-7AB7-183F-3D77B71B8071}"/>
              </a:ext>
            </a:extLst>
          </p:cNvPr>
          <p:cNvPicPr>
            <a:picLocks noChangeAspect="1"/>
          </p:cNvPicPr>
          <p:nvPr/>
        </p:nvPicPr>
        <p:blipFill rotWithShape="1">
          <a:blip r:embed="rId2"/>
          <a:srcRect r="2103" b="1"/>
          <a:stretch/>
        </p:blipFill>
        <p:spPr>
          <a:xfrm>
            <a:off x="7523826" y="862763"/>
            <a:ext cx="3788081" cy="5151142"/>
          </a:xfrm>
          <a:prstGeom prst="rect">
            <a:avLst/>
          </a:prstGeom>
          <a:noFill/>
        </p:spPr>
      </p:pic>
    </p:spTree>
    <p:extLst>
      <p:ext uri="{BB962C8B-B14F-4D97-AF65-F5344CB8AC3E}">
        <p14:creationId xmlns:p14="http://schemas.microsoft.com/office/powerpoint/2010/main" val="349270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 end="1"/>
                                            </p:txEl>
                                          </p:spTgt>
                                        </p:tgtEl>
                                        <p:attrNameLst>
                                          <p:attrName>style.visibility</p:attrName>
                                        </p:attrNameLst>
                                      </p:cBhvr>
                                      <p:to>
                                        <p:strVal val="visible"/>
                                      </p:to>
                                    </p:set>
                                    <p:anim calcmode="lin" valueType="num">
                                      <p:cBhvr additive="base">
                                        <p:cTn id="6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
                                            <p:txEl>
                                              <p:pRg st="2" end="2"/>
                                            </p:txEl>
                                          </p:spTgt>
                                        </p:tgtEl>
                                        <p:attrNameLst>
                                          <p:attrName>style.visibility</p:attrName>
                                        </p:attrNameLst>
                                      </p:cBhvr>
                                      <p:to>
                                        <p:strVal val="visible"/>
                                      </p:to>
                                    </p:set>
                                    <p:anim calcmode="lin" valueType="num">
                                      <p:cBhvr additive="base">
                                        <p:cTn id="6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
                                            <p:txEl>
                                              <p:pRg st="3" end="3"/>
                                            </p:txEl>
                                          </p:spTgt>
                                        </p:tgtEl>
                                        <p:attrNameLst>
                                          <p:attrName>style.visibility</p:attrName>
                                        </p:attrNameLst>
                                      </p:cBhvr>
                                      <p:to>
                                        <p:strVal val="visible"/>
                                      </p:to>
                                    </p:set>
                                    <p:anim calcmode="lin" valueType="num">
                                      <p:cBhvr additive="base">
                                        <p:cTn id="6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3">
                                            <p:txEl>
                                              <p:pRg st="4" end="4"/>
                                            </p:txEl>
                                          </p:spTgt>
                                        </p:tgtEl>
                                        <p:attrNameLst>
                                          <p:attrName>style.visibility</p:attrName>
                                        </p:attrNameLst>
                                      </p:cBhvr>
                                      <p:to>
                                        <p:strVal val="visible"/>
                                      </p:to>
                                    </p:set>
                                    <p:anim calcmode="lin" valueType="num">
                                      <p:cBhvr additive="base">
                                        <p:cTn id="7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3">
                                            <p:txEl>
                                              <p:pRg st="5" end="5"/>
                                            </p:txEl>
                                          </p:spTgt>
                                        </p:tgtEl>
                                        <p:attrNameLst>
                                          <p:attrName>style.visibility</p:attrName>
                                        </p:attrNameLst>
                                      </p:cBhvr>
                                      <p:to>
                                        <p:strVal val="visible"/>
                                      </p:to>
                                    </p:set>
                                    <p:anim calcmode="lin" valueType="num">
                                      <p:cBhvr additive="base">
                                        <p:cTn id="7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
                                            <p:txEl>
                                              <p:pRg st="6" end="6"/>
                                            </p:txEl>
                                          </p:spTgt>
                                        </p:tgtEl>
                                        <p:attrNameLst>
                                          <p:attrName>style.visibility</p:attrName>
                                        </p:attrNameLst>
                                      </p:cBhvr>
                                      <p:to>
                                        <p:strVal val="visible"/>
                                      </p:to>
                                    </p:set>
                                    <p:anim calcmode="lin" valueType="num">
                                      <p:cBhvr additive="base">
                                        <p:cTn id="8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3">
                                            <p:txEl>
                                              <p:pRg st="7" end="7"/>
                                            </p:txEl>
                                          </p:spTgt>
                                        </p:tgtEl>
                                        <p:attrNameLst>
                                          <p:attrName>style.visibility</p:attrName>
                                        </p:attrNameLst>
                                      </p:cBhvr>
                                      <p:to>
                                        <p:strVal val="visible"/>
                                      </p:to>
                                    </p:set>
                                    <p:anim calcmode="lin" valueType="num">
                                      <p:cBhvr additive="base">
                                        <p:cTn id="8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3">
                                            <p:txEl>
                                              <p:pRg st="8" end="8"/>
                                            </p:txEl>
                                          </p:spTgt>
                                        </p:tgtEl>
                                        <p:attrNameLst>
                                          <p:attrName>style.visibility</p:attrName>
                                        </p:attrNameLst>
                                      </p:cBhvr>
                                      <p:to>
                                        <p:strVal val="visible"/>
                                      </p:to>
                                    </p:set>
                                    <p:anim calcmode="lin" valueType="num">
                                      <p:cBhvr additive="base">
                                        <p:cTn id="8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ext Box 81"/>
          <p:cNvSpPr>
            <a:spLocks noGrp="1"/>
          </p:cNvSpPr>
          <p:nvPr>
            <p:ph type="title" idx="4294967295"/>
          </p:nvPr>
        </p:nvSpPr>
        <p:spPr>
          <a:xfrm>
            <a:off x="0" y="274638"/>
            <a:ext cx="8229600" cy="1143000"/>
          </a:xfrm>
          <a:prstGeom prst="rect">
            <a:avLst/>
          </a:prstGeom>
        </p:spPr>
        <p:txBody>
          <a:bodyPr wrap="square" lIns="91440" tIns="45720" rIns="91440" bIns="45720" numCol="1" anchor="ctr"/>
          <a:lstStyle/>
          <a:p>
            <a:r>
              <a:rPr dirty="0" err="1"/>
              <a:t>Sokrateen</a:t>
            </a:r>
            <a:r>
              <a:rPr dirty="0"/>
              <a:t> </a:t>
            </a:r>
            <a:r>
              <a:rPr dirty="0" err="1"/>
              <a:t>kuolemantuomio</a:t>
            </a:r>
            <a:endParaRPr dirty="0"/>
          </a:p>
        </p:txBody>
      </p:sp>
      <p:sp>
        <p:nvSpPr>
          <p:cNvPr id="82" name="Text Box 82"/>
          <p:cNvSpPr>
            <a:spLocks noGrp="1"/>
          </p:cNvSpPr>
          <p:nvPr>
            <p:ph sz="half" idx="4294967295"/>
          </p:nvPr>
        </p:nvSpPr>
        <p:spPr>
          <a:xfrm>
            <a:off x="0" y="1258888"/>
            <a:ext cx="5357813" cy="5257800"/>
          </a:xfrm>
          <a:prstGeom prst="rect">
            <a:avLst/>
          </a:prstGeom>
        </p:spPr>
        <p:txBody>
          <a:bodyPr wrap="square" lIns="91440" tIns="45720" rIns="91440" bIns="45720" numCol="1" anchor="t"/>
          <a:lstStyle>
            <a:lvl1pPr>
              <a:defRPr lang="en-US" sz="2800" dirty="0" smtClean="0"/>
            </a:lvl1pPr>
            <a:lvl2pPr>
              <a:defRPr lang="en-US" sz="2400" dirty="0" smtClean="0"/>
            </a:lvl2pPr>
            <a:lvl3pPr>
              <a:defRPr lang="en-US" sz="2000" dirty="0" smtClean="0"/>
            </a:lvl3pPr>
            <a:lvl4pPr>
              <a:defRPr lang="en-US" sz="1800" dirty="0" smtClean="0"/>
            </a:lvl4pPr>
            <a:lvl5pPr>
              <a:defRPr lang="en-US" sz="1800" dirty="0" smtClean="0"/>
            </a:lvl5pPr>
          </a:lstStyle>
          <a:p>
            <a:r>
              <a:rPr lang="en-US" sz="2400" b="1" dirty="0"/>
              <a:t>500 neuvoston syyte</a:t>
            </a:r>
            <a:r>
              <a:rPr lang="en-US" sz="2400" dirty="0"/>
              <a:t>: </a:t>
            </a:r>
            <a:r>
              <a:rPr lang="en-US" sz="2400" i="1" dirty="0"/>
              <a:t>”kääntää mustan valkoiseksi ja opettaa muitakin tekemään samoin.”</a:t>
            </a:r>
          </a:p>
          <a:p>
            <a:r>
              <a:rPr lang="en-US" sz="2400" i="1" dirty="0"/>
              <a:t>”Kieltää valtion jumalat, ja turmelee nuorison.”</a:t>
            </a:r>
          </a:p>
          <a:p>
            <a:r>
              <a:rPr lang="en-US" sz="2400" dirty="0">
                <a:sym typeface="Wingdings" panose="05000000000000000000" pitchFamily="2" charset="2"/>
              </a:rPr>
              <a:t></a:t>
            </a:r>
            <a:r>
              <a:rPr lang="en-US" sz="2400" dirty="0"/>
              <a:t> tuomittava maanpakoon tai sakkoihin ja filosofointi lopetettava</a:t>
            </a:r>
          </a:p>
          <a:p>
            <a:pPr>
              <a:buNone/>
            </a:pPr>
            <a:endParaRPr lang="en-US" sz="2000" dirty="0"/>
          </a:p>
          <a:p>
            <a:pPr>
              <a:buNone/>
            </a:pPr>
            <a:endParaRPr lang="en-US" sz="2000" dirty="0"/>
          </a:p>
        </p:txBody>
      </p:sp>
      <p:sp>
        <p:nvSpPr>
          <p:cNvPr id="83" name="Text Box 83"/>
          <p:cNvSpPr>
            <a:spLocks noGrp="1"/>
          </p:cNvSpPr>
          <p:nvPr>
            <p:ph sz="half" idx="4294967295"/>
          </p:nvPr>
        </p:nvSpPr>
        <p:spPr>
          <a:xfrm>
            <a:off x="6169025" y="1258888"/>
            <a:ext cx="6022975" cy="4525962"/>
          </a:xfrm>
          <a:prstGeom prst="rect">
            <a:avLst/>
          </a:prstGeom>
        </p:spPr>
        <p:txBody>
          <a:bodyPr wrap="square" lIns="91440" tIns="45720" rIns="91440" bIns="45720" numCol="1" anchor="t"/>
          <a:lstStyle>
            <a:lvl1pPr>
              <a:defRPr lang="en-US" sz="2800" dirty="0" smtClean="0"/>
            </a:lvl1pPr>
            <a:lvl2pPr>
              <a:defRPr lang="en-US" sz="2400" dirty="0" smtClean="0"/>
            </a:lvl2pPr>
            <a:lvl3pPr>
              <a:defRPr lang="en-US" sz="2000" dirty="0" smtClean="0"/>
            </a:lvl3pPr>
            <a:lvl4pPr>
              <a:defRPr lang="en-US" sz="1800" dirty="0" smtClean="0"/>
            </a:lvl4pPr>
            <a:lvl5pPr>
              <a:defRPr lang="en-US" sz="1800" dirty="0" smtClean="0"/>
            </a:lvl5pPr>
          </a:lstStyle>
          <a:p>
            <a:r>
              <a:rPr lang="en-US" sz="2400" b="1" dirty="0"/>
              <a:t>Sokrateen puolustuspuhe</a:t>
            </a:r>
            <a:r>
              <a:rPr lang="en-US" sz="2400" dirty="0"/>
              <a:t>:</a:t>
            </a:r>
          </a:p>
          <a:p>
            <a:r>
              <a:rPr lang="en-US" sz="2400" dirty="0"/>
              <a:t>ei varaa maksaa sakkoja, ei halua vanhana lähteä maanpakoon</a:t>
            </a:r>
          </a:p>
          <a:p>
            <a:r>
              <a:rPr lang="en-US" sz="2400" dirty="0"/>
              <a:t>ehdotti itselle tuomioksi elinikäisiä aterioita kaupungintalolla</a:t>
            </a:r>
          </a:p>
          <a:p>
            <a:r>
              <a:rPr lang="en-US" sz="2400" dirty="0"/>
              <a:t>Ei suostu </a:t>
            </a:r>
            <a:r>
              <a:rPr lang="en-US" sz="2400" dirty="0" err="1"/>
              <a:t>lopettamaan</a:t>
            </a:r>
            <a:r>
              <a:rPr lang="en-US" sz="2400" dirty="0"/>
              <a:t> </a:t>
            </a:r>
            <a:r>
              <a:rPr lang="en-US" sz="2400" dirty="0" err="1"/>
              <a:t>filosofointia</a:t>
            </a:r>
            <a:endParaRPr lang="en-US" sz="2400" dirty="0"/>
          </a:p>
          <a:p>
            <a:pPr marL="0" indent="0">
              <a:buNone/>
            </a:pPr>
            <a:r>
              <a:rPr lang="fi-FI" sz="2400" dirty="0">
                <a:sym typeface="Wingdings" panose="05000000000000000000" pitchFamily="2" charset="2"/>
              </a:rPr>
              <a:t> </a:t>
            </a:r>
            <a:r>
              <a:rPr lang="fi-FI" sz="2400" dirty="0"/>
              <a:t>Sokrateen puolustuspuhe saa neuvoston raivoihin, </a:t>
            </a:r>
            <a:r>
              <a:rPr lang="fi-FI" sz="2400" b="1" dirty="0"/>
              <a:t>tuomitaan kuolemaan 399 eKr.</a:t>
            </a:r>
          </a:p>
          <a:p>
            <a:endParaRPr lang="fi-FI" sz="2400" dirty="0"/>
          </a:p>
          <a:p>
            <a:endParaRPr lang="en-US" sz="2400" dirty="0"/>
          </a:p>
        </p:txBody>
      </p:sp>
      <p:pic>
        <p:nvPicPr>
          <p:cNvPr id="84" name="Picture 84"/>
          <p:cNvPicPr>
            <a:picLocks noChangeAspect="1"/>
          </p:cNvPicPr>
          <p:nvPr/>
        </p:nvPicPr>
        <p:blipFill>
          <a:blip r:embed="rId2"/>
          <a:stretch/>
        </p:blipFill>
        <p:spPr>
          <a:xfrm>
            <a:off x="1258722" y="3951989"/>
            <a:ext cx="2578266" cy="2906011"/>
          </a:xfrm>
          <a:prstGeom prst="rect">
            <a:avLst/>
          </a:prstGeom>
          <a:noFill/>
          <a:ln>
            <a:noFill/>
          </a:ln>
        </p:spPr>
      </p:pic>
      <p:sp>
        <p:nvSpPr>
          <p:cNvPr id="86" name="Text Box 86"/>
          <p:cNvSpPr txBox="1">
            <a:spLocks/>
          </p:cNvSpPr>
          <p:nvPr/>
        </p:nvSpPr>
        <p:spPr>
          <a:xfrm>
            <a:off x="4648200" y="6356351"/>
            <a:ext cx="2895600" cy="365125"/>
          </a:xfrm>
          <a:prstGeom prst="rect">
            <a:avLst/>
          </a:prstGeom>
          <a:noFill/>
          <a:ln>
            <a:noFill/>
          </a:ln>
        </p:spPr>
        <p:txBody>
          <a:bodyPr numCol="1" anchor="ctr"/>
          <a:lstStyle/>
          <a:p>
            <a:pPr algn="ctr"/>
            <a:r>
              <a:rPr lang="en-US" sz="1200" dirty="0">
                <a:solidFill>
                  <a:srgbClr val="898989"/>
                </a:solidFill>
              </a:rPr>
              <a:t>Petri Anttila, </a:t>
            </a:r>
            <a:r>
              <a:rPr lang="en-US" sz="1200" dirty="0" err="1">
                <a:solidFill>
                  <a:srgbClr val="898989"/>
                </a:solidFill>
              </a:rPr>
              <a:t>Kotkan</a:t>
            </a:r>
            <a:r>
              <a:rPr lang="en-US" sz="1200" dirty="0">
                <a:solidFill>
                  <a:srgbClr val="898989"/>
                </a:solidFill>
              </a:rPr>
              <a:t> </a:t>
            </a:r>
            <a:r>
              <a:rPr lang="en-US" sz="1200" dirty="0" err="1">
                <a:solidFill>
                  <a:srgbClr val="898989"/>
                </a:solidFill>
              </a:rPr>
              <a:t>lyseo</a:t>
            </a:r>
            <a:endParaRPr lang="en-US" sz="1200" dirty="0">
              <a:solidFill>
                <a:srgbClr val="898989"/>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2">
                                            <p:txEl>
                                              <p:pRg st="0" end="0"/>
                                            </p:txEl>
                                          </p:spTgt>
                                        </p:tgtEl>
                                        <p:attrNameLst>
                                          <p:attrName>style.visibility</p:attrName>
                                        </p:attrNameLst>
                                      </p:cBhvr>
                                      <p:to>
                                        <p:strVal val="visible"/>
                                      </p:to>
                                    </p:set>
                                    <p:anim calcmode="lin" valueType="num">
                                      <p:cBhvr additive="base">
                                        <p:cTn id="7" dur="500" fill="hold"/>
                                        <p:tgtEl>
                                          <p:spTgt spid="8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
                                            <p:txEl>
                                              <p:pRg st="1" end="1"/>
                                            </p:txEl>
                                          </p:spTgt>
                                        </p:tgtEl>
                                        <p:attrNameLst>
                                          <p:attrName>style.visibility</p:attrName>
                                        </p:attrNameLst>
                                      </p:cBhvr>
                                      <p:to>
                                        <p:strVal val="visible"/>
                                      </p:to>
                                    </p:set>
                                    <p:anim calcmode="lin" valueType="num">
                                      <p:cBhvr additive="base">
                                        <p:cTn id="11" dur="500" fill="hold"/>
                                        <p:tgtEl>
                                          <p:spTgt spid="8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xEl>
                                              <p:pRg st="2" end="2"/>
                                            </p:txEl>
                                          </p:spTgt>
                                        </p:tgtEl>
                                        <p:attrNameLst>
                                          <p:attrName>style.visibility</p:attrName>
                                        </p:attrNameLst>
                                      </p:cBhvr>
                                      <p:to>
                                        <p:strVal val="visible"/>
                                      </p:to>
                                    </p:set>
                                    <p:anim calcmode="lin" valueType="num">
                                      <p:cBhvr additive="base">
                                        <p:cTn id="15" dur="500" fill="hold"/>
                                        <p:tgtEl>
                                          <p:spTgt spid="8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FD501253-3CFC-AB42-606F-ED5B587E9734}"/>
              </a:ext>
            </a:extLst>
          </p:cNvPr>
          <p:cNvSpPr>
            <a:spLocks noGrp="1"/>
          </p:cNvSpPr>
          <p:nvPr>
            <p:ph type="title"/>
          </p:nvPr>
        </p:nvSpPr>
        <p:spPr/>
        <p:txBody>
          <a:bodyPr/>
          <a:lstStyle/>
          <a:p>
            <a:r>
              <a:rPr lang="fi-FI" dirty="0"/>
              <a:t>Kpl 3. Platon ja Aristoteles</a:t>
            </a:r>
          </a:p>
        </p:txBody>
      </p:sp>
      <p:graphicFrame>
        <p:nvGraphicFramePr>
          <p:cNvPr id="10" name="Sisällön paikkamerkki 4">
            <a:extLst>
              <a:ext uri="{FF2B5EF4-FFF2-40B4-BE49-F238E27FC236}">
                <a16:creationId xmlns:a16="http://schemas.microsoft.com/office/drawing/2014/main" id="{E3ADE396-7906-7CA7-23EC-C5D05A08F210}"/>
              </a:ext>
            </a:extLst>
          </p:cNvPr>
          <p:cNvGraphicFramePr>
            <a:graphicFrameLocks noGrp="1"/>
          </p:cNvGraphicFramePr>
          <p:nvPr>
            <p:ph sz="half" idx="1"/>
            <p:extLst>
              <p:ext uri="{D42A27DB-BD31-4B8C-83A1-F6EECF244321}">
                <p14:modId xmlns:p14="http://schemas.microsoft.com/office/powerpoint/2010/main" val="2207625471"/>
              </p:ext>
            </p:extLst>
          </p:nvPr>
        </p:nvGraphicFramePr>
        <p:xfrm>
          <a:off x="323557" y="1690688"/>
          <a:ext cx="4346917" cy="46960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isällön paikkamerkki 5">
            <a:extLst>
              <a:ext uri="{FF2B5EF4-FFF2-40B4-BE49-F238E27FC236}">
                <a16:creationId xmlns:a16="http://schemas.microsoft.com/office/drawing/2014/main" id="{4DA7412C-2F76-7595-4DAD-A726E355ED28}"/>
              </a:ext>
            </a:extLst>
          </p:cNvPr>
          <p:cNvSpPr>
            <a:spLocks noGrp="1"/>
          </p:cNvSpPr>
          <p:nvPr>
            <p:ph sz="half" idx="2"/>
          </p:nvPr>
        </p:nvSpPr>
        <p:spPr>
          <a:xfrm>
            <a:off x="4670474" y="1925796"/>
            <a:ext cx="4178104" cy="4251167"/>
          </a:xfrm>
        </p:spPr>
        <p:txBody>
          <a:bodyPr>
            <a:normAutofit lnSpcReduction="10000"/>
          </a:bodyPr>
          <a:lstStyle/>
          <a:p>
            <a:pPr marL="0" indent="0">
              <a:buNone/>
            </a:pPr>
            <a:r>
              <a:rPr lang="en-US" b="1" u="sng" dirty="0"/>
              <a:t>Aristoteles</a:t>
            </a:r>
          </a:p>
          <a:p>
            <a:r>
              <a:rPr lang="en-US" dirty="0" err="1"/>
              <a:t>Platonin</a:t>
            </a:r>
            <a:r>
              <a:rPr lang="en-US" dirty="0"/>
              <a:t> </a:t>
            </a:r>
            <a:r>
              <a:rPr lang="en-US" dirty="0" err="1"/>
              <a:t>oppilas</a:t>
            </a:r>
            <a:endParaRPr lang="en-US" dirty="0"/>
          </a:p>
          <a:p>
            <a:r>
              <a:rPr lang="en-US" b="1" dirty="0" err="1"/>
              <a:t>Lykeionin</a:t>
            </a:r>
            <a:r>
              <a:rPr lang="en-US" b="1" dirty="0"/>
              <a:t> </a:t>
            </a:r>
            <a:r>
              <a:rPr lang="en-US" dirty="0" err="1"/>
              <a:t>perustaja</a:t>
            </a:r>
            <a:endParaRPr lang="en-US" dirty="0"/>
          </a:p>
          <a:p>
            <a:r>
              <a:rPr lang="en-US" dirty="0" err="1"/>
              <a:t>Monien</a:t>
            </a:r>
            <a:r>
              <a:rPr lang="en-US" dirty="0"/>
              <a:t> </a:t>
            </a:r>
            <a:r>
              <a:rPr lang="en-US" dirty="0" err="1"/>
              <a:t>tieteenalojen</a:t>
            </a:r>
            <a:r>
              <a:rPr lang="en-US" dirty="0"/>
              <a:t> </a:t>
            </a:r>
            <a:r>
              <a:rPr lang="en-US" dirty="0" err="1"/>
              <a:t>perustaja</a:t>
            </a:r>
            <a:r>
              <a:rPr lang="en-US" dirty="0"/>
              <a:t>: </a:t>
            </a:r>
            <a:r>
              <a:rPr lang="en-US" i="1" dirty="0" err="1"/>
              <a:t>fysiikka</a:t>
            </a:r>
            <a:r>
              <a:rPr lang="en-US" i="1" dirty="0"/>
              <a:t>, </a:t>
            </a:r>
            <a:r>
              <a:rPr lang="en-US" i="1" dirty="0" err="1"/>
              <a:t>maantiede</a:t>
            </a:r>
            <a:r>
              <a:rPr lang="en-US" i="1" dirty="0"/>
              <a:t>, </a:t>
            </a:r>
            <a:r>
              <a:rPr lang="en-US" i="1" dirty="0" err="1"/>
              <a:t>biologia</a:t>
            </a:r>
            <a:endParaRPr lang="en-US" i="1" dirty="0"/>
          </a:p>
          <a:p>
            <a:r>
              <a:rPr lang="en-US" dirty="0" err="1"/>
              <a:t>Pohti</a:t>
            </a:r>
            <a:r>
              <a:rPr lang="en-US" dirty="0"/>
              <a:t> </a:t>
            </a:r>
            <a:r>
              <a:rPr lang="en-US" dirty="0" err="1"/>
              <a:t>filosofiassa</a:t>
            </a:r>
            <a:r>
              <a:rPr lang="en-US" dirty="0"/>
              <a:t>  </a:t>
            </a:r>
            <a:r>
              <a:rPr lang="en-US" b="1" dirty="0" err="1"/>
              <a:t>etiikkaa</a:t>
            </a:r>
            <a:r>
              <a:rPr lang="en-US" b="1" dirty="0"/>
              <a:t>, </a:t>
            </a:r>
            <a:r>
              <a:rPr lang="en-US" b="1" dirty="0" err="1"/>
              <a:t>logiikkaa</a:t>
            </a:r>
            <a:r>
              <a:rPr lang="en-US" b="1" dirty="0"/>
              <a:t>, </a:t>
            </a:r>
            <a:r>
              <a:rPr lang="en-US" b="1" dirty="0" err="1"/>
              <a:t>yhteiskuntafilosofiaa</a:t>
            </a:r>
            <a:r>
              <a:rPr lang="en-US" b="1" dirty="0"/>
              <a:t> ja </a:t>
            </a:r>
            <a:r>
              <a:rPr lang="en-US" b="1" dirty="0" err="1"/>
              <a:t>metafysiikkaa</a:t>
            </a:r>
            <a:endParaRPr lang="en-US" b="1" dirty="0"/>
          </a:p>
          <a:p>
            <a:endParaRPr lang="fi-FI" dirty="0"/>
          </a:p>
        </p:txBody>
      </p:sp>
      <p:pic>
        <p:nvPicPr>
          <p:cNvPr id="7" name="Picture 89">
            <a:extLst>
              <a:ext uri="{FF2B5EF4-FFF2-40B4-BE49-F238E27FC236}">
                <a16:creationId xmlns:a16="http://schemas.microsoft.com/office/drawing/2014/main" id="{DB456A1F-5D11-D8D0-FD59-E8F8D84E177D}"/>
              </a:ext>
            </a:extLst>
          </p:cNvPr>
          <p:cNvPicPr>
            <a:picLocks noChangeAspect="1"/>
          </p:cNvPicPr>
          <p:nvPr/>
        </p:nvPicPr>
        <p:blipFill>
          <a:blip r:embed="rId7"/>
          <a:srcRect/>
          <a:stretch/>
        </p:blipFill>
        <p:spPr>
          <a:xfrm>
            <a:off x="9321708" y="130017"/>
            <a:ext cx="2305050" cy="3232150"/>
          </a:xfrm>
          <a:prstGeom prst="rect">
            <a:avLst/>
          </a:prstGeom>
          <a:noFill/>
          <a:ln>
            <a:noFill/>
          </a:ln>
        </p:spPr>
      </p:pic>
      <p:pic>
        <p:nvPicPr>
          <p:cNvPr id="8" name="Picture 107">
            <a:extLst>
              <a:ext uri="{FF2B5EF4-FFF2-40B4-BE49-F238E27FC236}">
                <a16:creationId xmlns:a16="http://schemas.microsoft.com/office/drawing/2014/main" id="{D0B85FBE-2C76-E53A-A888-CF023656DC9E}"/>
              </a:ext>
            </a:extLst>
          </p:cNvPr>
          <p:cNvPicPr>
            <a:picLocks noChangeAspect="1"/>
          </p:cNvPicPr>
          <p:nvPr/>
        </p:nvPicPr>
        <p:blipFill>
          <a:blip r:embed="rId8"/>
          <a:srcRect/>
          <a:stretch/>
        </p:blipFill>
        <p:spPr>
          <a:xfrm>
            <a:off x="9394494" y="3429000"/>
            <a:ext cx="2473948" cy="3298983"/>
          </a:xfrm>
          <a:prstGeom prst="rect">
            <a:avLst/>
          </a:prstGeom>
          <a:noFill/>
          <a:ln>
            <a:noFill/>
          </a:ln>
        </p:spPr>
      </p:pic>
    </p:spTree>
    <p:extLst>
      <p:ext uri="{BB962C8B-B14F-4D97-AF65-F5344CB8AC3E}">
        <p14:creationId xmlns:p14="http://schemas.microsoft.com/office/powerpoint/2010/main" val="402452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1776D29-020B-570A-F9E7-3F7245598ECD}"/>
              </a:ext>
            </a:extLst>
          </p:cNvPr>
          <p:cNvSpPr>
            <a:spLocks noGrp="1"/>
          </p:cNvSpPr>
          <p:nvPr>
            <p:ph type="title"/>
          </p:nvPr>
        </p:nvSpPr>
        <p:spPr>
          <a:xfrm>
            <a:off x="838200" y="668377"/>
            <a:ext cx="10515600" cy="1325563"/>
          </a:xfrm>
        </p:spPr>
        <p:txBody>
          <a:bodyPr>
            <a:normAutofit/>
          </a:bodyPr>
          <a:lstStyle/>
          <a:p>
            <a:r>
              <a:rPr lang="fi-FI" dirty="0"/>
              <a:t>Kpl 3. Missä ovat filosofian historian naiset?</a:t>
            </a:r>
          </a:p>
        </p:txBody>
      </p:sp>
      <p:sp>
        <p:nvSpPr>
          <p:cNvPr id="3" name="Sisällön paikkamerkki 2">
            <a:extLst>
              <a:ext uri="{FF2B5EF4-FFF2-40B4-BE49-F238E27FC236}">
                <a16:creationId xmlns:a16="http://schemas.microsoft.com/office/drawing/2014/main" id="{5BC26AFD-5ABD-9BB6-B0AA-A3AC3B03D43A}"/>
              </a:ext>
            </a:extLst>
          </p:cNvPr>
          <p:cNvSpPr>
            <a:spLocks noGrp="1"/>
          </p:cNvSpPr>
          <p:nvPr>
            <p:ph sz="half" idx="1"/>
          </p:nvPr>
        </p:nvSpPr>
        <p:spPr>
          <a:xfrm>
            <a:off x="321564" y="1731818"/>
            <a:ext cx="5614416" cy="4806142"/>
          </a:xfrm>
        </p:spPr>
        <p:txBody>
          <a:bodyPr>
            <a:normAutofit/>
          </a:bodyPr>
          <a:lstStyle/>
          <a:p>
            <a:pPr>
              <a:buFont typeface="Arial" panose="020B0604020202020204" pitchFamily="34" charset="0"/>
              <a:buChar char="•"/>
            </a:pPr>
            <a:r>
              <a:rPr lang="fi-FI" b="1" i="0" u="none" strike="noStrike" dirty="0">
                <a:effectLst/>
                <a:latin typeface="Source Sans Pro" panose="020B0503030403020204" pitchFamily="34" charset="0"/>
              </a:rPr>
              <a:t>Filosofian historian tunnetuimmat ajattelijat ovat suurelta osin miehiä. Miksi?</a:t>
            </a:r>
          </a:p>
          <a:p>
            <a:pPr>
              <a:buFont typeface="Arial" panose="020B0604020202020204" pitchFamily="34" charset="0"/>
              <a:buChar char="•"/>
            </a:pPr>
            <a:r>
              <a:rPr lang="fi-FI" b="1" i="0" u="none" strike="noStrike" dirty="0">
                <a:effectLst/>
                <a:latin typeface="Source Sans Pro" panose="020B0503030403020204" pitchFamily="34" charset="0"/>
              </a:rPr>
              <a:t>Syy löytyy historiasta:</a:t>
            </a:r>
          </a:p>
          <a:p>
            <a:pPr marL="742950" lvl="1" indent="-285750">
              <a:buFont typeface="Arial" panose="020B0604020202020204" pitchFamily="34" charset="0"/>
              <a:buChar char="•"/>
            </a:pPr>
            <a:r>
              <a:rPr lang="fi-FI" sz="2800" b="1" i="0" u="none" strike="noStrike" dirty="0">
                <a:effectLst/>
                <a:latin typeface="Source Sans Pro" panose="020B0503030403020204" pitchFamily="34" charset="0"/>
              </a:rPr>
              <a:t>Miehet hallitsivat kodin ulkopuolista elämää: tiedettä, politiikkaa</a:t>
            </a:r>
            <a:r>
              <a:rPr lang="fi-FI" sz="2800" b="1" dirty="0">
                <a:latin typeface="Source Sans Pro" panose="020B0503030403020204" pitchFamily="34" charset="0"/>
              </a:rPr>
              <a:t> </a:t>
            </a:r>
            <a:r>
              <a:rPr lang="fi-FI" sz="2800" b="1" i="0" u="none" strike="noStrike" dirty="0">
                <a:effectLst/>
                <a:latin typeface="Source Sans Pro" panose="020B0503030403020204" pitchFamily="34" charset="0"/>
              </a:rPr>
              <a:t>ja myös filosofiaa.</a:t>
            </a:r>
          </a:p>
          <a:p>
            <a:pPr marL="742950" lvl="1" indent="-285750">
              <a:buFont typeface="Arial" panose="020B0604020202020204" pitchFamily="34" charset="0"/>
              <a:buChar char="•"/>
            </a:pPr>
            <a:r>
              <a:rPr lang="fi-FI" sz="2800" b="1" i="0" u="none" strike="noStrike" dirty="0">
                <a:effectLst/>
                <a:latin typeface="Source Sans Pro" panose="020B0503030403020204" pitchFamily="34" charset="0"/>
              </a:rPr>
              <a:t>Naisten ensisijainen tehtävä oli kodin ylläpito ja lasten kasvattaminen.</a:t>
            </a:r>
          </a:p>
          <a:p>
            <a:endParaRPr lang="fi-FI" sz="2200" dirty="0"/>
          </a:p>
        </p:txBody>
      </p:sp>
      <p:sp>
        <p:nvSpPr>
          <p:cNvPr id="4" name="Sisällön paikkamerkki 3">
            <a:extLst>
              <a:ext uri="{FF2B5EF4-FFF2-40B4-BE49-F238E27FC236}">
                <a16:creationId xmlns:a16="http://schemas.microsoft.com/office/drawing/2014/main" id="{6A58D930-C03B-9CCC-6519-FA40994077A1}"/>
              </a:ext>
            </a:extLst>
          </p:cNvPr>
          <p:cNvSpPr>
            <a:spLocks noGrp="1"/>
          </p:cNvSpPr>
          <p:nvPr>
            <p:ph sz="half" idx="2"/>
          </p:nvPr>
        </p:nvSpPr>
        <p:spPr>
          <a:xfrm>
            <a:off x="6256020" y="1828800"/>
            <a:ext cx="5614416" cy="4709160"/>
          </a:xfrm>
        </p:spPr>
        <p:txBody>
          <a:bodyPr>
            <a:normAutofit/>
          </a:bodyPr>
          <a:lstStyle/>
          <a:p>
            <a:pPr>
              <a:buFont typeface="Arial" panose="020B0604020202020204" pitchFamily="34" charset="0"/>
              <a:buChar char="•"/>
            </a:pPr>
            <a:r>
              <a:rPr lang="fi-FI" b="1" i="0" u="none" strike="noStrike" dirty="0">
                <a:effectLst/>
                <a:latin typeface="Source Sans Pro" panose="020B0503030403020204" pitchFamily="34" charset="0"/>
              </a:rPr>
              <a:t>Varhaiset naisfilosofit kritisoivat </a:t>
            </a:r>
            <a:r>
              <a:rPr lang="fi-FI" b="1" i="1" u="none" strike="noStrike" dirty="0">
                <a:effectLst/>
                <a:latin typeface="Source Sans Pro" panose="020B0503030403020204" pitchFamily="34" charset="0"/>
              </a:rPr>
              <a:t>naisten alistettua asemaa, miehistä vallankäyttöä ja oikeuksien puutetta.</a:t>
            </a:r>
          </a:p>
          <a:p>
            <a:pPr marL="742950" lvl="1" indent="-285750">
              <a:buFont typeface="Arial" panose="020B0604020202020204" pitchFamily="34" charset="0"/>
              <a:buChar char="•"/>
            </a:pPr>
            <a:r>
              <a:rPr lang="fi-FI" sz="2800" b="1" i="0" u="none" strike="noStrike" dirty="0">
                <a:effectLst/>
                <a:latin typeface="Source Sans Pro" panose="020B0503030403020204" pitchFamily="34" charset="0"/>
              </a:rPr>
              <a:t>Esim. Mary </a:t>
            </a:r>
            <a:r>
              <a:rPr lang="fi-FI" sz="2800" b="1" i="0" u="none" strike="noStrike" dirty="0" err="1">
                <a:effectLst/>
                <a:latin typeface="Source Sans Pro" panose="020B0503030403020204" pitchFamily="34" charset="0"/>
              </a:rPr>
              <a:t>Wollstonecraft</a:t>
            </a:r>
            <a:r>
              <a:rPr lang="fi-FI" sz="2800" b="1" i="0" u="none" strike="noStrike" dirty="0">
                <a:effectLst/>
                <a:latin typeface="Source Sans Pro" panose="020B0503030403020204" pitchFamily="34" charset="0"/>
              </a:rPr>
              <a:t> (1759–1797) ja Simone de Beauvoir (1908–1986)</a:t>
            </a:r>
          </a:p>
          <a:p>
            <a:endParaRPr lang="fi-FI" sz="2400" dirty="0"/>
          </a:p>
        </p:txBody>
      </p:sp>
    </p:spTree>
    <p:extLst>
      <p:ext uri="{BB962C8B-B14F-4D97-AF65-F5344CB8AC3E}">
        <p14:creationId xmlns:p14="http://schemas.microsoft.com/office/powerpoint/2010/main" val="1292106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A39317E-7152-C061-22A5-70E44ECD9DB1}"/>
              </a:ext>
            </a:extLst>
          </p:cNvPr>
          <p:cNvSpPr>
            <a:spLocks noGrp="1"/>
          </p:cNvSpPr>
          <p:nvPr>
            <p:ph type="title"/>
          </p:nvPr>
        </p:nvSpPr>
        <p:spPr>
          <a:xfrm>
            <a:off x="838200" y="668377"/>
            <a:ext cx="10515600" cy="1325563"/>
          </a:xfrm>
        </p:spPr>
        <p:txBody>
          <a:bodyPr>
            <a:normAutofit/>
          </a:bodyPr>
          <a:lstStyle/>
          <a:p>
            <a:r>
              <a:rPr lang="fi-FI" dirty="0"/>
              <a:t>Kysymyksiä</a:t>
            </a:r>
          </a:p>
        </p:txBody>
      </p:sp>
      <p:sp>
        <p:nvSpPr>
          <p:cNvPr id="3" name="Sisällön paikkamerkki 2">
            <a:extLst>
              <a:ext uri="{FF2B5EF4-FFF2-40B4-BE49-F238E27FC236}">
                <a16:creationId xmlns:a16="http://schemas.microsoft.com/office/drawing/2014/main" id="{9513EC55-7F79-1014-E39B-D987B231F8B3}"/>
              </a:ext>
            </a:extLst>
          </p:cNvPr>
          <p:cNvSpPr>
            <a:spLocks noGrp="1"/>
          </p:cNvSpPr>
          <p:nvPr>
            <p:ph sz="half" idx="1"/>
          </p:nvPr>
        </p:nvSpPr>
        <p:spPr>
          <a:xfrm>
            <a:off x="838200" y="2177456"/>
            <a:ext cx="5097780" cy="3795748"/>
          </a:xfrm>
        </p:spPr>
        <p:txBody>
          <a:bodyPr>
            <a:normAutofit/>
          </a:bodyPr>
          <a:lstStyle/>
          <a:p>
            <a:r>
              <a:rPr lang="fi-FI" sz="4300" b="1" i="1" u="none" strike="noStrike" dirty="0">
                <a:effectLst/>
                <a:latin typeface="Source Sans Pro" panose="020B0503030403020204" pitchFamily="34" charset="0"/>
              </a:rPr>
              <a:t>Mikä on sukupuoli?</a:t>
            </a:r>
          </a:p>
          <a:p>
            <a:r>
              <a:rPr lang="fi-FI" sz="4300" b="1" i="1" u="none" strike="noStrike" dirty="0">
                <a:effectLst/>
                <a:latin typeface="Source Sans Pro" panose="020B0503030403020204" pitchFamily="34" charset="0"/>
              </a:rPr>
              <a:t>Määritteleekö sen biologia, kulttuuriympäristö</a:t>
            </a:r>
            <a:r>
              <a:rPr lang="fi-FI" sz="4300" b="1" i="1" dirty="0">
                <a:latin typeface="Source Sans Pro" panose="020B0503030403020204" pitchFamily="34" charset="0"/>
              </a:rPr>
              <a:t> vai </a:t>
            </a:r>
            <a:r>
              <a:rPr lang="fi-FI" sz="4300" b="1" i="1" u="none" strike="noStrike" dirty="0">
                <a:effectLst/>
                <a:latin typeface="Source Sans Pro" panose="020B0503030403020204" pitchFamily="34" charset="0"/>
              </a:rPr>
              <a:t>oma kokemus?</a:t>
            </a:r>
          </a:p>
          <a:p>
            <a:pPr marL="0" indent="0">
              <a:buNone/>
            </a:pPr>
            <a:endParaRPr lang="fi-FI" sz="2400" dirty="0"/>
          </a:p>
        </p:txBody>
      </p:sp>
      <p:sp>
        <p:nvSpPr>
          <p:cNvPr id="4" name="Sisällön paikkamerkki 3">
            <a:extLst>
              <a:ext uri="{FF2B5EF4-FFF2-40B4-BE49-F238E27FC236}">
                <a16:creationId xmlns:a16="http://schemas.microsoft.com/office/drawing/2014/main" id="{3678E940-AFDE-31B5-8766-805A32102A4B}"/>
              </a:ext>
            </a:extLst>
          </p:cNvPr>
          <p:cNvSpPr>
            <a:spLocks noGrp="1"/>
          </p:cNvSpPr>
          <p:nvPr>
            <p:ph sz="half" idx="2"/>
          </p:nvPr>
        </p:nvSpPr>
        <p:spPr>
          <a:xfrm>
            <a:off x="5818909" y="484910"/>
            <a:ext cx="5846618" cy="5818908"/>
          </a:xfrm>
        </p:spPr>
        <p:txBody>
          <a:bodyPr>
            <a:normAutofit/>
          </a:bodyPr>
          <a:lstStyle/>
          <a:p>
            <a:r>
              <a:rPr lang="fi-FI" sz="3200" b="1" dirty="0"/>
              <a:t>Biologinen sukupuoli:</a:t>
            </a:r>
            <a:r>
              <a:rPr lang="fi-FI" sz="3200" dirty="0"/>
              <a:t> kromosomit, ulkoiset tunnusmerkit</a:t>
            </a:r>
          </a:p>
          <a:p>
            <a:r>
              <a:rPr lang="fi-FI" sz="3200" b="1" dirty="0"/>
              <a:t>Kulttuurinen sukupuoli: </a:t>
            </a:r>
            <a:r>
              <a:rPr lang="fi-FI" sz="3200" dirty="0"/>
              <a:t>kulttuuri, jossa ihminen elää, kasvattaa tietynlaiseen naisen ja miehen rooliin</a:t>
            </a:r>
          </a:p>
          <a:p>
            <a:r>
              <a:rPr lang="fi-FI" sz="3200" b="1" dirty="0"/>
              <a:t>Oma kokemus: </a:t>
            </a:r>
          </a:p>
          <a:p>
            <a:pPr marL="0" indent="0">
              <a:buNone/>
            </a:pPr>
            <a:r>
              <a:rPr lang="fi-FI" sz="3200" dirty="0"/>
              <a:t>yksilön kokemus omasta sukupuolesta, esim. transihminen voi kokea olevansa erilainen kuin on biologiselta sukupuoleltaan</a:t>
            </a:r>
          </a:p>
        </p:txBody>
      </p:sp>
    </p:spTree>
    <p:extLst>
      <p:ext uri="{BB962C8B-B14F-4D97-AF65-F5344CB8AC3E}">
        <p14:creationId xmlns:p14="http://schemas.microsoft.com/office/powerpoint/2010/main" val="542796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Freeform: Shape 103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Otsikko 1">
            <a:extLst>
              <a:ext uri="{FF2B5EF4-FFF2-40B4-BE49-F238E27FC236}">
                <a16:creationId xmlns:a16="http://schemas.microsoft.com/office/drawing/2014/main" id="{46EB5406-1754-0274-62BA-675973E6D7C6}"/>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Dunning-Kruger -efekti</a:t>
            </a:r>
          </a:p>
        </p:txBody>
      </p:sp>
      <p:pic>
        <p:nvPicPr>
          <p:cNvPr id="1026" name="Picture 2" descr="Kuvaajan pystyakselilla on itsevarmuus ja vaaka-akselilla asiantuntemus. Ensimmäisenä havaintopisteenä on häh, jonka jälkeen käyrä nousee jyrkästi ajatukseen tiedän kaiken. Tämän jälkeen käyrä alkaa laskea. Havaintopisteinä on ajatuksia ei tämä ollutkaan niin yksinkertaista ja en tule koskaan ymmärtämään tätä. Lopulta ajatuksen onhan tässä jo jotain järkeä jälkeen käyrä alkaa taas nousta ja nousee edelleen ajatukseen luotan itseeni, vaikka tämä onkin monimutkaista.">
            <a:extLst>
              <a:ext uri="{FF2B5EF4-FFF2-40B4-BE49-F238E27FC236}">
                <a16:creationId xmlns:a16="http://schemas.microsoft.com/office/drawing/2014/main" id="{64F289A1-9BBB-F6A4-C94E-EC405499E13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502428" y="1152889"/>
            <a:ext cx="7225748" cy="4552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013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8973A24E-2EF9-B603-BE64-F39C9BAD7D61}"/>
              </a:ext>
            </a:extLst>
          </p:cNvPr>
          <p:cNvSpPr>
            <a:spLocks noGrp="1"/>
          </p:cNvSpPr>
          <p:nvPr>
            <p:ph type="title"/>
          </p:nvPr>
        </p:nvSpPr>
        <p:spPr>
          <a:xfrm>
            <a:off x="1006900" y="1188637"/>
            <a:ext cx="3141430" cy="4480726"/>
          </a:xfrm>
        </p:spPr>
        <p:txBody>
          <a:bodyPr>
            <a:normAutofit/>
          </a:bodyPr>
          <a:lstStyle/>
          <a:p>
            <a:pPr algn="r"/>
            <a:r>
              <a:rPr lang="fi-FI" sz="4600"/>
              <a:t>Kpl 4. Mitä hyötyä on filosofiasta?</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Sisällön paikkamerkki 2">
            <a:extLst>
              <a:ext uri="{FF2B5EF4-FFF2-40B4-BE49-F238E27FC236}">
                <a16:creationId xmlns:a16="http://schemas.microsoft.com/office/drawing/2014/main" id="{9E724A25-072B-C1F9-9EB4-E19D0232EC4D}"/>
              </a:ext>
            </a:extLst>
          </p:cNvPr>
          <p:cNvSpPr>
            <a:spLocks noGrp="1"/>
          </p:cNvSpPr>
          <p:nvPr>
            <p:ph idx="1"/>
          </p:nvPr>
        </p:nvSpPr>
        <p:spPr>
          <a:xfrm>
            <a:off x="4784035" y="623275"/>
            <a:ext cx="5879049" cy="5607882"/>
          </a:xfrm>
        </p:spPr>
        <p:txBody>
          <a:bodyPr anchor="ctr">
            <a:normAutofit/>
          </a:bodyPr>
          <a:lstStyle/>
          <a:p>
            <a:r>
              <a:rPr lang="fi-FI" sz="1600" b="1" u="sng" dirty="0"/>
              <a:t>Opiskelu:</a:t>
            </a:r>
            <a:r>
              <a:rPr lang="fi-FI" sz="1600" u="sng" dirty="0"/>
              <a:t> </a:t>
            </a:r>
          </a:p>
          <a:p>
            <a:pPr lvl="1"/>
            <a:r>
              <a:rPr lang="fi-FI" sz="1600" dirty="0"/>
              <a:t>taitava </a:t>
            </a:r>
            <a:r>
              <a:rPr lang="fi-FI" sz="1600" i="1" dirty="0"/>
              <a:t>käsitteiden käyttö </a:t>
            </a:r>
            <a:r>
              <a:rPr lang="fi-FI" sz="1600" dirty="0"/>
              <a:t>ja </a:t>
            </a:r>
            <a:r>
              <a:rPr lang="fi-FI" sz="1600" i="1" dirty="0"/>
              <a:t>argumentointi</a:t>
            </a:r>
            <a:r>
              <a:rPr lang="fi-FI" sz="1600" dirty="0"/>
              <a:t> (esim. </a:t>
            </a:r>
            <a:r>
              <a:rPr lang="fi-FI" sz="1600" dirty="0" err="1"/>
              <a:t>ädinkielen</a:t>
            </a:r>
            <a:r>
              <a:rPr lang="fi-FI" sz="1600" dirty="0"/>
              <a:t> aine ”tulkitse, analysoi..”</a:t>
            </a:r>
          </a:p>
          <a:p>
            <a:pPr lvl="1"/>
            <a:r>
              <a:rPr lang="fi-FI" sz="1600" dirty="0"/>
              <a:t>Filosofia auttaa ajattelemaan mielikuvituksellisesti </a:t>
            </a:r>
            <a:r>
              <a:rPr lang="fi-FI" sz="1600" i="1" dirty="0"/>
              <a:t>ja useasta näkökulmasta</a:t>
            </a:r>
          </a:p>
          <a:p>
            <a:r>
              <a:rPr lang="fi-FI" sz="1600" b="1" u="sng" dirty="0"/>
              <a:t>Yhteiskunnan jäsenenä:</a:t>
            </a:r>
          </a:p>
          <a:p>
            <a:pPr lvl="1"/>
            <a:r>
              <a:rPr lang="fi-FI" sz="1600" i="1" dirty="0"/>
              <a:t>Kriittisyys</a:t>
            </a:r>
            <a:r>
              <a:rPr lang="fi-FI" sz="1600" dirty="0"/>
              <a:t> ja </a:t>
            </a:r>
            <a:r>
              <a:rPr lang="fi-FI" sz="1600" i="1" dirty="0"/>
              <a:t>aikalaissokeudesta</a:t>
            </a:r>
            <a:r>
              <a:rPr lang="fi-FI" sz="1600" dirty="0"/>
              <a:t> vapautuminen</a:t>
            </a:r>
          </a:p>
          <a:p>
            <a:pPr lvl="1"/>
            <a:r>
              <a:rPr lang="fi-FI" sz="1600" dirty="0"/>
              <a:t>Esim. afroamerikkalaisten syrjitty asema</a:t>
            </a:r>
          </a:p>
          <a:p>
            <a:r>
              <a:rPr lang="fi-FI" sz="1600" b="1" u="sng" dirty="0"/>
              <a:t>Oma elämä:</a:t>
            </a:r>
          </a:p>
          <a:p>
            <a:pPr lvl="1"/>
            <a:r>
              <a:rPr lang="fi-FI" sz="1600" dirty="0"/>
              <a:t>Filosofia tyydyttää </a:t>
            </a:r>
            <a:r>
              <a:rPr lang="fi-FI" sz="1600" i="1" dirty="0"/>
              <a:t>älyllisiä tarpeita </a:t>
            </a:r>
            <a:r>
              <a:rPr lang="fi-FI" sz="1600" dirty="0"/>
              <a:t>(kts </a:t>
            </a:r>
            <a:r>
              <a:rPr lang="fi-FI" sz="1600" dirty="0" err="1"/>
              <a:t>Maslow´n</a:t>
            </a:r>
            <a:r>
              <a:rPr lang="fi-FI" sz="1600" dirty="0"/>
              <a:t> tarvehierarkia)</a:t>
            </a:r>
          </a:p>
          <a:p>
            <a:pPr lvl="1"/>
            <a:r>
              <a:rPr lang="fi-FI" sz="1600" dirty="0"/>
              <a:t>Auttaa pohtimaan omia </a:t>
            </a:r>
            <a:r>
              <a:rPr lang="fi-FI" sz="1600" i="1" dirty="0"/>
              <a:t>elämänvalintoja</a:t>
            </a:r>
          </a:p>
          <a:p>
            <a:r>
              <a:rPr lang="fi-FI" sz="1600" b="1" u="sng" dirty="0"/>
              <a:t>Työelämä:</a:t>
            </a:r>
          </a:p>
          <a:p>
            <a:pPr lvl="1"/>
            <a:r>
              <a:rPr lang="fi-FI" sz="1600" dirty="0"/>
              <a:t>Useissa</a:t>
            </a:r>
            <a:r>
              <a:rPr lang="fi-FI" sz="1600" i="1" dirty="0"/>
              <a:t> ammateissa </a:t>
            </a:r>
            <a:r>
              <a:rPr lang="fi-FI" sz="1600" dirty="0"/>
              <a:t>päädytään pohtimaan filosofisia kysymyksiä</a:t>
            </a:r>
          </a:p>
          <a:p>
            <a:pPr lvl="1"/>
            <a:r>
              <a:rPr lang="fi-FI" sz="1600" dirty="0"/>
              <a:t>Esim. lääketiede, opetus, fysiikka, juridiikka..</a:t>
            </a:r>
          </a:p>
          <a:p>
            <a:endParaRPr lang="fi-FI" sz="1300" dirty="0"/>
          </a:p>
        </p:txBody>
      </p:sp>
    </p:spTree>
    <p:extLst>
      <p:ext uri="{BB962C8B-B14F-4D97-AF65-F5344CB8AC3E}">
        <p14:creationId xmlns:p14="http://schemas.microsoft.com/office/powerpoint/2010/main" val="39997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D7DA106-8B62-433E-A999-DD7728D561C5}"/>
              </a:ext>
            </a:extLst>
          </p:cNvPr>
          <p:cNvSpPr>
            <a:spLocks noGrp="1"/>
          </p:cNvSpPr>
          <p:nvPr>
            <p:ph type="title"/>
          </p:nvPr>
        </p:nvSpPr>
        <p:spPr/>
        <p:txBody>
          <a:bodyPr/>
          <a:lstStyle/>
          <a:p>
            <a:endParaRPr lang="fi-FI"/>
          </a:p>
        </p:txBody>
      </p:sp>
      <p:sp>
        <p:nvSpPr>
          <p:cNvPr id="3" name="Tekstin paikkamerkki 2">
            <a:extLst>
              <a:ext uri="{FF2B5EF4-FFF2-40B4-BE49-F238E27FC236}">
                <a16:creationId xmlns:a16="http://schemas.microsoft.com/office/drawing/2014/main" id="{1C450219-6C6F-48E9-AB0D-52526EFB44CF}"/>
              </a:ext>
            </a:extLst>
          </p:cNvPr>
          <p:cNvSpPr>
            <a:spLocks noGrp="1"/>
          </p:cNvSpPr>
          <p:nvPr>
            <p:ph type="body" idx="1"/>
          </p:nvPr>
        </p:nvSpPr>
        <p:spPr/>
        <p:txBody>
          <a:bodyPr/>
          <a:lstStyle/>
          <a:p>
            <a:endParaRPr lang="fi-FI"/>
          </a:p>
        </p:txBody>
      </p:sp>
      <p:pic>
        <p:nvPicPr>
          <p:cNvPr id="7" name="Kuva 7">
            <a:extLst>
              <a:ext uri="{FF2B5EF4-FFF2-40B4-BE49-F238E27FC236}">
                <a16:creationId xmlns:a16="http://schemas.microsoft.com/office/drawing/2014/main" id="{D492149F-4257-4B5B-812B-3FC08DFD8EAA}"/>
              </a:ext>
            </a:extLst>
          </p:cNvPr>
          <p:cNvPicPr>
            <a:picLocks noGrp="1" noChangeAspect="1"/>
          </p:cNvPicPr>
          <p:nvPr>
            <p:ph sz="half" idx="2"/>
          </p:nvPr>
        </p:nvPicPr>
        <p:blipFill>
          <a:blip r:embed="rId2"/>
          <a:stretch>
            <a:fillRect/>
          </a:stretch>
        </p:blipFill>
        <p:spPr>
          <a:xfrm>
            <a:off x="2469575" y="209187"/>
            <a:ext cx="7573095" cy="6531844"/>
          </a:xfrm>
        </p:spPr>
      </p:pic>
      <p:sp>
        <p:nvSpPr>
          <p:cNvPr id="5" name="Tekstin paikkamerkki 4">
            <a:extLst>
              <a:ext uri="{FF2B5EF4-FFF2-40B4-BE49-F238E27FC236}">
                <a16:creationId xmlns:a16="http://schemas.microsoft.com/office/drawing/2014/main" id="{A235A9E1-508A-49EA-ABCA-B2BD5331F4F3}"/>
              </a:ext>
            </a:extLst>
          </p:cNvPr>
          <p:cNvSpPr>
            <a:spLocks noGrp="1"/>
          </p:cNvSpPr>
          <p:nvPr>
            <p:ph type="body" sz="quarter" idx="3"/>
          </p:nvPr>
        </p:nvSpPr>
        <p:spPr/>
        <p:txBody>
          <a:bodyPr/>
          <a:lstStyle/>
          <a:p>
            <a:endParaRPr lang="fi-FI"/>
          </a:p>
        </p:txBody>
      </p:sp>
      <p:sp>
        <p:nvSpPr>
          <p:cNvPr id="6" name="Sisällön paikkamerkki 5">
            <a:extLst>
              <a:ext uri="{FF2B5EF4-FFF2-40B4-BE49-F238E27FC236}">
                <a16:creationId xmlns:a16="http://schemas.microsoft.com/office/drawing/2014/main" id="{B8CE3267-5745-4792-8365-FCC905236DCE}"/>
              </a:ext>
            </a:extLst>
          </p:cNvPr>
          <p:cNvSpPr>
            <a:spLocks noGrp="1"/>
          </p:cNvSpPr>
          <p:nvPr>
            <p:ph sz="quarter" idx="4"/>
          </p:nvPr>
        </p:nvSpPr>
        <p:spPr/>
        <p:txBody>
          <a:bodyPr/>
          <a:lstStyle/>
          <a:p>
            <a:endParaRPr lang="fi-FI"/>
          </a:p>
        </p:txBody>
      </p:sp>
    </p:spTree>
    <p:extLst>
      <p:ext uri="{BB962C8B-B14F-4D97-AF65-F5344CB8AC3E}">
        <p14:creationId xmlns:p14="http://schemas.microsoft.com/office/powerpoint/2010/main" val="46238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3BA24D9-F50C-47E1-8879-A8E5D2AE9F14}"/>
              </a:ext>
            </a:extLst>
          </p:cNvPr>
          <p:cNvSpPr>
            <a:spLocks noGrp="1"/>
          </p:cNvSpPr>
          <p:nvPr>
            <p:ph type="title"/>
          </p:nvPr>
        </p:nvSpPr>
        <p:spPr/>
        <p:txBody>
          <a:bodyPr vert="horz" lIns="91440" tIns="45720" rIns="91440" bIns="45720" numCol="1" rtlCol="0" anchor="ctr">
            <a:normAutofit/>
          </a:bodyPr>
          <a:lstStyle/>
          <a:p>
            <a:r>
              <a:rPr lang="fi-FI">
                <a:latin typeface="Calibri"/>
                <a:cs typeface="Calibri"/>
              </a:rPr>
              <a:t>Arno Kotron kolumni </a:t>
            </a:r>
            <a:r>
              <a:rPr lang="fi-FI" sz="2000">
                <a:latin typeface="Calibri"/>
                <a:cs typeface="Calibri"/>
              </a:rPr>
              <a:t>(Opettaja-lehti, 2020)</a:t>
            </a:r>
            <a:endParaRPr lang="fi-FI" sz="2000"/>
          </a:p>
        </p:txBody>
      </p:sp>
      <p:sp>
        <p:nvSpPr>
          <p:cNvPr id="3" name="Tekstin paikkamerkki 2">
            <a:extLst>
              <a:ext uri="{FF2B5EF4-FFF2-40B4-BE49-F238E27FC236}">
                <a16:creationId xmlns:a16="http://schemas.microsoft.com/office/drawing/2014/main" id="{577D1247-6881-4A8C-8EE7-DDEF45A3B0DC}"/>
              </a:ext>
            </a:extLst>
          </p:cNvPr>
          <p:cNvSpPr>
            <a:spLocks noGrp="1"/>
          </p:cNvSpPr>
          <p:nvPr>
            <p:ph type="body" idx="1"/>
          </p:nvPr>
        </p:nvSpPr>
        <p:spPr/>
        <p:txBody>
          <a:bodyPr/>
          <a:lstStyle/>
          <a:p>
            <a:endParaRPr lang="fi-FI"/>
          </a:p>
        </p:txBody>
      </p:sp>
      <p:sp>
        <p:nvSpPr>
          <p:cNvPr id="4" name="Sisällön paikkamerkki 3">
            <a:extLst>
              <a:ext uri="{FF2B5EF4-FFF2-40B4-BE49-F238E27FC236}">
                <a16:creationId xmlns:a16="http://schemas.microsoft.com/office/drawing/2014/main" id="{4A279C3C-E1B1-4886-8199-F0965CC519BD}"/>
              </a:ext>
            </a:extLst>
          </p:cNvPr>
          <p:cNvSpPr>
            <a:spLocks noGrp="1"/>
          </p:cNvSpPr>
          <p:nvPr>
            <p:ph sz="half" idx="2"/>
          </p:nvPr>
        </p:nvSpPr>
        <p:spPr>
          <a:xfrm>
            <a:off x="636104" y="1681163"/>
            <a:ext cx="10716108" cy="4954155"/>
          </a:xfrm>
        </p:spPr>
        <p:txBody>
          <a:bodyPr vert="horz" lIns="91440" tIns="45720" rIns="91440" bIns="45720" numCol="1" rtlCol="0" anchor="t">
            <a:normAutofit/>
          </a:bodyPr>
          <a:lstStyle/>
          <a:p>
            <a:pPr marL="0" indent="0">
              <a:buNone/>
            </a:pPr>
            <a:r>
              <a:rPr lang="fi-FI" sz="1800" b="1" cap="all" dirty="0">
                <a:latin typeface="Calibri"/>
                <a:cs typeface="Calibri"/>
              </a:rPr>
              <a:t>"SE MITÄ LUULIN</a:t>
            </a:r>
            <a:r>
              <a:rPr lang="fi-FI" sz="1800" dirty="0">
                <a:latin typeface="Calibri"/>
                <a:cs typeface="Calibri"/>
              </a:rPr>
              <a:t> kouluksi, on </a:t>
            </a:r>
            <a:r>
              <a:rPr lang="fi-FI" sz="1800" i="1" dirty="0">
                <a:latin typeface="Calibri"/>
                <a:cs typeface="Calibri"/>
              </a:rPr>
              <a:t>innovatiivinen oppimisympäristö</a:t>
            </a:r>
            <a:r>
              <a:rPr lang="fi-FI" sz="1800" dirty="0">
                <a:latin typeface="Calibri"/>
                <a:cs typeface="Calibri"/>
              </a:rPr>
              <a:t>. Mikä joskus oli luokka, onkin </a:t>
            </a:r>
            <a:r>
              <a:rPr lang="fi-FI" sz="1800" i="1" dirty="0">
                <a:latin typeface="Calibri"/>
                <a:cs typeface="Calibri"/>
              </a:rPr>
              <a:t>oppijayhteisö</a:t>
            </a:r>
            <a:r>
              <a:rPr lang="fi-FI" sz="1800" dirty="0">
                <a:latin typeface="Calibri"/>
                <a:cs typeface="Calibri"/>
              </a:rPr>
              <a:t>. Se mitä pidin päiväkotina, on </a:t>
            </a:r>
            <a:r>
              <a:rPr lang="fi-FI" sz="1800" i="1" dirty="0">
                <a:latin typeface="Calibri"/>
                <a:cs typeface="Calibri"/>
              </a:rPr>
              <a:t>varhaiskasvatuksen toimintayksikkö</a:t>
            </a:r>
            <a:r>
              <a:rPr lang="fi-FI" sz="1800" dirty="0">
                <a:latin typeface="Calibri"/>
                <a:cs typeface="Calibri"/>
              </a:rPr>
              <a:t>.</a:t>
            </a:r>
            <a:endParaRPr lang="fi-FI" sz="1800" dirty="0">
              <a:latin typeface="Calibri"/>
              <a:cs typeface="Calibri" pitchFamily="34" charset="0"/>
            </a:endParaRPr>
          </a:p>
          <a:p>
            <a:pPr marL="0" indent="0">
              <a:buNone/>
            </a:pPr>
            <a:r>
              <a:rPr lang="fi-FI" sz="1800" dirty="0">
                <a:latin typeface="Calibri"/>
                <a:cs typeface="Calibri"/>
              </a:rPr>
              <a:t>Sitten ovat vielä nämä </a:t>
            </a:r>
            <a:r>
              <a:rPr lang="fi-FI" sz="1800" dirty="0" err="1">
                <a:latin typeface="Calibri"/>
                <a:cs typeface="Calibri"/>
              </a:rPr>
              <a:t>juus</a:t>
            </a:r>
            <a:r>
              <a:rPr lang="fi-FI" sz="1800" dirty="0">
                <a:latin typeface="Calibri"/>
                <a:cs typeface="Calibri"/>
              </a:rPr>
              <a:t>-miehet. On </a:t>
            </a:r>
            <a:r>
              <a:rPr lang="fi-FI" sz="1800" i="1" dirty="0">
                <a:latin typeface="Calibri"/>
                <a:cs typeface="Calibri"/>
              </a:rPr>
              <a:t>opettajuus</a:t>
            </a:r>
            <a:r>
              <a:rPr lang="fi-FI" sz="1800" dirty="0">
                <a:latin typeface="Calibri"/>
                <a:cs typeface="Calibri"/>
              </a:rPr>
              <a:t> ja </a:t>
            </a:r>
            <a:r>
              <a:rPr lang="fi-FI" sz="1800" i="1" dirty="0">
                <a:latin typeface="Calibri"/>
                <a:cs typeface="Calibri"/>
              </a:rPr>
              <a:t>toimijuus</a:t>
            </a:r>
            <a:r>
              <a:rPr lang="fi-FI" sz="1800" dirty="0">
                <a:latin typeface="Calibri"/>
                <a:cs typeface="Calibri"/>
              </a:rPr>
              <a:t>, on </a:t>
            </a:r>
            <a:r>
              <a:rPr lang="fi-FI" sz="1800" i="1" dirty="0">
                <a:latin typeface="Calibri"/>
                <a:cs typeface="Calibri"/>
              </a:rPr>
              <a:t>oppimisen</a:t>
            </a:r>
            <a:r>
              <a:rPr lang="fi-FI" sz="1800" dirty="0">
                <a:latin typeface="Calibri"/>
                <a:cs typeface="Calibri"/>
              </a:rPr>
              <a:t> </a:t>
            </a:r>
            <a:r>
              <a:rPr lang="fi-FI" sz="1800" i="1" dirty="0">
                <a:latin typeface="Calibri"/>
                <a:cs typeface="Calibri"/>
              </a:rPr>
              <a:t>omistajuus</a:t>
            </a:r>
            <a:r>
              <a:rPr lang="fi-FI" sz="1800" dirty="0">
                <a:latin typeface="Calibri"/>
                <a:cs typeface="Calibri"/>
              </a:rPr>
              <a:t> ja </a:t>
            </a:r>
            <a:r>
              <a:rPr lang="fi-FI" sz="1800" i="1" dirty="0">
                <a:latin typeface="Calibri"/>
                <a:cs typeface="Calibri"/>
              </a:rPr>
              <a:t>arvioinnin</a:t>
            </a:r>
            <a:r>
              <a:rPr lang="fi-FI" sz="1800" dirty="0">
                <a:latin typeface="Calibri"/>
                <a:cs typeface="Calibri"/>
              </a:rPr>
              <a:t> </a:t>
            </a:r>
            <a:r>
              <a:rPr lang="fi-FI" sz="1800" i="1" dirty="0">
                <a:latin typeface="Calibri"/>
                <a:cs typeface="Calibri"/>
              </a:rPr>
              <a:t>omistajuus</a:t>
            </a:r>
            <a:r>
              <a:rPr lang="fi-FI" sz="1800" dirty="0">
                <a:latin typeface="Calibri"/>
                <a:cs typeface="Calibri"/>
              </a:rPr>
              <a:t>. Mitä seuraavaksi? </a:t>
            </a:r>
            <a:r>
              <a:rPr lang="fi-FI" sz="1800" i="1" dirty="0" err="1">
                <a:latin typeface="Calibri"/>
                <a:cs typeface="Calibri"/>
              </a:rPr>
              <a:t>Oppiluus</a:t>
            </a:r>
            <a:r>
              <a:rPr lang="fi-FI" sz="1800" dirty="0">
                <a:latin typeface="Calibri"/>
                <a:cs typeface="Calibri"/>
              </a:rPr>
              <a:t>?</a:t>
            </a:r>
          </a:p>
          <a:p>
            <a:pPr marL="0" indent="0">
              <a:buNone/>
            </a:pPr>
            <a:r>
              <a:rPr lang="fi-FI" sz="1800" dirty="0">
                <a:latin typeface="Calibri"/>
                <a:cs typeface="Calibri"/>
              </a:rPr>
              <a:t>Olen osallistunut koulutukseen, jossa piti pohtia, ”mitä pedagogista syytä tai tarvetta haluaisit kehittää tai vahvistaa”. Taaskaan en tajua. Miksi tarvetta pitäisi vahvistaa? Miten syytä kehitetään?</a:t>
            </a:r>
          </a:p>
          <a:p>
            <a:pPr marL="0" indent="0">
              <a:buNone/>
            </a:pPr>
            <a:r>
              <a:rPr lang="fi-FI" sz="1800" dirty="0">
                <a:latin typeface="Calibri"/>
                <a:cs typeface="Calibri"/>
              </a:rPr>
              <a:t>Ja kun näen, että </a:t>
            </a:r>
            <a:r>
              <a:rPr lang="fi-FI" sz="1800" i="1" dirty="0">
                <a:latin typeface="Calibri"/>
                <a:cs typeface="Calibri"/>
              </a:rPr>
              <a:t>koulutuskuntayhtymä</a:t>
            </a:r>
            <a:r>
              <a:rPr lang="fi-FI" sz="1800" dirty="0">
                <a:latin typeface="Calibri"/>
                <a:cs typeface="Calibri"/>
              </a:rPr>
              <a:t> hakee </a:t>
            </a:r>
            <a:r>
              <a:rPr lang="fi-FI" sz="1800" i="1" dirty="0">
                <a:latin typeface="Calibri"/>
                <a:cs typeface="Calibri"/>
              </a:rPr>
              <a:t>lukiokoulutuksen</a:t>
            </a:r>
            <a:r>
              <a:rPr lang="fi-FI" sz="1800" dirty="0">
                <a:latin typeface="Calibri"/>
                <a:cs typeface="Calibri"/>
              </a:rPr>
              <a:t> </a:t>
            </a:r>
            <a:r>
              <a:rPr lang="fi-FI" sz="1800" i="1" dirty="0">
                <a:latin typeface="Calibri"/>
                <a:cs typeface="Calibri"/>
              </a:rPr>
              <a:t>tulosaluejohtajaa</a:t>
            </a:r>
            <a:r>
              <a:rPr lang="fi-FI" sz="1800" dirty="0">
                <a:latin typeface="Calibri"/>
                <a:cs typeface="Calibri"/>
              </a:rPr>
              <a:t>, jään miettimään, mihin pääsi unohtumaan </a:t>
            </a:r>
            <a:r>
              <a:rPr lang="fi-FI" sz="1800" i="1" dirty="0">
                <a:latin typeface="Calibri"/>
                <a:cs typeface="Calibri"/>
              </a:rPr>
              <a:t>erityispainopistealue</a:t>
            </a:r>
            <a:r>
              <a:rPr lang="fi-FI" sz="1800" dirty="0">
                <a:latin typeface="Calibri"/>
                <a:cs typeface="Calibri"/>
              </a:rPr>
              <a:t>.</a:t>
            </a:r>
          </a:p>
          <a:p>
            <a:pPr marL="0" indent="0">
              <a:buNone/>
            </a:pPr>
            <a:r>
              <a:rPr lang="fi-FI" sz="1800" b="1" dirty="0">
                <a:latin typeface="Calibri"/>
                <a:cs typeface="Calibri"/>
              </a:rPr>
              <a:t>Olenko jossain sketsissä, mutta en vain ole hoksannut?</a:t>
            </a:r>
            <a:endParaRPr lang="fi-FI" sz="1800" dirty="0">
              <a:latin typeface="Calibri"/>
              <a:cs typeface="Calibri"/>
            </a:endParaRPr>
          </a:p>
          <a:p>
            <a:pPr marL="0" indent="0">
              <a:buNone/>
            </a:pPr>
            <a:r>
              <a:rPr lang="fi-FI" sz="1800" b="1" cap="all" dirty="0">
                <a:latin typeface="Calibri"/>
                <a:cs typeface="Calibri"/>
              </a:rPr>
              <a:t>KÖKKÖÄ HALLINTOKIELTÄ</a:t>
            </a:r>
            <a:r>
              <a:rPr lang="fi-FI" sz="1800" dirty="0">
                <a:latin typeface="Calibri"/>
                <a:cs typeface="Calibri"/>
              </a:rPr>
              <a:t> on toki kuultu ennenkin. Aikoinaan Helsingin yliopisto luopui </a:t>
            </a:r>
            <a:r>
              <a:rPr lang="fi-FI" sz="1800" i="1" dirty="0">
                <a:latin typeface="Calibri"/>
                <a:cs typeface="Calibri"/>
              </a:rPr>
              <a:t>linja</a:t>
            </a:r>
            <a:r>
              <a:rPr lang="fi-FI" sz="1800" dirty="0">
                <a:latin typeface="Calibri"/>
                <a:cs typeface="Calibri"/>
              </a:rPr>
              <a:t>-sanasta. Olihan liian helppoa puhua vaikkapa sosiologiassa väestötieteen linjasta. Linja korvattiin sanahirviöllä </a:t>
            </a:r>
            <a:r>
              <a:rPr lang="fi-FI" sz="1800" i="1" dirty="0">
                <a:latin typeface="Calibri"/>
                <a:cs typeface="Calibri"/>
              </a:rPr>
              <a:t>suuntautumisvaihtoehto</a:t>
            </a:r>
            <a:r>
              <a:rPr lang="fi-FI" sz="1800" dirty="0">
                <a:latin typeface="Calibri"/>
                <a:cs typeface="Calibri"/>
              </a:rPr>
              <a:t>.</a:t>
            </a:r>
          </a:p>
          <a:p>
            <a:pPr marL="0" indent="0">
              <a:buNone/>
            </a:pPr>
            <a:r>
              <a:rPr lang="fi-FI" sz="1800" dirty="0">
                <a:latin typeface="Calibri"/>
                <a:cs typeface="Calibri"/>
              </a:rPr>
              <a:t>Nyt lukiot tulevat perässä. Kohta ei ole enää kursseja – mikä luonteva sana! – vaan ”moduuleita” ja ”opintojaksoja”.</a:t>
            </a:r>
          </a:p>
          <a:p>
            <a:endParaRPr lang="fi-FI" sz="1800" dirty="0">
              <a:cs typeface="Calibri"/>
            </a:endParaRPr>
          </a:p>
        </p:txBody>
      </p:sp>
      <p:sp>
        <p:nvSpPr>
          <p:cNvPr id="5" name="Tekstin paikkamerkki 4">
            <a:extLst>
              <a:ext uri="{FF2B5EF4-FFF2-40B4-BE49-F238E27FC236}">
                <a16:creationId xmlns:a16="http://schemas.microsoft.com/office/drawing/2014/main" id="{CE0E03B9-5EB7-40D1-B591-67F9D82C8F39}"/>
              </a:ext>
            </a:extLst>
          </p:cNvPr>
          <p:cNvSpPr>
            <a:spLocks noGrp="1"/>
          </p:cNvSpPr>
          <p:nvPr>
            <p:ph type="body" sz="quarter" idx="3"/>
          </p:nvPr>
        </p:nvSpPr>
        <p:spPr/>
        <p:txBody>
          <a:bodyPr/>
          <a:lstStyle/>
          <a:p>
            <a:endParaRPr lang="fi-FI"/>
          </a:p>
        </p:txBody>
      </p:sp>
      <p:sp>
        <p:nvSpPr>
          <p:cNvPr id="6" name="Sisällön paikkamerkki 5">
            <a:extLst>
              <a:ext uri="{FF2B5EF4-FFF2-40B4-BE49-F238E27FC236}">
                <a16:creationId xmlns:a16="http://schemas.microsoft.com/office/drawing/2014/main" id="{FCB1D2AC-2D29-41B1-829F-B323BE2E4F0C}"/>
              </a:ext>
            </a:extLst>
          </p:cNvPr>
          <p:cNvSpPr>
            <a:spLocks noGrp="1"/>
          </p:cNvSpPr>
          <p:nvPr>
            <p:ph sz="quarter" idx="4"/>
          </p:nvPr>
        </p:nvSpPr>
        <p:spPr/>
        <p:txBody>
          <a:bodyPr/>
          <a:lstStyle/>
          <a:p>
            <a:endParaRPr lang="fi-FI"/>
          </a:p>
        </p:txBody>
      </p:sp>
    </p:spTree>
    <p:extLst>
      <p:ext uri="{BB962C8B-B14F-4D97-AF65-F5344CB8AC3E}">
        <p14:creationId xmlns:p14="http://schemas.microsoft.com/office/powerpoint/2010/main" val="7345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A80233E9-66E7-8E48-C046-B0159A57B608}"/>
              </a:ext>
            </a:extLst>
          </p:cNvPr>
          <p:cNvSpPr>
            <a:spLocks noGrp="1"/>
          </p:cNvSpPr>
          <p:nvPr>
            <p:ph type="title"/>
          </p:nvPr>
        </p:nvSpPr>
        <p:spPr>
          <a:xfrm>
            <a:off x="841248" y="548640"/>
            <a:ext cx="3600860" cy="5431536"/>
          </a:xfrm>
        </p:spPr>
        <p:txBody>
          <a:bodyPr>
            <a:normAutofit/>
          </a:bodyPr>
          <a:lstStyle/>
          <a:p>
            <a:r>
              <a:rPr lang="fi-FI" sz="5400"/>
              <a:t>Säännöt ja arviointi</a:t>
            </a:r>
          </a:p>
        </p:txBody>
      </p:sp>
      <p:sp>
        <p:nvSpPr>
          <p:cNvPr id="18"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isällön paikkamerkki 2">
            <a:extLst>
              <a:ext uri="{FF2B5EF4-FFF2-40B4-BE49-F238E27FC236}">
                <a16:creationId xmlns:a16="http://schemas.microsoft.com/office/drawing/2014/main" id="{FBC8861E-7281-1CF7-79DE-20A8C4268B04}"/>
              </a:ext>
            </a:extLst>
          </p:cNvPr>
          <p:cNvSpPr>
            <a:spLocks noGrp="1"/>
          </p:cNvSpPr>
          <p:nvPr>
            <p:ph idx="1"/>
          </p:nvPr>
        </p:nvSpPr>
        <p:spPr>
          <a:xfrm>
            <a:off x="5126418" y="552091"/>
            <a:ext cx="6224335" cy="5431536"/>
          </a:xfrm>
        </p:spPr>
        <p:txBody>
          <a:bodyPr anchor="ctr">
            <a:normAutofit/>
          </a:bodyPr>
          <a:lstStyle/>
          <a:p>
            <a:pPr marL="0" indent="0">
              <a:buNone/>
            </a:pPr>
            <a:r>
              <a:rPr lang="fi-FI" sz="2200" b="1" u="sng" dirty="0"/>
              <a:t>Säännöt:</a:t>
            </a:r>
          </a:p>
          <a:p>
            <a:r>
              <a:rPr lang="fi-FI" sz="2200" b="1" dirty="0"/>
              <a:t>Poissaolot </a:t>
            </a:r>
            <a:r>
              <a:rPr lang="fi-FI" sz="2200" dirty="0"/>
              <a:t>selvitettävä Wilmaan: selvittämättömät poissaolot (yli 5), kurssi jää arvioimatta</a:t>
            </a:r>
          </a:p>
          <a:p>
            <a:r>
              <a:rPr lang="fi-FI" sz="2200" b="1" dirty="0"/>
              <a:t>Saavu ajoissa tunneille</a:t>
            </a:r>
            <a:endParaRPr lang="fi-FI" sz="2200" dirty="0"/>
          </a:p>
          <a:p>
            <a:r>
              <a:rPr lang="fi-FI" sz="2200" b="1" dirty="0"/>
              <a:t>Tietokone, kirja </a:t>
            </a:r>
            <a:r>
              <a:rPr lang="fi-FI" sz="2200" dirty="0"/>
              <a:t>ja </a:t>
            </a:r>
            <a:r>
              <a:rPr lang="fi-FI" sz="2200" b="1" dirty="0"/>
              <a:t>vihko</a:t>
            </a:r>
            <a:r>
              <a:rPr lang="fi-FI" sz="2200" dirty="0"/>
              <a:t> tunneilla mukana</a:t>
            </a:r>
          </a:p>
          <a:p>
            <a:pPr marL="0" indent="0">
              <a:buNone/>
            </a:pPr>
            <a:r>
              <a:rPr lang="fi-FI" sz="2200" b="1" u="sng" dirty="0"/>
              <a:t>Arviointi:</a:t>
            </a:r>
          </a:p>
          <a:p>
            <a:r>
              <a:rPr lang="fi-FI" sz="2200" b="1" dirty="0"/>
              <a:t>Koe</a:t>
            </a:r>
            <a:r>
              <a:rPr lang="fi-FI" sz="2200" dirty="0"/>
              <a:t> koeviikolla</a:t>
            </a:r>
          </a:p>
          <a:p>
            <a:r>
              <a:rPr lang="fi-FI" sz="2200" b="1" dirty="0"/>
              <a:t>Blogi</a:t>
            </a:r>
            <a:r>
              <a:rPr lang="fi-FI" sz="2200" dirty="0"/>
              <a:t>: ”Minun filosofia”, tehdään </a:t>
            </a:r>
            <a:r>
              <a:rPr lang="fi-FI" sz="2200" dirty="0" err="1"/>
              <a:t>peda.netin</a:t>
            </a:r>
            <a:r>
              <a:rPr lang="fi-FI" sz="2200" dirty="0"/>
              <a:t> omalle sivulle, palautetaan kurssin lopulla (osa arviointia)</a:t>
            </a:r>
          </a:p>
          <a:p>
            <a:r>
              <a:rPr lang="fi-FI" sz="2200" b="1" dirty="0"/>
              <a:t>Pakolliset tehtävät </a:t>
            </a:r>
            <a:r>
              <a:rPr lang="fi-FI" sz="2200" dirty="0" err="1"/>
              <a:t>peda.netissa</a:t>
            </a:r>
            <a:endParaRPr lang="fi-FI" sz="2200" dirty="0"/>
          </a:p>
          <a:p>
            <a:r>
              <a:rPr lang="fi-FI" sz="2200" b="1" dirty="0"/>
              <a:t>Tuntiaktiivisuus</a:t>
            </a:r>
          </a:p>
          <a:p>
            <a:r>
              <a:rPr lang="fi-FI" sz="2200" b="1" dirty="0"/>
              <a:t>Itsearviointi</a:t>
            </a:r>
          </a:p>
        </p:txBody>
      </p:sp>
    </p:spTree>
    <p:extLst>
      <p:ext uri="{BB962C8B-B14F-4D97-AF65-F5344CB8AC3E}">
        <p14:creationId xmlns:p14="http://schemas.microsoft.com/office/powerpoint/2010/main" val="886558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9032A4-011A-8E52-7753-E76847C40FC4}"/>
              </a:ext>
            </a:extLst>
          </p:cNvPr>
          <p:cNvSpPr>
            <a:spLocks noGrp="1"/>
          </p:cNvSpPr>
          <p:nvPr>
            <p:ph type="title"/>
          </p:nvPr>
        </p:nvSpPr>
        <p:spPr>
          <a:xfrm>
            <a:off x="6109498" y="908344"/>
            <a:ext cx="5244301" cy="1538130"/>
          </a:xfrm>
        </p:spPr>
        <p:txBody>
          <a:bodyPr>
            <a:normAutofit/>
          </a:bodyPr>
          <a:lstStyle/>
          <a:p>
            <a:r>
              <a:rPr lang="fi-FI"/>
              <a:t>Kpl 5. Millaista on taitava ajattelu?</a:t>
            </a:r>
          </a:p>
        </p:txBody>
      </p:sp>
      <p:sp>
        <p:nvSpPr>
          <p:cNvPr id="12" name="Freeform 6">
            <a:extLst>
              <a:ext uri="{FF2B5EF4-FFF2-40B4-BE49-F238E27FC236}">
                <a16:creationId xmlns:a16="http://schemas.microsoft.com/office/drawing/2014/main" id="{B6C29DB0-17E9-42FF-986E-0B7F493F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6">
            <a:extLst>
              <a:ext uri="{FF2B5EF4-FFF2-40B4-BE49-F238E27FC236}">
                <a16:creationId xmlns:a16="http://schemas.microsoft.com/office/drawing/2014/main" id="{115AD956-A5B6-4760-B8B2-11E2DF6B0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txBody>
          <a:bodyPr/>
          <a:lstStyle/>
          <a:p>
            <a:endParaRPr lang="fi-FI"/>
          </a:p>
        </p:txBody>
      </p:sp>
      <p:pic>
        <p:nvPicPr>
          <p:cNvPr id="7" name="Graphic 6" descr="Yhteys katkaistu">
            <a:extLst>
              <a:ext uri="{FF2B5EF4-FFF2-40B4-BE49-F238E27FC236}">
                <a16:creationId xmlns:a16="http://schemas.microsoft.com/office/drawing/2014/main" id="{2C56CB5D-DED5-198D-785E-E6D3FF96F5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0173" y="1790732"/>
            <a:ext cx="3267942" cy="3267942"/>
          </a:xfrm>
          <a:prstGeom prst="rect">
            <a:avLst/>
          </a:prstGeom>
        </p:spPr>
      </p:pic>
      <p:sp>
        <p:nvSpPr>
          <p:cNvPr id="3" name="Sisällön paikkamerkki 2">
            <a:extLst>
              <a:ext uri="{FF2B5EF4-FFF2-40B4-BE49-F238E27FC236}">
                <a16:creationId xmlns:a16="http://schemas.microsoft.com/office/drawing/2014/main" id="{B9542658-9790-01F0-8116-A8A999BC7D8E}"/>
              </a:ext>
            </a:extLst>
          </p:cNvPr>
          <p:cNvSpPr>
            <a:spLocks noGrp="1"/>
          </p:cNvSpPr>
          <p:nvPr>
            <p:ph idx="1"/>
          </p:nvPr>
        </p:nvSpPr>
        <p:spPr>
          <a:xfrm>
            <a:off x="5619964" y="2446474"/>
            <a:ext cx="6350363" cy="4200906"/>
          </a:xfrm>
        </p:spPr>
        <p:txBody>
          <a:bodyPr>
            <a:normAutofit/>
          </a:bodyPr>
          <a:lstStyle/>
          <a:p>
            <a:r>
              <a:rPr lang="fi-FI" sz="2000" dirty="0"/>
              <a:t>Ongelmia ajattelussa ja argumentoinnissa:</a:t>
            </a:r>
          </a:p>
          <a:p>
            <a:r>
              <a:rPr lang="fi-FI" sz="2000" b="1" dirty="0"/>
              <a:t>1. Vahvat ennakko-oletukset</a:t>
            </a:r>
          </a:p>
          <a:p>
            <a:pPr lvl="1"/>
            <a:r>
              <a:rPr lang="fi-FI" sz="2000" dirty="0"/>
              <a:t>Vahva etukäteisnäkemys</a:t>
            </a:r>
          </a:p>
          <a:p>
            <a:r>
              <a:rPr lang="fi-FI" sz="2000" b="1" dirty="0"/>
              <a:t>2. Ajatusharhat</a:t>
            </a:r>
          </a:p>
          <a:p>
            <a:pPr lvl="1"/>
            <a:r>
              <a:rPr lang="fi-FI" sz="2000" dirty="0"/>
              <a:t>Harhaluulo </a:t>
            </a:r>
          </a:p>
          <a:p>
            <a:r>
              <a:rPr lang="fi-FI" sz="2000" b="1" dirty="0"/>
              <a:t>3. Argumentointivirheet</a:t>
            </a:r>
          </a:p>
          <a:p>
            <a:pPr lvl="1"/>
            <a:r>
              <a:rPr lang="fi-FI" sz="2000" dirty="0"/>
              <a:t>Virheelliset perustelut</a:t>
            </a:r>
          </a:p>
          <a:p>
            <a:r>
              <a:rPr lang="fi-FI" sz="2000" b="1" dirty="0"/>
              <a:t>4. Ongelmat retorisissa keinoissa (keskustelu tai teksti)</a:t>
            </a:r>
          </a:p>
          <a:p>
            <a:pPr lvl="1"/>
            <a:r>
              <a:rPr lang="fi-FI" sz="2000" dirty="0"/>
              <a:t>esim. äänenkäyttö, ilmeet ja eleet, kielikuvat tekstissä</a:t>
            </a:r>
          </a:p>
          <a:p>
            <a:pPr lvl="1"/>
            <a:endParaRPr lang="fi-FI" sz="1700" b="1" dirty="0"/>
          </a:p>
        </p:txBody>
      </p:sp>
    </p:spTree>
    <p:extLst>
      <p:ext uri="{BB962C8B-B14F-4D97-AF65-F5344CB8AC3E}">
        <p14:creationId xmlns:p14="http://schemas.microsoft.com/office/powerpoint/2010/main" val="42152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6">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8">
            <a:extLst>
              <a:ext uri="{FF2B5EF4-FFF2-40B4-BE49-F238E27FC236}">
                <a16:creationId xmlns:a16="http://schemas.microsoft.com/office/drawing/2014/main" id="{F474090D-CD95-4B41-BE3D-6596953D3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662" y="323519"/>
            <a:ext cx="4323899" cy="6212748"/>
          </a:xfrm>
          <a:custGeom>
            <a:avLst/>
            <a:gdLst>
              <a:gd name="connsiteX0" fmla="*/ 0 w 4323899"/>
              <a:gd name="connsiteY0" fmla="*/ 0 h 6212748"/>
              <a:gd name="connsiteX1" fmla="*/ 742501 w 4323899"/>
              <a:gd name="connsiteY1" fmla="*/ 0 h 6212748"/>
              <a:gd name="connsiteX2" fmla="*/ 4323899 w 4323899"/>
              <a:gd name="connsiteY2" fmla="*/ 0 h 6212748"/>
              <a:gd name="connsiteX3" fmla="*/ 4323899 w 4323899"/>
              <a:gd name="connsiteY3" fmla="*/ 2864954 h 6212748"/>
              <a:gd name="connsiteX4" fmla="*/ 880454 w 4323899"/>
              <a:gd name="connsiteY4" fmla="*/ 6212748 h 6212748"/>
              <a:gd name="connsiteX5" fmla="*/ 0 w 4323899"/>
              <a:gd name="connsiteY5" fmla="*/ 6212748 h 6212748"/>
              <a:gd name="connsiteX6" fmla="*/ 0 w 4323899"/>
              <a:gd name="connsiteY6" fmla="*/ 6210962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899" h="6212748">
                <a:moveTo>
                  <a:pt x="0" y="0"/>
                </a:moveTo>
                <a:lnTo>
                  <a:pt x="742501" y="0"/>
                </a:lnTo>
                <a:lnTo>
                  <a:pt x="4323899" y="0"/>
                </a:lnTo>
                <a:lnTo>
                  <a:pt x="4323899" y="2864954"/>
                </a:lnTo>
                <a:lnTo>
                  <a:pt x="880454" y="6212748"/>
                </a:lnTo>
                <a:lnTo>
                  <a:pt x="0" y="6212748"/>
                </a:lnTo>
                <a:lnTo>
                  <a:pt x="0" y="6210962"/>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12">
            <a:extLst>
              <a:ext uri="{FF2B5EF4-FFF2-40B4-BE49-F238E27FC236}">
                <a16:creationId xmlns:a16="http://schemas.microsoft.com/office/drawing/2014/main" id="{B8F3E811-B104-4DFF-951A-008C860FF1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p:cNvSpPr txBox="1"/>
          <p:nvPr/>
        </p:nvSpPr>
        <p:spPr>
          <a:xfrm>
            <a:off x="983673" y="1266613"/>
            <a:ext cx="6074855" cy="459385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b="1" u="sng" dirty="0" err="1"/>
              <a:t>Ennakko-oletus</a:t>
            </a:r>
            <a:r>
              <a:rPr lang="en-US" sz="2400" b="1" u="sng" dirty="0"/>
              <a:t>: </a:t>
            </a:r>
          </a:p>
          <a:p>
            <a:pPr indent="-228600">
              <a:lnSpc>
                <a:spcPct val="90000"/>
              </a:lnSpc>
              <a:spcAft>
                <a:spcPts val="600"/>
              </a:spcAft>
              <a:buFont typeface="Arial" panose="020B0604020202020204" pitchFamily="34" charset="0"/>
              <a:buChar char="•"/>
            </a:pPr>
            <a:r>
              <a:rPr lang="en-US" sz="2400" b="1" dirty="0"/>
              <a:t>Markus on </a:t>
            </a:r>
            <a:r>
              <a:rPr lang="en-US" sz="2400" b="1" dirty="0" err="1"/>
              <a:t>hoikka</a:t>
            </a:r>
            <a:r>
              <a:rPr lang="en-US" sz="2400" b="1" dirty="0"/>
              <a:t>, </a:t>
            </a:r>
            <a:r>
              <a:rPr lang="en-US" sz="2400" b="1" dirty="0" err="1"/>
              <a:t>silmälasipäinen</a:t>
            </a:r>
            <a:r>
              <a:rPr lang="en-US" sz="2400" b="1" dirty="0"/>
              <a:t> </a:t>
            </a:r>
            <a:r>
              <a:rPr lang="en-US" sz="2400" b="1" dirty="0" err="1"/>
              <a:t>mies</a:t>
            </a:r>
            <a:r>
              <a:rPr lang="en-US" sz="2400" b="1" dirty="0"/>
              <a:t> </a:t>
            </a:r>
            <a:r>
              <a:rPr lang="en-US" sz="2400" b="1" dirty="0" err="1"/>
              <a:t>joka</a:t>
            </a:r>
            <a:endParaRPr lang="en-US" sz="2400" b="1" dirty="0"/>
          </a:p>
          <a:p>
            <a:pPr indent="-228600">
              <a:lnSpc>
                <a:spcPct val="90000"/>
              </a:lnSpc>
              <a:spcAft>
                <a:spcPts val="600"/>
              </a:spcAft>
              <a:buFont typeface="Arial" panose="020B0604020202020204" pitchFamily="34" charset="0"/>
              <a:buChar char="•"/>
            </a:pPr>
            <a:r>
              <a:rPr lang="en-US" sz="2400" b="1" dirty="0" err="1"/>
              <a:t>kuuntelee</a:t>
            </a:r>
            <a:r>
              <a:rPr lang="en-US" sz="2400" b="1" dirty="0"/>
              <a:t> </a:t>
            </a:r>
            <a:r>
              <a:rPr lang="en-US" sz="2400" b="1" dirty="0" err="1"/>
              <a:t>mielellään</a:t>
            </a:r>
            <a:r>
              <a:rPr lang="en-US" sz="2400" b="1" dirty="0"/>
              <a:t> </a:t>
            </a:r>
            <a:r>
              <a:rPr lang="en-US" sz="2400" b="1" dirty="0" err="1"/>
              <a:t>Mozartia</a:t>
            </a:r>
            <a:r>
              <a:rPr lang="en-US" sz="2400" b="1" dirty="0"/>
              <a:t>. </a:t>
            </a:r>
            <a:r>
              <a:rPr lang="en-US" sz="2400" b="1" dirty="0" err="1"/>
              <a:t>Kumpi</a:t>
            </a:r>
            <a:r>
              <a:rPr lang="en-US" sz="2400" b="1" dirty="0"/>
              <a:t> on</a:t>
            </a:r>
          </a:p>
          <a:p>
            <a:pPr indent="-228600">
              <a:lnSpc>
                <a:spcPct val="90000"/>
              </a:lnSpc>
              <a:spcAft>
                <a:spcPts val="600"/>
              </a:spcAft>
              <a:buFont typeface="Arial" panose="020B0604020202020204" pitchFamily="34" charset="0"/>
              <a:buChar char="•"/>
            </a:pPr>
            <a:r>
              <a:rPr lang="en-US" sz="2400" b="1" dirty="0" err="1"/>
              <a:t>mielestäsi</a:t>
            </a:r>
            <a:r>
              <a:rPr lang="en-US" sz="2400" b="1" dirty="0"/>
              <a:t> </a:t>
            </a:r>
            <a:r>
              <a:rPr lang="en-US" sz="2400" b="1" dirty="0" err="1"/>
              <a:t>todennäköisempää</a:t>
            </a:r>
            <a:r>
              <a:rPr lang="en-US" sz="2400" b="1" dirty="0"/>
              <a:t>:</a:t>
            </a:r>
          </a:p>
          <a:p>
            <a:pPr indent="-228600">
              <a:lnSpc>
                <a:spcPct val="90000"/>
              </a:lnSpc>
              <a:spcAft>
                <a:spcPts val="600"/>
              </a:spcAft>
              <a:buFont typeface="Arial" panose="020B0604020202020204" pitchFamily="34" charset="0"/>
              <a:buChar char="•"/>
            </a:pPr>
            <a:r>
              <a:rPr lang="en-US" sz="2400" b="1" i="1" dirty="0"/>
              <a:t>a) Markus on </a:t>
            </a:r>
            <a:r>
              <a:rPr lang="en-US" sz="2400" b="1" i="1" dirty="0" err="1"/>
              <a:t>kuorma-auton</a:t>
            </a:r>
            <a:r>
              <a:rPr lang="en-US" sz="2400" b="1" i="1" dirty="0"/>
              <a:t> </a:t>
            </a:r>
            <a:r>
              <a:rPr lang="en-US" sz="2400" b="1" i="1" dirty="0" err="1"/>
              <a:t>kuljettaja</a:t>
            </a:r>
            <a:r>
              <a:rPr lang="en-US" sz="2400" b="1" i="1" dirty="0"/>
              <a:t>? </a:t>
            </a:r>
          </a:p>
          <a:p>
            <a:pPr indent="-228600">
              <a:lnSpc>
                <a:spcPct val="90000"/>
              </a:lnSpc>
              <a:spcAft>
                <a:spcPts val="600"/>
              </a:spcAft>
              <a:buFont typeface="Arial" panose="020B0604020202020204" pitchFamily="34" charset="0"/>
              <a:buChar char="•"/>
            </a:pPr>
            <a:r>
              <a:rPr lang="en-US" sz="2400" b="1" i="1" dirty="0" err="1"/>
              <a:t>vai</a:t>
            </a:r>
            <a:endParaRPr lang="en-US" sz="2400" b="1" i="1" dirty="0"/>
          </a:p>
          <a:p>
            <a:pPr indent="-228600">
              <a:lnSpc>
                <a:spcPct val="90000"/>
              </a:lnSpc>
              <a:spcAft>
                <a:spcPts val="600"/>
              </a:spcAft>
              <a:buFont typeface="Arial" panose="020B0604020202020204" pitchFamily="34" charset="0"/>
              <a:buChar char="•"/>
            </a:pPr>
            <a:r>
              <a:rPr lang="en-US" sz="2400" b="1" i="1" dirty="0"/>
              <a:t>b) Markus on </a:t>
            </a:r>
            <a:r>
              <a:rPr lang="en-US" sz="2400" b="1" i="1" dirty="0" err="1"/>
              <a:t>Frankfurtissa</a:t>
            </a:r>
            <a:r>
              <a:rPr lang="en-US" sz="2400" b="1" i="1" dirty="0"/>
              <a:t> </a:t>
            </a:r>
            <a:r>
              <a:rPr lang="en-US" sz="2400" b="1" i="1" dirty="0" err="1"/>
              <a:t>asuva</a:t>
            </a:r>
            <a:r>
              <a:rPr lang="en-US" sz="2400" b="1" i="1" dirty="0"/>
              <a:t> </a:t>
            </a:r>
            <a:r>
              <a:rPr lang="en-US" sz="2400" b="1" i="1" dirty="0" err="1"/>
              <a:t>kirjallisuuden</a:t>
            </a:r>
            <a:r>
              <a:rPr lang="en-US" sz="2400" b="1" i="1" dirty="0"/>
              <a:t> </a:t>
            </a:r>
            <a:r>
              <a:rPr lang="en-US" sz="2400" b="1" i="1" dirty="0" err="1"/>
              <a:t>professori</a:t>
            </a:r>
            <a:r>
              <a:rPr lang="en-US" sz="2400" b="1" i="1" dirty="0"/>
              <a:t>?</a:t>
            </a:r>
          </a:p>
        </p:txBody>
      </p:sp>
    </p:spTree>
    <p:extLst>
      <p:ext uri="{BB962C8B-B14F-4D97-AF65-F5344CB8AC3E}">
        <p14:creationId xmlns:p14="http://schemas.microsoft.com/office/powerpoint/2010/main" val="272947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ext Box 141"/>
          <p:cNvSpPr>
            <a:spLocks noGrp="1"/>
          </p:cNvSpPr>
          <p:nvPr>
            <p:ph type="title" idx="4294967295"/>
          </p:nvPr>
        </p:nvSpPr>
        <p:spPr>
          <a:xfrm>
            <a:off x="0" y="274638"/>
            <a:ext cx="8229600" cy="1143000"/>
          </a:xfrm>
          <a:prstGeom prst="rect">
            <a:avLst/>
          </a:prstGeom>
        </p:spPr>
        <p:txBody>
          <a:bodyPr vert="horz" wrap="square" lIns="91440" tIns="45720" rIns="91440" bIns="45720" numCol="1" rtlCol="0" anchor="ctr">
            <a:normAutofit/>
          </a:bodyPr>
          <a:lstStyle/>
          <a:p>
            <a:r>
              <a:rPr lang="en-US" err="1">
                <a:latin typeface="Calibri"/>
                <a:cs typeface="Calibri"/>
              </a:rPr>
              <a:t>Taitava</a:t>
            </a:r>
            <a:r>
              <a:rPr lang="en-US" dirty="0">
                <a:latin typeface="Calibri"/>
                <a:cs typeface="Calibri"/>
              </a:rPr>
              <a:t> </a:t>
            </a:r>
            <a:r>
              <a:rPr lang="en-US" err="1">
                <a:latin typeface="Calibri"/>
                <a:cs typeface="Calibri"/>
              </a:rPr>
              <a:t>a</a:t>
            </a:r>
            <a:r>
              <a:rPr err="1">
                <a:latin typeface="Calibri"/>
                <a:cs typeface="Calibri"/>
              </a:rPr>
              <a:t>jattelu</a:t>
            </a:r>
            <a:r>
              <a:rPr>
                <a:latin typeface="Calibri"/>
                <a:cs typeface="Calibri"/>
              </a:rPr>
              <a:t>: ajatusharhat</a:t>
            </a:r>
            <a:br>
              <a:rPr lang="fi-FI" dirty="0">
                <a:latin typeface="Calibri"/>
                <a:cs typeface="Calibri"/>
              </a:rPr>
            </a:br>
            <a:endParaRPr lang="fi-FI" sz="2400">
              <a:latin typeface="Calibri"/>
              <a:cs typeface="Calibri"/>
            </a:endParaRPr>
          </a:p>
        </p:txBody>
      </p:sp>
      <p:sp>
        <p:nvSpPr>
          <p:cNvPr id="143" name="Text Box 143"/>
          <p:cNvSpPr>
            <a:spLocks noGrp="1"/>
          </p:cNvSpPr>
          <p:nvPr>
            <p:ph sz="half" idx="4294967295"/>
          </p:nvPr>
        </p:nvSpPr>
        <p:spPr>
          <a:xfrm>
            <a:off x="188912" y="1602769"/>
            <a:ext cx="5574890" cy="4753581"/>
          </a:xfrm>
          <a:prstGeom prst="rect">
            <a:avLst/>
          </a:prstGeom>
        </p:spPr>
        <p:txBody>
          <a:bodyPr vert="horz" wrap="square" lIns="91440" tIns="45720" rIns="91440" bIns="45720" numCol="1" rtlCol="0" anchor="t">
            <a:normAutofit/>
          </a:bodyPr>
          <a:lstStyle>
            <a:lvl1pPr>
              <a:defRPr lang="en-US" sz="2800" dirty="0" smtClean="0"/>
            </a:lvl1pPr>
            <a:lvl2pPr>
              <a:defRPr lang="en-US" sz="2400" dirty="0" smtClean="0"/>
            </a:lvl2pPr>
            <a:lvl3pPr>
              <a:defRPr lang="en-US" sz="2000" dirty="0" smtClean="0"/>
            </a:lvl3pPr>
            <a:lvl4pPr>
              <a:defRPr lang="en-US" sz="1800" dirty="0" smtClean="0"/>
            </a:lvl4pPr>
            <a:lvl5pPr>
              <a:defRPr lang="en-US" sz="1800" dirty="0" smtClean="0"/>
            </a:lvl5pPr>
          </a:lstStyle>
          <a:p>
            <a:pPr marL="457200" indent="-457200">
              <a:buAutoNum type="arabicPeriod"/>
            </a:pPr>
            <a:r>
              <a:rPr lang="en-US" b="1" i="1" dirty="0" err="1">
                <a:latin typeface="Calibri"/>
                <a:cs typeface="Calibri"/>
              </a:rPr>
              <a:t>Vahvistusharha</a:t>
            </a:r>
            <a:endParaRPr lang="en-US" b="1" i="1" dirty="0">
              <a:latin typeface="Calibri"/>
              <a:cs typeface="Calibri"/>
            </a:endParaRPr>
          </a:p>
          <a:p>
            <a:pPr>
              <a:buFontTx/>
              <a:buChar char="-"/>
            </a:pPr>
            <a:r>
              <a:rPr lang="en-US" dirty="0" err="1">
                <a:latin typeface="Calibri"/>
                <a:cs typeface="Calibri"/>
              </a:rPr>
              <a:t>ihmiset</a:t>
            </a:r>
            <a:r>
              <a:rPr lang="en-US" dirty="0">
                <a:latin typeface="Calibri"/>
                <a:cs typeface="Calibri"/>
              </a:rPr>
              <a:t> </a:t>
            </a:r>
            <a:r>
              <a:rPr lang="en-US" dirty="0" err="1">
                <a:latin typeface="Calibri"/>
                <a:cs typeface="Calibri"/>
              </a:rPr>
              <a:t>hakevat</a:t>
            </a:r>
            <a:r>
              <a:rPr lang="en-US" dirty="0">
                <a:latin typeface="Calibri"/>
                <a:cs typeface="Calibri"/>
              </a:rPr>
              <a:t> </a:t>
            </a:r>
            <a:r>
              <a:rPr lang="en-US" dirty="0" err="1">
                <a:latin typeface="Calibri"/>
                <a:cs typeface="Calibri"/>
              </a:rPr>
              <a:t>helposti</a:t>
            </a:r>
            <a:r>
              <a:rPr lang="en-US" dirty="0">
                <a:latin typeface="Calibri"/>
                <a:cs typeface="Calibri"/>
              </a:rPr>
              <a:t> </a:t>
            </a:r>
            <a:r>
              <a:rPr lang="en-US" dirty="0" err="1">
                <a:latin typeface="Calibri"/>
                <a:cs typeface="Calibri"/>
              </a:rPr>
              <a:t>vahvistusta</a:t>
            </a:r>
            <a:r>
              <a:rPr lang="en-US" dirty="0">
                <a:latin typeface="Calibri"/>
                <a:cs typeface="Calibri"/>
              </a:rPr>
              <a:t> </a:t>
            </a:r>
            <a:r>
              <a:rPr lang="en-US" dirty="0" err="1">
                <a:latin typeface="Calibri"/>
                <a:cs typeface="Calibri"/>
              </a:rPr>
              <a:t>ennakkoluuloilleen</a:t>
            </a:r>
            <a:r>
              <a:rPr lang="en-US" dirty="0">
                <a:latin typeface="Calibri"/>
                <a:cs typeface="Calibri"/>
              </a:rPr>
              <a:t> </a:t>
            </a:r>
            <a:endParaRPr lang="en-US" dirty="0">
              <a:cs typeface="Calibri"/>
            </a:endParaRPr>
          </a:p>
          <a:p>
            <a:pPr marL="0" indent="0">
              <a:buNone/>
            </a:pPr>
            <a:r>
              <a:rPr lang="en-US" b="1" i="1" dirty="0">
                <a:latin typeface="Calibri"/>
                <a:cs typeface="Calibri"/>
              </a:rPr>
              <a:t>2. Lauma-</a:t>
            </a:r>
            <a:r>
              <a:rPr lang="en-US" b="1" i="1" dirty="0" err="1">
                <a:latin typeface="Calibri"/>
                <a:cs typeface="Calibri"/>
              </a:rPr>
              <a:t>ajattelu</a:t>
            </a:r>
            <a:endParaRPr lang="en-US" b="1" i="1" dirty="0">
              <a:latin typeface="Calibri"/>
              <a:cs typeface="Calibri"/>
            </a:endParaRPr>
          </a:p>
          <a:p>
            <a:pPr marL="0" indent="0">
              <a:buNone/>
            </a:pPr>
            <a:r>
              <a:rPr lang="en-US" dirty="0">
                <a:latin typeface="Calibri"/>
                <a:cs typeface="Calibri"/>
              </a:rPr>
              <a:t>- </a:t>
            </a:r>
            <a:r>
              <a:rPr lang="en-US" dirty="0" err="1">
                <a:latin typeface="Calibri"/>
                <a:cs typeface="Calibri"/>
              </a:rPr>
              <a:t>muiden</a:t>
            </a:r>
            <a:r>
              <a:rPr lang="en-US" dirty="0">
                <a:latin typeface="Calibri"/>
                <a:cs typeface="Calibri"/>
              </a:rPr>
              <a:t> </a:t>
            </a:r>
            <a:r>
              <a:rPr lang="en-US" dirty="0" err="1">
                <a:latin typeface="Calibri"/>
                <a:cs typeface="Calibri"/>
              </a:rPr>
              <a:t>ajatteluun</a:t>
            </a:r>
            <a:r>
              <a:rPr lang="en-US" dirty="0">
                <a:latin typeface="Calibri"/>
                <a:cs typeface="Calibri"/>
              </a:rPr>
              <a:t> </a:t>
            </a:r>
            <a:r>
              <a:rPr lang="en-US" dirty="0" err="1">
                <a:latin typeface="Calibri"/>
                <a:cs typeface="Calibri"/>
              </a:rPr>
              <a:t>mukautuminen</a:t>
            </a:r>
            <a:endParaRPr lang="en-US" dirty="0">
              <a:latin typeface="Calibri"/>
              <a:cs typeface="Calibri"/>
            </a:endParaRPr>
          </a:p>
          <a:p>
            <a:pPr marL="0" indent="0">
              <a:buNone/>
            </a:pPr>
            <a:endParaRPr lang="en-US" sz="2400" dirty="0">
              <a:cs typeface="Calibri"/>
            </a:endParaRPr>
          </a:p>
        </p:txBody>
      </p:sp>
      <p:sp>
        <p:nvSpPr>
          <p:cNvPr id="145" name="Text Box 145"/>
          <p:cNvSpPr>
            <a:spLocks noGrp="1"/>
          </p:cNvSpPr>
          <p:nvPr>
            <p:ph sz="quarter" idx="4294967295"/>
          </p:nvPr>
        </p:nvSpPr>
        <p:spPr>
          <a:xfrm>
            <a:off x="6428200" y="1602769"/>
            <a:ext cx="5303837" cy="4249737"/>
          </a:xfrm>
          <a:prstGeom prst="rect">
            <a:avLst/>
          </a:prstGeom>
        </p:spPr>
        <p:txBody>
          <a:bodyPr vert="horz" wrap="square" lIns="91440" tIns="45720" rIns="91440" bIns="45720" numCol="1" rtlCol="0" anchor="t">
            <a:noAutofit/>
          </a:bodyPr>
          <a:lstStyle>
            <a:lvl1pPr>
              <a:defRPr lang="en-US" sz="2400" dirty="0" smtClean="0"/>
            </a:lvl1pPr>
            <a:lvl2pPr>
              <a:defRPr lang="en-US" sz="2000" dirty="0" smtClean="0"/>
            </a:lvl2pPr>
            <a:lvl3pPr>
              <a:defRPr lang="en-US" sz="1800" dirty="0" smtClean="0"/>
            </a:lvl3pPr>
            <a:lvl4pPr>
              <a:defRPr lang="en-US" sz="1600" dirty="0" smtClean="0"/>
            </a:lvl4pPr>
            <a:lvl5pPr>
              <a:defRPr lang="en-US" sz="1600" dirty="0" smtClean="0"/>
            </a:lvl5pPr>
          </a:lstStyle>
          <a:p>
            <a:pPr marL="0" indent="0">
              <a:buNone/>
            </a:pPr>
            <a:r>
              <a:rPr lang="en-US" sz="2800" b="1" i="1" dirty="0">
                <a:cs typeface="Calibri"/>
              </a:rPr>
              <a:t>3. </a:t>
            </a:r>
            <a:r>
              <a:rPr lang="en-US" sz="2800" b="1" i="1" dirty="0" err="1">
                <a:cs typeface="Calibri"/>
              </a:rPr>
              <a:t>Suodattaminen</a:t>
            </a:r>
            <a:endParaRPr lang="en-US" sz="2800" b="1" i="1" dirty="0">
              <a:cs typeface="Calibri"/>
            </a:endParaRPr>
          </a:p>
          <a:p>
            <a:pPr marL="0" indent="0">
              <a:buNone/>
            </a:pPr>
            <a:r>
              <a:rPr lang="en-US" sz="2800" dirty="0">
                <a:cs typeface="Calibri"/>
              </a:rPr>
              <a:t>- </a:t>
            </a:r>
            <a:r>
              <a:rPr lang="en-US" sz="2800" dirty="0" err="1">
                <a:cs typeface="Calibri"/>
              </a:rPr>
              <a:t>negatiivisen</a:t>
            </a:r>
            <a:r>
              <a:rPr lang="en-US" sz="2800" dirty="0">
                <a:cs typeface="Calibri"/>
              </a:rPr>
              <a:t> </a:t>
            </a:r>
            <a:r>
              <a:rPr lang="en-US" sz="2800" dirty="0" err="1">
                <a:cs typeface="Calibri"/>
              </a:rPr>
              <a:t>palautteen</a:t>
            </a:r>
            <a:r>
              <a:rPr lang="en-US" sz="2800" dirty="0">
                <a:cs typeface="Calibri"/>
              </a:rPr>
              <a:t> </a:t>
            </a:r>
            <a:r>
              <a:rPr lang="en-US" sz="2800" dirty="0" err="1">
                <a:cs typeface="Calibri"/>
              </a:rPr>
              <a:t>suodattaa</a:t>
            </a:r>
            <a:r>
              <a:rPr lang="en-US" sz="2800" dirty="0">
                <a:cs typeface="Calibri"/>
              </a:rPr>
              <a:t> </a:t>
            </a:r>
            <a:r>
              <a:rPr lang="en-US" sz="2800" dirty="0" err="1">
                <a:cs typeface="Calibri"/>
              </a:rPr>
              <a:t>positiivisen</a:t>
            </a:r>
            <a:r>
              <a:rPr lang="en-US" sz="2800" dirty="0">
                <a:cs typeface="Calibri"/>
              </a:rPr>
              <a:t> </a:t>
            </a:r>
            <a:r>
              <a:rPr lang="en-US" sz="2800" dirty="0" err="1">
                <a:cs typeface="Calibri"/>
              </a:rPr>
              <a:t>palautteen</a:t>
            </a:r>
            <a:r>
              <a:rPr lang="en-US" sz="2800" dirty="0">
                <a:cs typeface="Calibri"/>
              </a:rPr>
              <a:t> </a:t>
            </a:r>
            <a:r>
              <a:rPr lang="en-US" sz="2800" dirty="0" err="1">
                <a:cs typeface="Calibri"/>
              </a:rPr>
              <a:t>seasta</a:t>
            </a:r>
            <a:endParaRPr lang="en-US" sz="2800" b="1" i="1" dirty="0">
              <a:latin typeface="Calibri"/>
              <a:cs typeface="Calibri"/>
            </a:endParaRPr>
          </a:p>
          <a:p>
            <a:pPr marL="0" indent="0">
              <a:buNone/>
            </a:pPr>
            <a:r>
              <a:rPr lang="en-US" sz="2800" b="1" i="1" dirty="0">
                <a:latin typeface="Calibri"/>
                <a:cs typeface="Calibri"/>
              </a:rPr>
              <a:t>4. </a:t>
            </a:r>
            <a:r>
              <a:rPr lang="en-US" sz="2800" b="1" i="1" dirty="0" err="1">
                <a:latin typeface="Calibri"/>
                <a:cs typeface="Calibri"/>
              </a:rPr>
              <a:t>Esiintyvyysharha</a:t>
            </a:r>
            <a:endParaRPr lang="en-US" sz="2800" b="1" i="1" dirty="0">
              <a:latin typeface="Calibri"/>
              <a:cs typeface="Calibri"/>
            </a:endParaRPr>
          </a:p>
          <a:p>
            <a:pPr marL="0" indent="0">
              <a:buNone/>
            </a:pPr>
            <a:r>
              <a:rPr lang="en-US" sz="2800" dirty="0">
                <a:latin typeface="Calibri"/>
                <a:cs typeface="Calibri"/>
              </a:rPr>
              <a:t>- </a:t>
            </a:r>
            <a:r>
              <a:rPr lang="en-US" sz="2800" dirty="0" err="1">
                <a:latin typeface="Calibri"/>
                <a:cs typeface="Calibri"/>
              </a:rPr>
              <a:t>poikkeukset</a:t>
            </a:r>
            <a:r>
              <a:rPr lang="en-US" sz="2800" dirty="0">
                <a:latin typeface="Calibri"/>
                <a:cs typeface="Calibri"/>
              </a:rPr>
              <a:t> </a:t>
            </a:r>
            <a:r>
              <a:rPr lang="en-US" sz="2800" dirty="0" err="1">
                <a:latin typeface="Calibri"/>
                <a:cs typeface="Calibri"/>
              </a:rPr>
              <a:t>nousevat</a:t>
            </a:r>
            <a:r>
              <a:rPr lang="en-US" sz="2800" dirty="0">
                <a:latin typeface="Calibri"/>
                <a:cs typeface="Calibri"/>
              </a:rPr>
              <a:t> </a:t>
            </a:r>
            <a:r>
              <a:rPr lang="en-US" sz="2800" dirty="0" err="1">
                <a:latin typeface="Calibri"/>
                <a:cs typeface="Calibri"/>
              </a:rPr>
              <a:t>helposti</a:t>
            </a:r>
            <a:r>
              <a:rPr lang="en-US" sz="2800" dirty="0">
                <a:latin typeface="Calibri"/>
                <a:cs typeface="Calibri"/>
              </a:rPr>
              <a:t> </a:t>
            </a:r>
            <a:r>
              <a:rPr lang="en-US" sz="2800" dirty="0" err="1">
                <a:latin typeface="Calibri"/>
                <a:cs typeface="Calibri"/>
              </a:rPr>
              <a:t>otsikoihin</a:t>
            </a:r>
            <a:r>
              <a:rPr lang="en-US" sz="2800" dirty="0">
                <a:latin typeface="Calibri"/>
                <a:cs typeface="Calibri"/>
              </a:rPr>
              <a:t>: </a:t>
            </a:r>
            <a:r>
              <a:rPr lang="en-US" sz="2800" dirty="0" err="1">
                <a:latin typeface="Calibri"/>
                <a:cs typeface="Calibri"/>
              </a:rPr>
              <a:t>huomaa</a:t>
            </a:r>
            <a:r>
              <a:rPr lang="en-US" sz="2800" dirty="0">
                <a:latin typeface="Calibri"/>
                <a:cs typeface="Calibri"/>
              </a:rPr>
              <a:t> </a:t>
            </a:r>
            <a:r>
              <a:rPr lang="en-US" sz="2800" dirty="0" err="1">
                <a:latin typeface="Calibri"/>
                <a:cs typeface="Calibri"/>
              </a:rPr>
              <a:t>tilastollinen</a:t>
            </a:r>
            <a:r>
              <a:rPr lang="en-US" sz="2800" dirty="0">
                <a:latin typeface="Calibri"/>
                <a:cs typeface="Calibri"/>
              </a:rPr>
              <a:t> </a:t>
            </a:r>
            <a:r>
              <a:rPr lang="en-US" sz="2800" dirty="0" err="1">
                <a:latin typeface="Calibri"/>
                <a:cs typeface="Calibri"/>
              </a:rPr>
              <a:t>todennäköisyys</a:t>
            </a:r>
            <a:endParaRPr lang="en-US" sz="2800" dirty="0">
              <a:latin typeface="Calibri"/>
              <a:cs typeface="Calibri"/>
            </a:endParaRPr>
          </a:p>
        </p:txBody>
      </p:sp>
      <p:sp>
        <p:nvSpPr>
          <p:cNvPr id="146" name="Text Box 146"/>
          <p:cNvSpPr txBox="1">
            <a:spLocks/>
          </p:cNvSpPr>
          <p:nvPr/>
        </p:nvSpPr>
        <p:spPr>
          <a:xfrm>
            <a:off x="4648200" y="6356351"/>
            <a:ext cx="2895600" cy="365125"/>
          </a:xfrm>
          <a:prstGeom prst="rect">
            <a:avLst/>
          </a:prstGeom>
          <a:noFill/>
          <a:ln>
            <a:noFill/>
          </a:ln>
        </p:spPr>
        <p:txBody>
          <a:bodyPr numCol="1" anchor="ctr"/>
          <a:lstStyle/>
          <a:p>
            <a:pPr algn="ctr"/>
            <a:r>
              <a:rPr lang="en-US" sz="1200" dirty="0">
                <a:solidFill>
                  <a:srgbClr val="898989"/>
                </a:solidFill>
              </a:rPr>
              <a:t>Petri Anttila, </a:t>
            </a:r>
            <a:r>
              <a:rPr lang="en-US" sz="1200" dirty="0" err="1">
                <a:solidFill>
                  <a:srgbClr val="898989"/>
                </a:solidFill>
              </a:rPr>
              <a:t>Kotkan</a:t>
            </a:r>
            <a:r>
              <a:rPr lang="en-US" sz="1200" dirty="0">
                <a:solidFill>
                  <a:srgbClr val="898989"/>
                </a:solidFill>
              </a:rPr>
              <a:t> </a:t>
            </a:r>
            <a:r>
              <a:rPr lang="en-US" sz="1200" dirty="0" err="1">
                <a:solidFill>
                  <a:srgbClr val="898989"/>
                </a:solidFill>
              </a:rPr>
              <a:t>lyseo</a:t>
            </a:r>
            <a:endParaRPr lang="en-US" sz="1200" dirty="0">
              <a:solidFill>
                <a:srgbClr val="898989"/>
              </a:solidFill>
            </a:endParaRPr>
          </a:p>
        </p:txBody>
      </p:sp>
    </p:spTree>
    <p:extLst>
      <p:ext uri="{BB962C8B-B14F-4D97-AF65-F5344CB8AC3E}">
        <p14:creationId xmlns:p14="http://schemas.microsoft.com/office/powerpoint/2010/main" val="68364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
                                            <p:txEl>
                                              <p:pRg st="0" end="0"/>
                                            </p:txEl>
                                          </p:spTgt>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143">
                                            <p:txEl>
                                              <p:pRg st="1" end="1"/>
                                            </p:txEl>
                                          </p:spTgt>
                                        </p:tgtEl>
                                        <p:attrNameLst>
                                          <p:attrName>style.visibility</p:attrName>
                                        </p:attrNameLst>
                                      </p:cBhvr>
                                      <p:to>
                                        <p:strVal val="visible"/>
                                      </p:to>
                                    </p:set>
                                    <p:anim calcmode="lin" valueType="num">
                                      <p:cBhvr additive="base">
                                        <p:cTn id="9" dur="500" fill="hold"/>
                                        <p:tgtEl>
                                          <p:spTgt spid="143">
                                            <p:txEl>
                                              <p:pRg st="1" end="1"/>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1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43">
                                            <p:txEl>
                                              <p:pRg st="2" end="2"/>
                                            </p:txEl>
                                          </p:spTgt>
                                        </p:tgtEl>
                                        <p:attrNameLst>
                                          <p:attrName>style.visibility</p:attrName>
                                        </p:attrNameLst>
                                      </p:cBhvr>
                                      <p:to>
                                        <p:strVal val="visible"/>
                                      </p:to>
                                    </p:set>
                                    <p:anim calcmode="lin" valueType="num">
                                      <p:cBhvr additive="base">
                                        <p:cTn id="15" dur="500" fill="hold"/>
                                        <p:tgtEl>
                                          <p:spTgt spid="14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3">
                                            <p:txEl>
                                              <p:pRg st="3" end="3"/>
                                            </p:txEl>
                                          </p:spTgt>
                                        </p:tgtEl>
                                        <p:attrNameLst>
                                          <p:attrName>style.visibility</p:attrName>
                                        </p:attrNameLst>
                                      </p:cBhvr>
                                      <p:to>
                                        <p:strVal val="visible"/>
                                      </p:to>
                                    </p:set>
                                    <p:anim calcmode="lin" valueType="num">
                                      <p:cBhvr additive="base">
                                        <p:cTn id="19" dur="500" fill="hold"/>
                                        <p:tgtEl>
                                          <p:spTgt spid="14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5">
                                            <p:txEl>
                                              <p:pRg st="2" end="2"/>
                                            </p:txEl>
                                          </p:spTgt>
                                        </p:tgtEl>
                                        <p:attrNameLst>
                                          <p:attrName>style.visibility</p:attrName>
                                        </p:attrNameLst>
                                      </p:cBhvr>
                                      <p:to>
                                        <p:strVal val="visible"/>
                                      </p:to>
                                    </p:set>
                                    <p:anim calcmode="lin" valueType="num">
                                      <p:cBhvr additive="base">
                                        <p:cTn id="25" dur="500" fill="hold"/>
                                        <p:tgtEl>
                                          <p:spTgt spid="14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5">
                                            <p:txEl>
                                              <p:pRg st="0" end="0"/>
                                            </p:txEl>
                                          </p:spTgt>
                                        </p:tgtEl>
                                        <p:attrNameLst>
                                          <p:attrName>style.visibility</p:attrName>
                                        </p:attrNameLst>
                                      </p:cBhvr>
                                      <p:to>
                                        <p:strVal val="visible"/>
                                      </p:to>
                                    </p:set>
                                    <p:anim calcmode="lin" valueType="num">
                                      <p:cBhvr additive="base">
                                        <p:cTn id="31" dur="500" fill="hold"/>
                                        <p:tgtEl>
                                          <p:spTgt spid="14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5">
                                            <p:txEl>
                                              <p:pRg st="1" end="1"/>
                                            </p:txEl>
                                          </p:spTgt>
                                        </p:tgtEl>
                                        <p:attrNameLst>
                                          <p:attrName>style.visibility</p:attrName>
                                        </p:attrNameLst>
                                      </p:cBhvr>
                                      <p:to>
                                        <p:strVal val="visible"/>
                                      </p:to>
                                    </p:set>
                                    <p:anim calcmode="lin" valueType="num">
                                      <p:cBhvr additive="base">
                                        <p:cTn id="37" dur="500" fill="hold"/>
                                        <p:tgtEl>
                                          <p:spTgt spid="145">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5">
                                            <p:txEl>
                                              <p:pRg st="3" end="3"/>
                                            </p:txEl>
                                          </p:spTgt>
                                        </p:tgtEl>
                                        <p:attrNameLst>
                                          <p:attrName>style.visibility</p:attrName>
                                        </p:attrNameLst>
                                      </p:cBhvr>
                                      <p:to>
                                        <p:strVal val="visible"/>
                                      </p:to>
                                    </p:set>
                                    <p:anim calcmode="lin" valueType="num">
                                      <p:cBhvr additive="base">
                                        <p:cTn id="43" dur="500" fill="hold"/>
                                        <p:tgtEl>
                                          <p:spTgt spid="145">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3">
                                            <p:txEl>
                                              <p:pRg st="0" end="0"/>
                                            </p:txEl>
                                          </p:spTgt>
                                        </p:tgtEl>
                                        <p:attrNameLst>
                                          <p:attrName>style.visibility</p:attrName>
                                        </p:attrNameLst>
                                      </p:cBhvr>
                                      <p:to>
                                        <p:strVal val="visible"/>
                                      </p:to>
                                    </p:set>
                                    <p:anim calcmode="lin" valueType="num">
                                      <p:cBhvr additive="base">
                                        <p:cTn id="49" dur="500" fill="hold"/>
                                        <p:tgtEl>
                                          <p:spTgt spid="143">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43">
                                            <p:txEl>
                                              <p:pRg st="0" end="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43">
                                            <p:txEl>
                                              <p:pRg st="1" end="1"/>
                                            </p:txEl>
                                          </p:spTgt>
                                        </p:tgtEl>
                                        <p:attrNameLst>
                                          <p:attrName>style.visibility</p:attrName>
                                        </p:attrNameLst>
                                      </p:cBhvr>
                                      <p:to>
                                        <p:strVal val="visible"/>
                                      </p:to>
                                    </p:set>
                                    <p:anim calcmode="lin" valueType="num">
                                      <p:cBhvr additive="base">
                                        <p:cTn id="53" dur="500" fill="hold"/>
                                        <p:tgtEl>
                                          <p:spTgt spid="143">
                                            <p:txEl>
                                              <p:pRg st="1" end="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43">
                                            <p:txEl>
                                              <p:pRg st="1" end="1"/>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43">
                                            <p:txEl>
                                              <p:pRg st="2" end="2"/>
                                            </p:txEl>
                                          </p:spTgt>
                                        </p:tgtEl>
                                        <p:attrNameLst>
                                          <p:attrName>style.visibility</p:attrName>
                                        </p:attrNameLst>
                                      </p:cBhvr>
                                      <p:to>
                                        <p:strVal val="visible"/>
                                      </p:to>
                                    </p:set>
                                    <p:anim calcmode="lin" valueType="num">
                                      <p:cBhvr additive="base">
                                        <p:cTn id="57" dur="500" fill="hold"/>
                                        <p:tgtEl>
                                          <p:spTgt spid="143">
                                            <p:txEl>
                                              <p:pRg st="2" end="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43">
                                            <p:txEl>
                                              <p:pRg st="2" end="2"/>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43">
                                            <p:txEl>
                                              <p:pRg st="3" end="3"/>
                                            </p:txEl>
                                          </p:spTgt>
                                        </p:tgtEl>
                                        <p:attrNameLst>
                                          <p:attrName>style.visibility</p:attrName>
                                        </p:attrNameLst>
                                      </p:cBhvr>
                                      <p:to>
                                        <p:strVal val="visible"/>
                                      </p:to>
                                    </p:set>
                                    <p:anim calcmode="lin" valueType="num">
                                      <p:cBhvr additive="base">
                                        <p:cTn id="61" dur="500" fill="hold"/>
                                        <p:tgtEl>
                                          <p:spTgt spid="143">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43">
                                            <p:txEl>
                                              <p:pRg st="2" end="2"/>
                                            </p:txEl>
                                          </p:spTgt>
                                        </p:tgtEl>
                                        <p:attrNameLst>
                                          <p:attrName>style.visibility</p:attrName>
                                        </p:attrNameLst>
                                      </p:cBhvr>
                                      <p:to>
                                        <p:strVal val="visible"/>
                                      </p:to>
                                    </p:set>
                                    <p:anim calcmode="lin" valueType="num">
                                      <p:cBhvr additive="base">
                                        <p:cTn id="67" dur="500" fill="hold"/>
                                        <p:tgtEl>
                                          <p:spTgt spid="143">
                                            <p:txEl>
                                              <p:pRg st="2" end="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43">
                                            <p:txEl>
                                              <p:pRg st="2" end="2"/>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43">
                                            <p:txEl>
                                              <p:pRg st="3" end="3"/>
                                            </p:txEl>
                                          </p:spTgt>
                                        </p:tgtEl>
                                        <p:attrNameLst>
                                          <p:attrName>style.visibility</p:attrName>
                                        </p:attrNameLst>
                                      </p:cBhvr>
                                      <p:to>
                                        <p:strVal val="visible"/>
                                      </p:to>
                                    </p:set>
                                    <p:anim calcmode="lin" valueType="num">
                                      <p:cBhvr additive="base">
                                        <p:cTn id="71" dur="500" fill="hold"/>
                                        <p:tgtEl>
                                          <p:spTgt spid="143">
                                            <p:txEl>
                                              <p:pRg st="3" end="3"/>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1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43">
                                            <p:txEl>
                                              <p:pRg st="0" end="0"/>
                                            </p:txEl>
                                          </p:spTgt>
                                        </p:tgtEl>
                                        <p:attrNameLst>
                                          <p:attrName>style.visibility</p:attrName>
                                        </p:attrNameLst>
                                      </p:cBhvr>
                                      <p:to>
                                        <p:strVal val="visible"/>
                                      </p:to>
                                    </p:set>
                                    <p:anim calcmode="lin" valueType="num">
                                      <p:cBhvr additive="base">
                                        <p:cTn id="77" dur="500" fill="hold"/>
                                        <p:tgtEl>
                                          <p:spTgt spid="143">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143">
                                            <p:txEl>
                                              <p:pRg st="0" end="0"/>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43">
                                            <p:txEl>
                                              <p:pRg st="2" end="2"/>
                                            </p:txEl>
                                          </p:spTgt>
                                        </p:tgtEl>
                                        <p:attrNameLst>
                                          <p:attrName>style.visibility</p:attrName>
                                        </p:attrNameLst>
                                      </p:cBhvr>
                                      <p:to>
                                        <p:strVal val="visible"/>
                                      </p:to>
                                    </p:set>
                                    <p:anim calcmode="lin" valueType="num">
                                      <p:cBhvr additive="base">
                                        <p:cTn id="81" dur="500" fill="hold"/>
                                        <p:tgtEl>
                                          <p:spTgt spid="143">
                                            <p:txEl>
                                              <p:pRg st="2" end="2"/>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143">
                                            <p:txEl>
                                              <p:pRg st="2" end="2"/>
                                            </p:txEl>
                                          </p:spTgt>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143">
                                            <p:txEl>
                                              <p:pRg st="3" end="3"/>
                                            </p:txEl>
                                          </p:spTgt>
                                        </p:tgtEl>
                                        <p:attrNameLst>
                                          <p:attrName>style.visibility</p:attrName>
                                        </p:attrNameLst>
                                      </p:cBhvr>
                                      <p:to>
                                        <p:strVal val="visible"/>
                                      </p:to>
                                    </p:set>
                                    <p:anim calcmode="lin" valueType="num">
                                      <p:cBhvr additive="base">
                                        <p:cTn id="85" dur="500" fill="hold"/>
                                        <p:tgtEl>
                                          <p:spTgt spid="143">
                                            <p:txEl>
                                              <p:pRg st="3" end="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FFEEFB-7227-4448-9DE5-160FBB74EC4C}"/>
              </a:ext>
            </a:extLst>
          </p:cNvPr>
          <p:cNvSpPr>
            <a:spLocks noGrp="1"/>
          </p:cNvSpPr>
          <p:nvPr>
            <p:ph type="title"/>
          </p:nvPr>
        </p:nvSpPr>
        <p:spPr/>
        <p:txBody>
          <a:bodyPr vert="horz" lIns="91440" tIns="45720" rIns="91440" bIns="45720" numCol="1" rtlCol="0" anchor="ctr">
            <a:normAutofit/>
          </a:bodyPr>
          <a:lstStyle/>
          <a:p>
            <a:r>
              <a:rPr lang="fi-FI" dirty="0">
                <a:latin typeface="Calibri"/>
                <a:cs typeface="Calibri"/>
              </a:rPr>
              <a:t>Taitava ajattelu: ajatusharhat</a:t>
            </a:r>
            <a:endParaRPr lang="fi-FI" dirty="0"/>
          </a:p>
        </p:txBody>
      </p:sp>
      <p:sp>
        <p:nvSpPr>
          <p:cNvPr id="3" name="Tekstin paikkamerkki 2">
            <a:extLst>
              <a:ext uri="{FF2B5EF4-FFF2-40B4-BE49-F238E27FC236}">
                <a16:creationId xmlns:a16="http://schemas.microsoft.com/office/drawing/2014/main" id="{1CED7F57-66C8-4DDE-9694-A1415614D1C1}"/>
              </a:ext>
            </a:extLst>
          </p:cNvPr>
          <p:cNvSpPr>
            <a:spLocks noGrp="1"/>
          </p:cNvSpPr>
          <p:nvPr>
            <p:ph type="body" idx="1"/>
          </p:nvPr>
        </p:nvSpPr>
        <p:spPr/>
        <p:txBody>
          <a:bodyPr/>
          <a:lstStyle/>
          <a:p>
            <a:endParaRPr lang="fi-FI"/>
          </a:p>
        </p:txBody>
      </p:sp>
      <p:sp>
        <p:nvSpPr>
          <p:cNvPr id="4" name="Sisällön paikkamerkki 3">
            <a:extLst>
              <a:ext uri="{FF2B5EF4-FFF2-40B4-BE49-F238E27FC236}">
                <a16:creationId xmlns:a16="http://schemas.microsoft.com/office/drawing/2014/main" id="{B45B2699-B7CC-481A-872B-C5D7E36C3687}"/>
              </a:ext>
            </a:extLst>
          </p:cNvPr>
          <p:cNvSpPr>
            <a:spLocks noGrp="1"/>
          </p:cNvSpPr>
          <p:nvPr>
            <p:ph sz="half" idx="2"/>
          </p:nvPr>
        </p:nvSpPr>
        <p:spPr>
          <a:xfrm>
            <a:off x="478302" y="1681163"/>
            <a:ext cx="5543086" cy="4445001"/>
          </a:xfrm>
        </p:spPr>
        <p:txBody>
          <a:bodyPr vert="horz" lIns="91440" tIns="45720" rIns="91440" bIns="45720" numCol="1" rtlCol="0" anchor="t">
            <a:normAutofit/>
          </a:bodyPr>
          <a:lstStyle/>
          <a:p>
            <a:r>
              <a:rPr lang="fi-FI" b="1" i="1" dirty="0">
                <a:latin typeface="Calibri"/>
                <a:cs typeface="Calibri"/>
              </a:rPr>
              <a:t>5. Johtopäätöksiin hyppääminen</a:t>
            </a:r>
          </a:p>
          <a:p>
            <a:pPr marL="0" indent="0">
              <a:buNone/>
            </a:pPr>
            <a:r>
              <a:rPr lang="fi-FI" dirty="0">
                <a:latin typeface="Calibri"/>
                <a:cs typeface="Calibri"/>
              </a:rPr>
              <a:t>- teemme hätäisesti toisen sanomisista vääriä johtopäätöksiä</a:t>
            </a:r>
          </a:p>
          <a:p>
            <a:pPr marL="0" indent="0">
              <a:buNone/>
            </a:pPr>
            <a:r>
              <a:rPr lang="fi-FI" b="1" i="1" dirty="0">
                <a:latin typeface="Calibri"/>
                <a:cs typeface="Calibri"/>
              </a:rPr>
              <a:t>6. Paisuttelu ja vähättely</a:t>
            </a:r>
          </a:p>
          <a:p>
            <a:pPr marL="0" indent="0">
              <a:buNone/>
            </a:pPr>
            <a:r>
              <a:rPr lang="fi-FI" dirty="0">
                <a:latin typeface="Calibri"/>
                <a:cs typeface="Calibri"/>
              </a:rPr>
              <a:t>- suurentelemme ja pienentelemme asioita kohtuuttomasti</a:t>
            </a:r>
            <a:endParaRPr lang="fi-FI" dirty="0">
              <a:cs typeface="Calibri"/>
            </a:endParaRPr>
          </a:p>
        </p:txBody>
      </p:sp>
      <p:sp>
        <p:nvSpPr>
          <p:cNvPr id="5" name="Tekstin paikkamerkki 4">
            <a:extLst>
              <a:ext uri="{FF2B5EF4-FFF2-40B4-BE49-F238E27FC236}">
                <a16:creationId xmlns:a16="http://schemas.microsoft.com/office/drawing/2014/main" id="{5B936F81-DF66-46F1-BEA1-C0042ED5F786}"/>
              </a:ext>
            </a:extLst>
          </p:cNvPr>
          <p:cNvSpPr>
            <a:spLocks noGrp="1"/>
          </p:cNvSpPr>
          <p:nvPr>
            <p:ph type="body" sz="quarter" idx="3"/>
          </p:nvPr>
        </p:nvSpPr>
        <p:spPr/>
        <p:txBody>
          <a:bodyPr/>
          <a:lstStyle/>
          <a:p>
            <a:endParaRPr lang="fi-FI"/>
          </a:p>
        </p:txBody>
      </p:sp>
      <p:sp>
        <p:nvSpPr>
          <p:cNvPr id="6" name="Sisällön paikkamerkki 5">
            <a:extLst>
              <a:ext uri="{FF2B5EF4-FFF2-40B4-BE49-F238E27FC236}">
                <a16:creationId xmlns:a16="http://schemas.microsoft.com/office/drawing/2014/main" id="{9E636AFD-42F3-489A-9313-0D75C812040A}"/>
              </a:ext>
            </a:extLst>
          </p:cNvPr>
          <p:cNvSpPr>
            <a:spLocks noGrp="1"/>
          </p:cNvSpPr>
          <p:nvPr>
            <p:ph sz="quarter" idx="4"/>
          </p:nvPr>
        </p:nvSpPr>
        <p:spPr>
          <a:xfrm>
            <a:off x="6172200" y="1681163"/>
            <a:ext cx="5183188" cy="4508500"/>
          </a:xfrm>
        </p:spPr>
        <p:txBody>
          <a:bodyPr vert="horz" lIns="91440" tIns="45720" rIns="91440" bIns="45720" numCol="1" rtlCol="0" anchor="t">
            <a:normAutofit/>
          </a:bodyPr>
          <a:lstStyle/>
          <a:p>
            <a:r>
              <a:rPr lang="fi-FI" b="1" i="1" dirty="0">
                <a:latin typeface="Calibri"/>
                <a:cs typeface="Calibri"/>
              </a:rPr>
              <a:t>7</a:t>
            </a:r>
            <a:r>
              <a:rPr lang="fi-FI" b="1" dirty="0">
                <a:latin typeface="Calibri"/>
                <a:cs typeface="Calibri"/>
              </a:rPr>
              <a:t>. Tunteilla järkeily</a:t>
            </a:r>
          </a:p>
          <a:p>
            <a:pPr marL="0" indent="0">
              <a:buNone/>
            </a:pPr>
            <a:r>
              <a:rPr lang="fi-FI" dirty="0">
                <a:latin typeface="Calibri"/>
                <a:cs typeface="Calibri"/>
              </a:rPr>
              <a:t>- Vaikka tosiasiat osoittavat muuta, perustamme mielipiteemme tunteisiin</a:t>
            </a:r>
          </a:p>
        </p:txBody>
      </p:sp>
    </p:spTree>
    <p:extLst>
      <p:ext uri="{BB962C8B-B14F-4D97-AF65-F5344CB8AC3E}">
        <p14:creationId xmlns:p14="http://schemas.microsoft.com/office/powerpoint/2010/main" val="13062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 calcmode="lin" valueType="num">
                                      <p:cBhvr additive="base">
                                        <p:cTn id="3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555B51B-37D8-F334-7827-0902DF71F430}"/>
              </a:ext>
            </a:extLst>
          </p:cNvPr>
          <p:cNvSpPr>
            <a:spLocks noGrp="1"/>
          </p:cNvSpPr>
          <p:nvPr>
            <p:ph type="title"/>
          </p:nvPr>
        </p:nvSpPr>
        <p:spPr>
          <a:xfrm>
            <a:off x="1371599" y="294538"/>
            <a:ext cx="9895951" cy="1033669"/>
          </a:xfrm>
        </p:spPr>
        <p:txBody>
          <a:bodyPr>
            <a:normAutofit/>
          </a:bodyPr>
          <a:lstStyle/>
          <a:p>
            <a:r>
              <a:rPr lang="fi-FI" sz="4000">
                <a:solidFill>
                  <a:srgbClr val="FFFFFF"/>
                </a:solidFill>
              </a:rPr>
              <a:t>Kpl 5. Millaista on taitava ajattelu?</a:t>
            </a:r>
          </a:p>
        </p:txBody>
      </p:sp>
      <p:sp>
        <p:nvSpPr>
          <p:cNvPr id="7" name="Sisällön paikkamerkki 6">
            <a:extLst>
              <a:ext uri="{FF2B5EF4-FFF2-40B4-BE49-F238E27FC236}">
                <a16:creationId xmlns:a16="http://schemas.microsoft.com/office/drawing/2014/main" id="{31C6C323-5D11-0E45-C0FA-A0B83ED8F804}"/>
              </a:ext>
            </a:extLst>
          </p:cNvPr>
          <p:cNvSpPr>
            <a:spLocks noGrp="1"/>
          </p:cNvSpPr>
          <p:nvPr>
            <p:ph idx="1"/>
          </p:nvPr>
        </p:nvSpPr>
        <p:spPr>
          <a:xfrm>
            <a:off x="636104" y="1885279"/>
            <a:ext cx="11224591" cy="4860077"/>
          </a:xfrm>
        </p:spPr>
        <p:txBody>
          <a:bodyPr anchor="ctr">
            <a:normAutofit/>
          </a:bodyPr>
          <a:lstStyle/>
          <a:p>
            <a:r>
              <a:rPr lang="fi-FI" sz="2400" b="1" dirty="0"/>
              <a:t>1. Tarkentavat kysymykset</a:t>
            </a:r>
          </a:p>
          <a:p>
            <a:r>
              <a:rPr lang="fi-FI" sz="2400" dirty="0"/>
              <a:t>Vaikeiden kysymysten pilkkominen </a:t>
            </a:r>
            <a:r>
              <a:rPr lang="fi-FI" sz="2400" b="1" dirty="0"/>
              <a:t>tarkentaviksi alakysymyksiksi</a:t>
            </a:r>
          </a:p>
          <a:p>
            <a:r>
              <a:rPr lang="fi-FI" sz="2400" b="1" dirty="0"/>
              <a:t>2. Vaihtoehtojen kartoitus</a:t>
            </a:r>
          </a:p>
          <a:p>
            <a:pPr lvl="1"/>
            <a:r>
              <a:rPr lang="fi-FI" b="1" dirty="0"/>
              <a:t>Useat eri näkökulmat tarkasteltavaan asiaan </a:t>
            </a:r>
            <a:r>
              <a:rPr lang="fi-FI" dirty="0"/>
              <a:t>(esim. </a:t>
            </a:r>
            <a:r>
              <a:rPr lang="fi-FI" i="1" dirty="0"/>
              <a:t>psykologinen, yhteiskunnallinen, henkilökohtainen näkökulma</a:t>
            </a:r>
            <a:r>
              <a:rPr lang="fi-FI" dirty="0"/>
              <a:t>..)</a:t>
            </a:r>
          </a:p>
          <a:p>
            <a:r>
              <a:rPr lang="fi-FI" sz="2400" b="1" dirty="0"/>
              <a:t>3. Rakentava kriittisyys ja itsereflektio</a:t>
            </a:r>
          </a:p>
          <a:p>
            <a:pPr lvl="1"/>
            <a:r>
              <a:rPr lang="fi-FI" dirty="0"/>
              <a:t>Eri näkökulmien arviointi: vahvuudet ja heikkoudet (</a:t>
            </a:r>
            <a:r>
              <a:rPr lang="fi-FI" b="1" dirty="0"/>
              <a:t>rakentava kriittisyys</a:t>
            </a:r>
            <a:r>
              <a:rPr lang="fi-FI" dirty="0"/>
              <a:t>)</a:t>
            </a:r>
          </a:p>
          <a:p>
            <a:pPr lvl="1"/>
            <a:r>
              <a:rPr lang="fi-FI" b="1" dirty="0"/>
              <a:t>Itsereflektio</a:t>
            </a:r>
            <a:r>
              <a:rPr lang="fi-FI" dirty="0"/>
              <a:t> eli omien näkemysten tarkastelu</a:t>
            </a:r>
          </a:p>
          <a:p>
            <a:pPr marL="457200" lvl="1" indent="0">
              <a:buNone/>
            </a:pPr>
            <a:r>
              <a:rPr lang="fi-FI" dirty="0">
                <a:sym typeface="Wingdings" panose="05000000000000000000" pitchFamily="2" charset="2"/>
              </a:rPr>
              <a:t></a:t>
            </a:r>
            <a:r>
              <a:rPr lang="fi-FI" dirty="0"/>
              <a:t> </a:t>
            </a:r>
            <a:r>
              <a:rPr lang="fi-FI" i="1" dirty="0"/>
              <a:t>taitava ajattelija uskaltaa muuttaa mielipidettään</a:t>
            </a:r>
          </a:p>
          <a:p>
            <a:pPr lvl="1"/>
            <a:endParaRPr lang="fi-FI" sz="2000" dirty="0"/>
          </a:p>
          <a:p>
            <a:endParaRPr lang="fi-FI" sz="2000" dirty="0"/>
          </a:p>
        </p:txBody>
      </p:sp>
    </p:spTree>
    <p:extLst>
      <p:ext uri="{BB962C8B-B14F-4D97-AF65-F5344CB8AC3E}">
        <p14:creationId xmlns:p14="http://schemas.microsoft.com/office/powerpoint/2010/main" val="53408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 calcmode="lin" valueType="num">
                                      <p:cBhvr additive="base">
                                        <p:cTn id="4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C4E1BB5-E069-B610-45FD-D92CB5E65791}"/>
              </a:ext>
            </a:extLst>
          </p:cNvPr>
          <p:cNvSpPr>
            <a:spLocks noGrp="1"/>
          </p:cNvSpPr>
          <p:nvPr>
            <p:ph type="title"/>
          </p:nvPr>
        </p:nvSpPr>
        <p:spPr>
          <a:xfrm>
            <a:off x="1371599" y="294538"/>
            <a:ext cx="9895951" cy="1033669"/>
          </a:xfrm>
        </p:spPr>
        <p:txBody>
          <a:bodyPr>
            <a:normAutofit/>
          </a:bodyPr>
          <a:lstStyle/>
          <a:p>
            <a:r>
              <a:rPr lang="fi-FI" sz="3400">
                <a:solidFill>
                  <a:srgbClr val="FFFFFF"/>
                </a:solidFill>
              </a:rPr>
              <a:t>Esimerkki taitavasta ajattelusta: Mikä on elämän tarkoitus?</a:t>
            </a:r>
          </a:p>
        </p:txBody>
      </p:sp>
      <p:sp>
        <p:nvSpPr>
          <p:cNvPr id="3" name="Sisällön paikkamerkki 2">
            <a:extLst>
              <a:ext uri="{FF2B5EF4-FFF2-40B4-BE49-F238E27FC236}">
                <a16:creationId xmlns:a16="http://schemas.microsoft.com/office/drawing/2014/main" id="{5BF71465-1A65-21D6-128F-E076EC25A158}"/>
              </a:ext>
            </a:extLst>
          </p:cNvPr>
          <p:cNvSpPr>
            <a:spLocks noGrp="1"/>
          </p:cNvSpPr>
          <p:nvPr>
            <p:ph idx="1"/>
          </p:nvPr>
        </p:nvSpPr>
        <p:spPr>
          <a:xfrm>
            <a:off x="1" y="2414427"/>
            <a:ext cx="12314902" cy="3587128"/>
          </a:xfrm>
        </p:spPr>
        <p:txBody>
          <a:bodyPr anchor="ctr">
            <a:noAutofit/>
          </a:bodyPr>
          <a:lstStyle/>
          <a:p>
            <a:r>
              <a:rPr lang="fi-FI" sz="1800" b="1" u="sng" dirty="0"/>
              <a:t>1. Tarkentavat kysymykset: </a:t>
            </a:r>
          </a:p>
          <a:p>
            <a:pPr lvl="1"/>
            <a:r>
              <a:rPr lang="fi-FI" sz="1800" dirty="0"/>
              <a:t>Esim. </a:t>
            </a:r>
            <a:r>
              <a:rPr lang="fi-FI" sz="1800" i="1" dirty="0"/>
              <a:t>Mikä tekee elämästä hyvää?</a:t>
            </a:r>
          </a:p>
          <a:p>
            <a:pPr lvl="1"/>
            <a:r>
              <a:rPr lang="fi-FI" sz="1800" i="1" dirty="0"/>
              <a:t>Mitä elämässä tulisi tavoitella?</a:t>
            </a:r>
          </a:p>
          <a:p>
            <a:pPr lvl="1"/>
            <a:r>
              <a:rPr lang="fi-FI" sz="1800" i="1" dirty="0"/>
              <a:t>Onko elämän tarkoitus kaikilla sama vai eri?</a:t>
            </a:r>
          </a:p>
          <a:p>
            <a:r>
              <a:rPr lang="fi-FI" sz="1800" b="1" u="sng" dirty="0"/>
              <a:t>2. Vaihtoehtojen kartoitus</a:t>
            </a:r>
          </a:p>
          <a:p>
            <a:pPr lvl="1"/>
            <a:r>
              <a:rPr lang="fi-FI" sz="1800" dirty="0"/>
              <a:t>Esim. </a:t>
            </a:r>
            <a:r>
              <a:rPr lang="fi-FI" sz="1800" i="1" dirty="0"/>
              <a:t>Eettinen näkökulma</a:t>
            </a:r>
          </a:p>
          <a:p>
            <a:pPr lvl="1"/>
            <a:r>
              <a:rPr lang="fi-FI" sz="1800" i="1" dirty="0"/>
              <a:t>Yhteiskunnallinen näkökulma</a:t>
            </a:r>
          </a:p>
          <a:p>
            <a:pPr lvl="1"/>
            <a:r>
              <a:rPr lang="fi-FI" sz="1800" i="1" dirty="0"/>
              <a:t>Luonnontieteellinen näkökulma</a:t>
            </a:r>
          </a:p>
          <a:p>
            <a:r>
              <a:rPr lang="fi-FI" sz="1800" b="1" u="sng" dirty="0"/>
              <a:t>3. Ratkaisu:</a:t>
            </a:r>
          </a:p>
          <a:p>
            <a:pPr lvl="1"/>
            <a:r>
              <a:rPr lang="fi-FI" sz="1800" dirty="0"/>
              <a:t>Eettisesti elämän tarkoitus </a:t>
            </a:r>
            <a:r>
              <a:rPr lang="fi-FI" sz="1800" b="1" dirty="0"/>
              <a:t>on tehdä hyvää muille ihmisille ja luonnolle </a:t>
            </a:r>
            <a:r>
              <a:rPr lang="fi-FI" sz="1800" dirty="0"/>
              <a:t>ja </a:t>
            </a:r>
            <a:r>
              <a:rPr lang="fi-FI" sz="1800" b="1" dirty="0"/>
              <a:t>välttää pahoja tekoja </a:t>
            </a:r>
            <a:r>
              <a:rPr lang="fi-FI" sz="1800" dirty="0"/>
              <a:t>sekä </a:t>
            </a:r>
            <a:r>
              <a:rPr lang="fi-FI" sz="1800" b="1" dirty="0"/>
              <a:t>elää omien arvojen mukaista elämää. </a:t>
            </a:r>
            <a:r>
              <a:rPr lang="fi-FI" sz="1800" dirty="0"/>
              <a:t>Elämän tarkoitus </a:t>
            </a:r>
            <a:r>
              <a:rPr lang="fi-FI" sz="1800" b="1" dirty="0"/>
              <a:t>vaihtelee yksilöittäin.</a:t>
            </a:r>
          </a:p>
          <a:p>
            <a:pPr lvl="1"/>
            <a:r>
              <a:rPr lang="fi-FI" sz="1800" dirty="0"/>
              <a:t>Yhteiskunnallisesti elämän tarkoitus </a:t>
            </a:r>
            <a:r>
              <a:rPr lang="fi-FI" sz="1800" b="1" dirty="0"/>
              <a:t>on edistää hyvää yhteiskuntaa </a:t>
            </a:r>
            <a:r>
              <a:rPr lang="fi-FI" sz="1800" dirty="0"/>
              <a:t>(esim. </a:t>
            </a:r>
            <a:r>
              <a:rPr lang="fi-FI" sz="1800" b="1" dirty="0"/>
              <a:t>vaikuttaminen, auttaminen ja vapaaehtoistyö, yhteiskunnallisten velvollisuuksien noudattaminen</a:t>
            </a:r>
            <a:r>
              <a:rPr lang="fi-FI" sz="1800" dirty="0"/>
              <a:t>..).</a:t>
            </a:r>
          </a:p>
          <a:p>
            <a:pPr lvl="1"/>
            <a:r>
              <a:rPr lang="fi-FI" sz="1800" dirty="0"/>
              <a:t>Luonnontieteellisesti (esim. biologia) elämällä ei ole muuta tarkoitusta kuin </a:t>
            </a:r>
            <a:r>
              <a:rPr lang="fi-FI" sz="1800" b="1" dirty="0"/>
              <a:t>pyrkiä säilyttämään laji ja lisääntyä</a:t>
            </a:r>
            <a:r>
              <a:rPr lang="fi-FI" sz="1800" dirty="0"/>
              <a:t>.</a:t>
            </a:r>
          </a:p>
          <a:p>
            <a:pPr lvl="1"/>
            <a:r>
              <a:rPr lang="fi-FI" sz="1800" dirty="0"/>
              <a:t>Henkilökohtaisesti elämän tarkoitus on esim. </a:t>
            </a:r>
            <a:r>
              <a:rPr lang="fi-FI" sz="1800" b="1" dirty="0"/>
              <a:t>tehdä niitä asioita mistä nauttii, tavoitella haluamiaan päämääriä ja harrastaa mieleisiä harrastuksia</a:t>
            </a:r>
            <a:r>
              <a:rPr lang="fi-FI" sz="1800" dirty="0"/>
              <a:t>. Elämän tarkoitus on myös </a:t>
            </a:r>
            <a:r>
              <a:rPr lang="fi-FI" sz="1800" b="1" dirty="0"/>
              <a:t>viettää aikaa läheisten ja rakkaiden parissa</a:t>
            </a:r>
            <a:r>
              <a:rPr lang="fi-FI" sz="1800" dirty="0"/>
              <a:t>.</a:t>
            </a:r>
          </a:p>
        </p:txBody>
      </p:sp>
    </p:spTree>
    <p:extLst>
      <p:ext uri="{BB962C8B-B14F-4D97-AF65-F5344CB8AC3E}">
        <p14:creationId xmlns:p14="http://schemas.microsoft.com/office/powerpoint/2010/main" val="51390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3DB390A-B4FF-978F-0E46-2D9DA33B3DA7}"/>
              </a:ext>
            </a:extLst>
          </p:cNvPr>
          <p:cNvSpPr>
            <a:spLocks noGrp="1"/>
          </p:cNvSpPr>
          <p:nvPr>
            <p:ph type="title"/>
          </p:nvPr>
        </p:nvSpPr>
        <p:spPr>
          <a:xfrm>
            <a:off x="1285240" y="817418"/>
            <a:ext cx="8074815" cy="792890"/>
          </a:xfrm>
        </p:spPr>
        <p:txBody>
          <a:bodyPr anchor="ctr">
            <a:normAutofit fontScale="90000"/>
          </a:bodyPr>
          <a:lstStyle/>
          <a:p>
            <a:r>
              <a:rPr lang="fi-FI" sz="5000" dirty="0"/>
              <a:t>Kpl 5. Millaista on taitava ajattelu?</a:t>
            </a:r>
          </a:p>
        </p:txBody>
      </p:sp>
      <p:sp>
        <p:nvSpPr>
          <p:cNvPr id="3" name="Sisällön paikkamerkki 2">
            <a:extLst>
              <a:ext uri="{FF2B5EF4-FFF2-40B4-BE49-F238E27FC236}">
                <a16:creationId xmlns:a16="http://schemas.microsoft.com/office/drawing/2014/main" id="{CB6C5CA3-F727-3372-CE99-3A0ECB3FFEC7}"/>
              </a:ext>
            </a:extLst>
          </p:cNvPr>
          <p:cNvSpPr>
            <a:spLocks noGrp="1"/>
          </p:cNvSpPr>
          <p:nvPr>
            <p:ph idx="1"/>
          </p:nvPr>
        </p:nvSpPr>
        <p:spPr>
          <a:xfrm>
            <a:off x="831274" y="1932041"/>
            <a:ext cx="10259514" cy="4108542"/>
          </a:xfrm>
        </p:spPr>
        <p:txBody>
          <a:bodyPr anchor="t">
            <a:normAutofit fontScale="92500" lnSpcReduction="20000"/>
          </a:bodyPr>
          <a:lstStyle/>
          <a:p>
            <a:pPr marL="0" indent="0">
              <a:buNone/>
            </a:pPr>
            <a:r>
              <a:rPr lang="fi-FI" sz="2600" b="1" dirty="0"/>
              <a:t>4. Käsitteellinen ajattelu</a:t>
            </a:r>
          </a:p>
          <a:p>
            <a:r>
              <a:rPr lang="fi-FI" sz="2600" dirty="0"/>
              <a:t>Käsitteiden määrittely olennaista filosofiassa</a:t>
            </a:r>
          </a:p>
          <a:p>
            <a:pPr lvl="1"/>
            <a:r>
              <a:rPr lang="fi-FI" sz="2600" dirty="0"/>
              <a:t>käsitteet ovat sovittuja nimiä </a:t>
            </a:r>
            <a:r>
              <a:rPr lang="fi-FI" sz="2600" b="1" dirty="0"/>
              <a:t>olioille</a:t>
            </a:r>
            <a:r>
              <a:rPr lang="fi-FI" sz="2600" dirty="0"/>
              <a:t> ja ne aiheuttavat sekaannuksia</a:t>
            </a:r>
          </a:p>
          <a:p>
            <a:pPr marL="457200" lvl="1" indent="0">
              <a:buNone/>
            </a:pPr>
            <a:endParaRPr lang="fi-FI" sz="2600" dirty="0"/>
          </a:p>
          <a:p>
            <a:pPr marL="0" indent="0">
              <a:buNone/>
            </a:pPr>
            <a:r>
              <a:rPr lang="fi-FI" sz="2600" dirty="0">
                <a:sym typeface="Wingdings" pitchFamily="2" charset="2"/>
              </a:rPr>
              <a:t> </a:t>
            </a:r>
            <a:r>
              <a:rPr lang="fi-FI" sz="2600" dirty="0"/>
              <a:t>Tunnista </a:t>
            </a:r>
            <a:r>
              <a:rPr lang="fi-FI" sz="2600" b="1" dirty="0"/>
              <a:t>konkreettiset ja abstraktit käsitteet</a:t>
            </a:r>
            <a:r>
              <a:rPr lang="fi-FI" sz="2600" dirty="0"/>
              <a:t>:</a:t>
            </a:r>
          </a:p>
          <a:p>
            <a:pPr marL="457200" lvl="1" indent="0">
              <a:buNone/>
            </a:pPr>
            <a:r>
              <a:rPr lang="fi-FI" sz="2600" dirty="0"/>
              <a:t>Esim. ”auto” (konkreettinen) ”rakkaus” (abstrakti)</a:t>
            </a:r>
          </a:p>
          <a:p>
            <a:pPr marL="457200" lvl="1" indent="0">
              <a:buNone/>
            </a:pPr>
            <a:endParaRPr lang="fi-FI" sz="2600" dirty="0"/>
          </a:p>
          <a:p>
            <a:r>
              <a:rPr lang="fi-FI" sz="2600" dirty="0"/>
              <a:t>Huomioi </a:t>
            </a:r>
            <a:r>
              <a:rPr lang="fi-FI" sz="2600" b="1" dirty="0"/>
              <a:t>kehystäminen:</a:t>
            </a:r>
          </a:p>
          <a:p>
            <a:pPr lvl="1"/>
            <a:r>
              <a:rPr lang="fi-FI" sz="2600" dirty="0"/>
              <a:t>Sanavalinnat ohjaavat mielipiteitämme</a:t>
            </a:r>
          </a:p>
          <a:p>
            <a:pPr marL="457200" lvl="1" indent="0">
              <a:buNone/>
            </a:pPr>
            <a:r>
              <a:rPr lang="fi-FI" sz="2600" dirty="0"/>
              <a:t>Vrt. ”sota” tai ”erikoisoperaatio” </a:t>
            </a:r>
          </a:p>
          <a:p>
            <a:pPr marL="457200" lvl="1" indent="0">
              <a:buNone/>
            </a:pPr>
            <a:r>
              <a:rPr lang="fi-FI" sz="2600" dirty="0"/>
              <a:t>”murha” tai ”armokuolema”</a:t>
            </a:r>
          </a:p>
          <a:p>
            <a:pPr marL="457200" lvl="1" indent="0">
              <a:buNone/>
            </a:pPr>
            <a:endParaRPr lang="fi-FI" sz="2000" dirty="0"/>
          </a:p>
          <a:p>
            <a:pPr lvl="1"/>
            <a:endParaRPr lang="fi-FI" sz="1100" dirty="0"/>
          </a:p>
        </p:txBody>
      </p:sp>
    </p:spTree>
    <p:extLst>
      <p:ext uri="{BB962C8B-B14F-4D97-AF65-F5344CB8AC3E}">
        <p14:creationId xmlns:p14="http://schemas.microsoft.com/office/powerpoint/2010/main" val="385525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isällön paikkamerkki 3">
            <a:extLst>
              <a:ext uri="{FF2B5EF4-FFF2-40B4-BE49-F238E27FC236}">
                <a16:creationId xmlns:a16="http://schemas.microsoft.com/office/drawing/2014/main" id="{07A64F49-166E-A929-F451-4A1707E54F02}"/>
              </a:ext>
            </a:extLst>
          </p:cNvPr>
          <p:cNvPicPr>
            <a:picLocks noGrp="1" noChangeAspect="1"/>
          </p:cNvPicPr>
          <p:nvPr>
            <p:ph idx="1"/>
          </p:nvPr>
        </p:nvPicPr>
        <p:blipFill>
          <a:blip r:embed="rId2"/>
          <a:stretch>
            <a:fillRect/>
          </a:stretch>
        </p:blipFill>
        <p:spPr>
          <a:xfrm>
            <a:off x="2779891" y="643467"/>
            <a:ext cx="6632217"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kstiruutu 4">
            <a:extLst>
              <a:ext uri="{FF2B5EF4-FFF2-40B4-BE49-F238E27FC236}">
                <a16:creationId xmlns:a16="http://schemas.microsoft.com/office/drawing/2014/main" id="{8C42F3C8-F4AA-F972-94B2-B037D1C1E0BC}"/>
              </a:ext>
            </a:extLst>
          </p:cNvPr>
          <p:cNvSpPr txBox="1"/>
          <p:nvPr/>
        </p:nvSpPr>
        <p:spPr>
          <a:xfrm>
            <a:off x="145774" y="2921167"/>
            <a:ext cx="2488343" cy="1015663"/>
          </a:xfrm>
          <a:prstGeom prst="rect">
            <a:avLst/>
          </a:prstGeom>
          <a:noFill/>
        </p:spPr>
        <p:txBody>
          <a:bodyPr wrap="square" rtlCol="0">
            <a:spAutoFit/>
          </a:bodyPr>
          <a:lstStyle/>
          <a:p>
            <a:r>
              <a:rPr lang="fi-FI" sz="2000" b="1" dirty="0"/>
              <a:t>Käsitteenmäärittely:</a:t>
            </a:r>
          </a:p>
          <a:p>
            <a:r>
              <a:rPr lang="fi-FI" sz="2000" b="1" dirty="0"/>
              <a:t>Välttämätön ja riittävä ehto</a:t>
            </a:r>
          </a:p>
        </p:txBody>
      </p:sp>
    </p:spTree>
    <p:extLst>
      <p:ext uri="{BB962C8B-B14F-4D97-AF65-F5344CB8AC3E}">
        <p14:creationId xmlns:p14="http://schemas.microsoft.com/office/powerpoint/2010/main" val="1959341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E394D7AF-0BD9-32B0-A911-2D59246FD0A0}"/>
              </a:ext>
            </a:extLst>
          </p:cNvPr>
          <p:cNvSpPr>
            <a:spLocks noGrp="1"/>
          </p:cNvSpPr>
          <p:nvPr>
            <p:ph type="title"/>
          </p:nvPr>
        </p:nvSpPr>
        <p:spPr>
          <a:xfrm>
            <a:off x="0" y="1153572"/>
            <a:ext cx="3887234" cy="4461163"/>
          </a:xfrm>
        </p:spPr>
        <p:txBody>
          <a:bodyPr>
            <a:normAutofit/>
          </a:bodyPr>
          <a:lstStyle/>
          <a:p>
            <a:r>
              <a:rPr lang="fi-FI" dirty="0">
                <a:solidFill>
                  <a:srgbClr val="FFFFFF"/>
                </a:solidFill>
              </a:rPr>
              <a:t>Kpl 6. Hyviä argumentteja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B4A202BB-D1F0-B8A9-7C11-8D2730F72F90}"/>
              </a:ext>
            </a:extLst>
          </p:cNvPr>
          <p:cNvSpPr>
            <a:spLocks noGrp="1"/>
          </p:cNvSpPr>
          <p:nvPr>
            <p:ph idx="1"/>
          </p:nvPr>
        </p:nvSpPr>
        <p:spPr>
          <a:xfrm>
            <a:off x="4274050" y="319088"/>
            <a:ext cx="7359786" cy="6538911"/>
          </a:xfrm>
        </p:spPr>
        <p:txBody>
          <a:bodyPr anchor="ctr">
            <a:normAutofit/>
          </a:bodyPr>
          <a:lstStyle/>
          <a:p>
            <a:r>
              <a:rPr lang="fi-FI" sz="1800" b="1" dirty="0"/>
              <a:t>1. Tieteelliseen tutkimukseen vetoaminen.</a:t>
            </a:r>
          </a:p>
          <a:p>
            <a:r>
              <a:rPr lang="fi-FI" sz="1800" i="1" dirty="0"/>
              <a:t>”Professori Ylikankaan tutkimus osoittaa..”</a:t>
            </a:r>
          </a:p>
          <a:p>
            <a:r>
              <a:rPr lang="fi-FI" sz="1800" b="1" dirty="0"/>
              <a:t>2. Tilastoon vetoaminen.</a:t>
            </a:r>
          </a:p>
          <a:p>
            <a:r>
              <a:rPr lang="fi-FI" sz="1800" i="1" dirty="0"/>
              <a:t>”STT:n gallupissa 79% suomalaisista kannatti NATO-jäsenyyttä.”</a:t>
            </a:r>
          </a:p>
          <a:p>
            <a:r>
              <a:rPr lang="fi-FI" sz="1800" b="1" dirty="0"/>
              <a:t>3. Historiaan vetoaminen.</a:t>
            </a:r>
          </a:p>
          <a:p>
            <a:r>
              <a:rPr lang="fi-FI" sz="1800" i="1" dirty="0"/>
              <a:t>”EU perustettiin II maailmansodan jälkeen ajamaan pysyvää rauhaa, nyt Euroopassa on ollut yli 70-v. rauha.”</a:t>
            </a:r>
          </a:p>
          <a:p>
            <a:r>
              <a:rPr lang="fi-FI" sz="1800" b="1" dirty="0"/>
              <a:t>4. Omaan kokemukseen vetoaminen (ns. makuasioissa).</a:t>
            </a:r>
          </a:p>
          <a:p>
            <a:r>
              <a:rPr lang="fi-FI" sz="1800" i="1" dirty="0"/>
              <a:t>”Minulla on ollut käytössä iPhone kolme vuotta ja se on toiminut moitteettomasti.”</a:t>
            </a:r>
          </a:p>
          <a:p>
            <a:r>
              <a:rPr lang="fi-FI" sz="1800" b="1" dirty="0"/>
              <a:t>5. Hyödyt/haitat. (jostakin enemmän hyötyä kuin haittaa)</a:t>
            </a:r>
          </a:p>
          <a:p>
            <a:r>
              <a:rPr lang="fi-FI" sz="1800" i="1" dirty="0"/>
              <a:t>”Oppivelvollisuuden pidentäminen tuli kalliiksi, mutta pitkällä aikavälillä se lisää Suomen kilpailukykyä.”</a:t>
            </a:r>
          </a:p>
          <a:p>
            <a:r>
              <a:rPr lang="fi-FI" sz="1800" b="1" dirty="0"/>
              <a:t>6. Logiikkaan vetoaminen.</a:t>
            </a:r>
          </a:p>
          <a:p>
            <a:r>
              <a:rPr lang="fi-FI" sz="1800" i="1" dirty="0"/>
              <a:t>”Vaikka lasten kurittaminen on ollut pitkään sallittua, ei ole loogisesti oikein ajatella, että se tulisi automaattisesti vieläkin sallia.” </a:t>
            </a:r>
          </a:p>
          <a:p>
            <a:r>
              <a:rPr lang="fi-FI" sz="1800" b="1" dirty="0"/>
              <a:t>7. Arvoihin vetoaminen.</a:t>
            </a:r>
          </a:p>
          <a:p>
            <a:r>
              <a:rPr lang="fi-FI" sz="1800" i="1" dirty="0"/>
              <a:t>”Isyysvapaa edistää tasa-arvoa ja naisten mahdollisuuksia edetä työelämässä.”</a:t>
            </a:r>
          </a:p>
          <a:p>
            <a:endParaRPr lang="fi-FI" sz="1500" i="1" dirty="0"/>
          </a:p>
          <a:p>
            <a:endParaRPr lang="fi-FI" sz="1500" dirty="0"/>
          </a:p>
        </p:txBody>
      </p:sp>
    </p:spTree>
    <p:extLst>
      <p:ext uri="{BB962C8B-B14F-4D97-AF65-F5344CB8AC3E}">
        <p14:creationId xmlns:p14="http://schemas.microsoft.com/office/powerpoint/2010/main" val="366728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
                                            <p:txEl>
                                              <p:pRg st="13" end="13"/>
                                            </p:txEl>
                                          </p:spTgt>
                                        </p:tgtEl>
                                        <p:attrNameLst>
                                          <p:attrName>style.visibility</p:attrName>
                                        </p:attrNameLst>
                                      </p:cBhvr>
                                      <p:to>
                                        <p:strVal val="visible"/>
                                      </p:to>
                                    </p:set>
                                    <p:anim calcmode="lin" valueType="num">
                                      <p:cBhvr additive="base">
                                        <p:cTn id="8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9C7AFE2-0C2C-9852-D93C-D6420F1884B1}"/>
              </a:ext>
            </a:extLst>
          </p:cNvPr>
          <p:cNvSpPr>
            <a:spLocks noGrp="1"/>
          </p:cNvSpPr>
          <p:nvPr>
            <p:ph type="title"/>
          </p:nvPr>
        </p:nvSpPr>
        <p:spPr>
          <a:xfrm>
            <a:off x="524741" y="620392"/>
            <a:ext cx="3808268" cy="5504688"/>
          </a:xfrm>
        </p:spPr>
        <p:txBody>
          <a:bodyPr>
            <a:normAutofit/>
          </a:bodyPr>
          <a:lstStyle/>
          <a:p>
            <a:r>
              <a:rPr lang="fi-FI" sz="6000">
                <a:solidFill>
                  <a:schemeClr val="accent5"/>
                </a:solidFill>
              </a:rPr>
              <a:t>Kpl 6. Argumentit kuntoon!</a:t>
            </a:r>
          </a:p>
        </p:txBody>
      </p:sp>
      <p:graphicFrame>
        <p:nvGraphicFramePr>
          <p:cNvPr id="5" name="Sisällön paikkamerkki 2">
            <a:extLst>
              <a:ext uri="{FF2B5EF4-FFF2-40B4-BE49-F238E27FC236}">
                <a16:creationId xmlns:a16="http://schemas.microsoft.com/office/drawing/2014/main" id="{8AB3220A-F52E-BF15-C86E-B11AA3E678CE}"/>
              </a:ext>
            </a:extLst>
          </p:cNvPr>
          <p:cNvGraphicFramePr>
            <a:graphicFrameLocks noGrp="1"/>
          </p:cNvGraphicFramePr>
          <p:nvPr>
            <p:ph idx="1"/>
            <p:extLst>
              <p:ext uri="{D42A27DB-BD31-4B8C-83A1-F6EECF244321}">
                <p14:modId xmlns:p14="http://schemas.microsoft.com/office/powerpoint/2010/main" val="4180218470"/>
              </p:ext>
            </p:extLst>
          </p:nvPr>
        </p:nvGraphicFramePr>
        <p:xfrm>
          <a:off x="4333008" y="138545"/>
          <a:ext cx="7652666" cy="6487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192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20A0062-7781-6E9D-F982-67900112B779}"/>
              </a:ext>
            </a:extLst>
          </p:cNvPr>
          <p:cNvSpPr>
            <a:spLocks noGrp="1"/>
          </p:cNvSpPr>
          <p:nvPr>
            <p:ph type="title"/>
          </p:nvPr>
        </p:nvSpPr>
        <p:spPr>
          <a:xfrm>
            <a:off x="838200" y="557189"/>
            <a:ext cx="3374136" cy="5567891"/>
          </a:xfrm>
        </p:spPr>
        <p:txBody>
          <a:bodyPr>
            <a:normAutofit/>
          </a:bodyPr>
          <a:lstStyle/>
          <a:p>
            <a:r>
              <a:rPr lang="fi-FI" sz="4800"/>
              <a:t>Filosofian opintojaksot</a:t>
            </a:r>
          </a:p>
        </p:txBody>
      </p:sp>
      <p:graphicFrame>
        <p:nvGraphicFramePr>
          <p:cNvPr id="5" name="Sisällön paikkamerkki 2">
            <a:extLst>
              <a:ext uri="{FF2B5EF4-FFF2-40B4-BE49-F238E27FC236}">
                <a16:creationId xmlns:a16="http://schemas.microsoft.com/office/drawing/2014/main" id="{4135BA9F-C3A9-CA7E-5591-86F92A3605DF}"/>
              </a:ext>
            </a:extLst>
          </p:cNvPr>
          <p:cNvGraphicFramePr>
            <a:graphicFrameLocks noGrp="1"/>
          </p:cNvGraphicFramePr>
          <p:nvPr>
            <p:ph idx="1"/>
            <p:extLst>
              <p:ext uri="{D42A27DB-BD31-4B8C-83A1-F6EECF244321}">
                <p14:modId xmlns:p14="http://schemas.microsoft.com/office/powerpoint/2010/main" val="157037048"/>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5540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FE9FFEBD-A88D-0B8B-33F5-C60010CEEDC7}"/>
              </a:ext>
            </a:extLst>
          </p:cNvPr>
          <p:cNvSpPr>
            <a:spLocks noGrp="1"/>
          </p:cNvSpPr>
          <p:nvPr>
            <p:ph type="title"/>
          </p:nvPr>
        </p:nvSpPr>
        <p:spPr>
          <a:xfrm>
            <a:off x="686834" y="1153572"/>
            <a:ext cx="3200400" cy="4461163"/>
          </a:xfrm>
        </p:spPr>
        <p:txBody>
          <a:bodyPr>
            <a:normAutofit/>
          </a:bodyPr>
          <a:lstStyle/>
          <a:p>
            <a:r>
              <a:rPr lang="fi-FI">
                <a:solidFill>
                  <a:srgbClr val="FFFFFF"/>
                </a:solidFill>
              </a:rPr>
              <a:t>Esimerkki argumentista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15437588-3E19-E88E-0A0F-2E3AB81B55EA}"/>
              </a:ext>
            </a:extLst>
          </p:cNvPr>
          <p:cNvSpPr>
            <a:spLocks noGrp="1"/>
          </p:cNvSpPr>
          <p:nvPr>
            <p:ph idx="1"/>
          </p:nvPr>
        </p:nvSpPr>
        <p:spPr>
          <a:xfrm>
            <a:off x="4447308" y="591344"/>
            <a:ext cx="6906491" cy="5585619"/>
          </a:xfrm>
        </p:spPr>
        <p:txBody>
          <a:bodyPr anchor="ctr">
            <a:normAutofit/>
          </a:bodyPr>
          <a:lstStyle/>
          <a:p>
            <a:r>
              <a:rPr lang="fi-FI" b="1" i="1" u="none" strike="noStrike" dirty="0">
                <a:effectLst/>
                <a:latin typeface="Source Sans Pro" panose="020B0503030403020204" pitchFamily="34" charset="0"/>
              </a:rPr>
              <a:t>Premissi 1: Ympäristön saastuttamista pitää vähentää.</a:t>
            </a:r>
          </a:p>
          <a:p>
            <a:endParaRPr lang="fi-FI" b="1" i="1" u="none" strike="noStrike" dirty="0">
              <a:effectLst/>
              <a:latin typeface="Source Sans Pro" panose="020B0503030403020204" pitchFamily="34" charset="0"/>
            </a:endParaRPr>
          </a:p>
          <a:p>
            <a:r>
              <a:rPr lang="fi-FI" b="1" i="1" u="none" strike="noStrike" dirty="0">
                <a:effectLst/>
                <a:latin typeface="Source Sans Pro" panose="020B0503030403020204" pitchFamily="34" charset="0"/>
              </a:rPr>
              <a:t>Premissi 2: Pienhiukkaspäästöt saastuttavat ympäristöä.</a:t>
            </a:r>
          </a:p>
          <a:p>
            <a:endParaRPr lang="fi-FI" b="1" dirty="0">
              <a:latin typeface="Source Sans Pro" panose="020B0503030403020204" pitchFamily="34" charset="0"/>
            </a:endParaRPr>
          </a:p>
          <a:p>
            <a:r>
              <a:rPr lang="fi-FI" b="1" i="1" u="none" strike="noStrike" dirty="0">
                <a:effectLst/>
                <a:latin typeface="Source Sans Pro" panose="020B0503030403020204" pitchFamily="34" charset="0"/>
              </a:rPr>
              <a:t>Premissi 3: Fossiilisista polttoaineista tulee pienhiukkaspäästöjä.</a:t>
            </a:r>
          </a:p>
          <a:p>
            <a:pPr marL="0" indent="0">
              <a:buNone/>
            </a:pPr>
            <a:r>
              <a:rPr lang="fi-FI" b="1" i="1" dirty="0">
                <a:latin typeface="Source Sans Pro" panose="020B0503030403020204" pitchFamily="34" charset="0"/>
              </a:rPr>
              <a:t>____________________________________</a:t>
            </a:r>
            <a:endParaRPr lang="fi-FI" b="1" i="1" u="none" strike="noStrike" dirty="0">
              <a:effectLst/>
              <a:latin typeface="Source Sans Pro" panose="020B0503030403020204" pitchFamily="34" charset="0"/>
            </a:endParaRPr>
          </a:p>
          <a:p>
            <a:r>
              <a:rPr lang="fi-FI" b="1" i="1" u="none" strike="noStrike" dirty="0">
                <a:effectLst/>
                <a:latin typeface="Source Sans Pro" panose="020B0503030403020204" pitchFamily="34" charset="0"/>
              </a:rPr>
              <a:t>Johtopäätös: Fossiilisten polttoaineiden käyttöä pitää vähentää.</a:t>
            </a:r>
            <a:endParaRPr lang="fi-FI" b="1" i="0" u="none" strike="noStrike" dirty="0">
              <a:effectLst/>
              <a:latin typeface="Source Sans Pro" panose="020B0503030403020204" pitchFamily="34" charset="0"/>
            </a:endParaRPr>
          </a:p>
          <a:p>
            <a:endParaRPr lang="fi-FI" dirty="0"/>
          </a:p>
        </p:txBody>
      </p:sp>
    </p:spTree>
    <p:extLst>
      <p:ext uri="{BB962C8B-B14F-4D97-AF65-F5344CB8AC3E}">
        <p14:creationId xmlns:p14="http://schemas.microsoft.com/office/powerpoint/2010/main" val="1082348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3348F73-98AA-495F-E862-BA1141BF8A93}"/>
              </a:ext>
            </a:extLst>
          </p:cNvPr>
          <p:cNvSpPr>
            <a:spLocks noGrp="1"/>
          </p:cNvSpPr>
          <p:nvPr>
            <p:ph type="title"/>
          </p:nvPr>
        </p:nvSpPr>
        <p:spPr>
          <a:xfrm>
            <a:off x="1285240" y="1050595"/>
            <a:ext cx="8074815" cy="1618489"/>
          </a:xfrm>
        </p:spPr>
        <p:txBody>
          <a:bodyPr anchor="ctr">
            <a:normAutofit/>
          </a:bodyPr>
          <a:lstStyle/>
          <a:p>
            <a:r>
              <a:rPr lang="fi-FI" sz="5600" dirty="0"/>
              <a:t>Kpl 6. Argumentit kuntoon!</a:t>
            </a:r>
          </a:p>
        </p:txBody>
      </p:sp>
      <p:sp>
        <p:nvSpPr>
          <p:cNvPr id="3" name="Sisällön paikkamerkki 2">
            <a:extLst>
              <a:ext uri="{FF2B5EF4-FFF2-40B4-BE49-F238E27FC236}">
                <a16:creationId xmlns:a16="http://schemas.microsoft.com/office/drawing/2014/main" id="{AAD20B10-8D2C-0246-6B4A-B93230228612}"/>
              </a:ext>
            </a:extLst>
          </p:cNvPr>
          <p:cNvSpPr>
            <a:spLocks noGrp="1"/>
          </p:cNvSpPr>
          <p:nvPr>
            <p:ph idx="1"/>
          </p:nvPr>
        </p:nvSpPr>
        <p:spPr>
          <a:xfrm>
            <a:off x="886692" y="2466109"/>
            <a:ext cx="8473364" cy="3303755"/>
          </a:xfrm>
        </p:spPr>
        <p:txBody>
          <a:bodyPr anchor="t">
            <a:normAutofit/>
          </a:bodyPr>
          <a:lstStyle/>
          <a:p>
            <a:r>
              <a:rPr lang="fi-FI" sz="2400" b="1" dirty="0"/>
              <a:t>Deduktiivinen päättely:</a:t>
            </a:r>
          </a:p>
          <a:p>
            <a:pPr lvl="1"/>
            <a:r>
              <a:rPr lang="fi-FI" u="none" strike="noStrike" dirty="0">
                <a:effectLst/>
                <a:latin typeface="Source Sans Pro" panose="020B0503030403020204" pitchFamily="34" charset="0"/>
              </a:rPr>
              <a:t>Loogisesti sitovaa päättelyä</a:t>
            </a:r>
          </a:p>
          <a:p>
            <a:pPr lvl="1"/>
            <a:r>
              <a:rPr lang="fi-FI" u="none" strike="noStrike" dirty="0">
                <a:effectLst/>
                <a:latin typeface="Source Sans Pro" panose="020B0503030403020204" pitchFamily="34" charset="0"/>
              </a:rPr>
              <a:t>Jos premissit ovat tosia, myös johtopäätös on tosi.</a:t>
            </a:r>
          </a:p>
          <a:p>
            <a:pPr lvl="1"/>
            <a:endParaRPr lang="fi-FI" u="none" strike="noStrike" dirty="0">
              <a:effectLst/>
              <a:latin typeface="Source Sans Pro" panose="020B0503030403020204" pitchFamily="34" charset="0"/>
            </a:endParaRPr>
          </a:p>
          <a:p>
            <a:pPr marL="457200" lvl="1" indent="0">
              <a:buNone/>
            </a:pPr>
            <a:r>
              <a:rPr lang="fi-FI" i="1" dirty="0">
                <a:latin typeface="Source Sans Pro" panose="020B0503030403020204" pitchFamily="34" charset="0"/>
              </a:rPr>
              <a:t>Esim.</a:t>
            </a:r>
          </a:p>
          <a:p>
            <a:pPr lvl="1"/>
            <a:r>
              <a:rPr lang="fi-FI" i="1" u="none" strike="noStrike" dirty="0">
                <a:effectLst/>
                <a:latin typeface="Source Sans Pro" panose="020B0503030403020204" pitchFamily="34" charset="0"/>
              </a:rPr>
              <a:t>Premissi 1: Kaikki koirat osaavat haukkua.</a:t>
            </a:r>
            <a:br>
              <a:rPr lang="fi-FI" i="1" u="none" strike="noStrike" dirty="0">
                <a:effectLst/>
                <a:latin typeface="Source Sans Pro" panose="020B0503030403020204" pitchFamily="34" charset="0"/>
              </a:rPr>
            </a:br>
            <a:r>
              <a:rPr lang="fi-FI" i="1" u="none" strike="noStrike" dirty="0">
                <a:effectLst/>
                <a:latin typeface="Source Sans Pro" panose="020B0503030403020204" pitchFamily="34" charset="0"/>
              </a:rPr>
              <a:t>Premissi 2: </a:t>
            </a:r>
            <a:r>
              <a:rPr lang="fi-FI" i="1" u="none" strike="noStrike" dirty="0" err="1">
                <a:effectLst/>
                <a:latin typeface="Source Sans Pro" panose="020B0503030403020204" pitchFamily="34" charset="0"/>
              </a:rPr>
              <a:t>Frodo</a:t>
            </a:r>
            <a:r>
              <a:rPr lang="fi-FI" i="1" u="none" strike="noStrike" dirty="0">
                <a:effectLst/>
                <a:latin typeface="Source Sans Pro" panose="020B0503030403020204" pitchFamily="34" charset="0"/>
              </a:rPr>
              <a:t> on koira.</a:t>
            </a:r>
            <a:br>
              <a:rPr lang="fi-FI" i="1" u="none" strike="noStrike" dirty="0">
                <a:effectLst/>
                <a:latin typeface="Source Sans Pro" panose="020B0503030403020204" pitchFamily="34" charset="0"/>
              </a:rPr>
            </a:br>
            <a:r>
              <a:rPr lang="fi-FI" i="1" u="none" strike="noStrike" dirty="0">
                <a:effectLst/>
                <a:latin typeface="Source Sans Pro" panose="020B0503030403020204" pitchFamily="34" charset="0"/>
              </a:rPr>
              <a:t>Johtopäätös: </a:t>
            </a:r>
            <a:r>
              <a:rPr lang="fi-FI" i="1" u="none" strike="noStrike" dirty="0" err="1">
                <a:effectLst/>
                <a:latin typeface="Source Sans Pro" panose="020B0503030403020204" pitchFamily="34" charset="0"/>
              </a:rPr>
              <a:t>Frodo</a:t>
            </a:r>
            <a:r>
              <a:rPr lang="fi-FI" i="1" u="none" strike="noStrike" dirty="0">
                <a:effectLst/>
                <a:latin typeface="Source Sans Pro" panose="020B0503030403020204" pitchFamily="34" charset="0"/>
              </a:rPr>
              <a:t> osaa haukkua.</a:t>
            </a:r>
            <a:endParaRPr lang="fi-FI" i="0" u="none" strike="noStrike" dirty="0">
              <a:effectLst/>
              <a:latin typeface="Source Sans Pro" panose="020B0503030403020204" pitchFamily="34" charset="0"/>
            </a:endParaRPr>
          </a:p>
          <a:p>
            <a:pPr lvl="1"/>
            <a:endParaRPr lang="fi-FI" sz="2000" dirty="0"/>
          </a:p>
        </p:txBody>
      </p:sp>
    </p:spTree>
    <p:extLst>
      <p:ext uri="{BB962C8B-B14F-4D97-AF65-F5344CB8AC3E}">
        <p14:creationId xmlns:p14="http://schemas.microsoft.com/office/powerpoint/2010/main" val="170957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additive="base">
                                        <p:cTn id="3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anim calcmode="lin" valueType="num">
                                      <p:cBhvr additive="base">
                                        <p:cTn id="4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 calcmode="lin" valueType="num">
                                      <p:cBhvr additive="base">
                                        <p:cTn id="4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 calcmode="lin" valueType="num">
                                      <p:cBhvr additive="base">
                                        <p:cTn id="5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5" end="5"/>
                                            </p:txEl>
                                          </p:spTgt>
                                        </p:tgtEl>
                                        <p:attrNameLst>
                                          <p:attrName>style.visibility</p:attrName>
                                        </p:attrNameLst>
                                      </p:cBhvr>
                                      <p:to>
                                        <p:strVal val="visible"/>
                                      </p:to>
                                    </p:set>
                                    <p:anim calcmode="lin" valueType="num">
                                      <p:cBhvr additive="base">
                                        <p:cTn id="6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16CAA043-B601-44D4-3D59-5BA250E5BAC8}"/>
              </a:ext>
            </a:extLst>
          </p:cNvPr>
          <p:cNvSpPr>
            <a:spLocks noGrp="1"/>
          </p:cNvSpPr>
          <p:nvPr>
            <p:ph type="title"/>
          </p:nvPr>
        </p:nvSpPr>
        <p:spPr>
          <a:xfrm>
            <a:off x="1043631" y="809898"/>
            <a:ext cx="9942716" cy="1554480"/>
          </a:xfrm>
        </p:spPr>
        <p:txBody>
          <a:bodyPr anchor="ctr">
            <a:normAutofit/>
          </a:bodyPr>
          <a:lstStyle/>
          <a:p>
            <a:r>
              <a:rPr lang="fi-FI" sz="4800"/>
              <a:t>Kpl 6. Argumentit kuntoon!</a:t>
            </a:r>
          </a:p>
        </p:txBody>
      </p:sp>
      <p:sp>
        <p:nvSpPr>
          <p:cNvPr id="3" name="Sisällön paikkamerkki 2">
            <a:extLst>
              <a:ext uri="{FF2B5EF4-FFF2-40B4-BE49-F238E27FC236}">
                <a16:creationId xmlns:a16="http://schemas.microsoft.com/office/drawing/2014/main" id="{4E7B54CC-EE73-2481-0D7B-CF18284D4759}"/>
              </a:ext>
            </a:extLst>
          </p:cNvPr>
          <p:cNvSpPr>
            <a:spLocks noGrp="1"/>
          </p:cNvSpPr>
          <p:nvPr>
            <p:ph idx="1"/>
          </p:nvPr>
        </p:nvSpPr>
        <p:spPr>
          <a:xfrm>
            <a:off x="1045028" y="2704014"/>
            <a:ext cx="9941319" cy="3438166"/>
          </a:xfrm>
        </p:spPr>
        <p:txBody>
          <a:bodyPr anchor="ctr">
            <a:normAutofit/>
          </a:bodyPr>
          <a:lstStyle/>
          <a:p>
            <a:r>
              <a:rPr lang="fi-FI" sz="2400" b="1" i="0" u="none" strike="noStrike" dirty="0">
                <a:effectLst/>
                <a:latin typeface="Source Sans Pro" panose="020B0503030403020204" pitchFamily="34" charset="0"/>
              </a:rPr>
              <a:t>Virheellinen deduktiivinen päättely:</a:t>
            </a:r>
          </a:p>
          <a:p>
            <a:pPr lvl="1"/>
            <a:r>
              <a:rPr lang="fi-FI" i="1" u="none" strike="noStrike" dirty="0">
                <a:effectLst/>
                <a:latin typeface="Source Sans Pro" panose="020B0503030403020204" pitchFamily="34" charset="0"/>
              </a:rPr>
              <a:t>PREMISSI 1: Suurilla taiteilijoilla on kummalliset elämäntavat.</a:t>
            </a:r>
            <a:br>
              <a:rPr lang="fi-FI" i="1" u="none" strike="noStrike" dirty="0">
                <a:effectLst/>
                <a:latin typeface="Source Sans Pro" panose="020B0503030403020204" pitchFamily="34" charset="0"/>
              </a:rPr>
            </a:br>
            <a:r>
              <a:rPr lang="fi-FI" i="1" u="none" strike="noStrike" dirty="0">
                <a:effectLst/>
                <a:latin typeface="Source Sans Pro" panose="020B0503030403020204" pitchFamily="34" charset="0"/>
              </a:rPr>
              <a:t>PREMISSI 2: Minulla on kummalliset elämäntavat.</a:t>
            </a:r>
            <a:br>
              <a:rPr lang="fi-FI" i="1" u="none" strike="noStrike" dirty="0">
                <a:effectLst/>
                <a:latin typeface="Source Sans Pro" panose="020B0503030403020204" pitchFamily="34" charset="0"/>
              </a:rPr>
            </a:br>
            <a:r>
              <a:rPr lang="fi-FI" i="1" u="none" strike="noStrike" dirty="0">
                <a:effectLst/>
                <a:latin typeface="Source Sans Pro" panose="020B0503030403020204" pitchFamily="34" charset="0"/>
              </a:rPr>
              <a:t>JOHTOPÄÄTÖS: Olen suuri taiteilija.</a:t>
            </a:r>
          </a:p>
          <a:p>
            <a:pPr lvl="1"/>
            <a:endParaRPr lang="fi-FI" i="1" dirty="0">
              <a:latin typeface="Source Sans Pro" panose="020B0503030403020204" pitchFamily="34" charset="0"/>
            </a:endParaRPr>
          </a:p>
          <a:p>
            <a:pPr lvl="1"/>
            <a:r>
              <a:rPr lang="fi-FI" dirty="0">
                <a:latin typeface="Source Sans Pro" panose="020B0503030403020204" pitchFamily="34" charset="0"/>
              </a:rPr>
              <a:t>Johtopäätös on väärä, koska muillakin kuin suurilla taiteilijoilla voi olla kummalliset elämäntavat.</a:t>
            </a:r>
            <a:endParaRPr lang="fi-FI" dirty="0">
              <a:effectLst/>
              <a:latin typeface="Source Sans Pro" panose="020B0503030403020204" pitchFamily="34" charset="0"/>
            </a:endParaRPr>
          </a:p>
          <a:p>
            <a:pPr marL="0" indent="0">
              <a:buNone/>
            </a:pPr>
            <a:br>
              <a:rPr lang="fi-FI" sz="2400" dirty="0"/>
            </a:br>
            <a:endParaRPr lang="fi-FI" sz="24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4520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1AB6ED2-EDD6-92A2-93FF-1E15283A7405}"/>
              </a:ext>
            </a:extLst>
          </p:cNvPr>
          <p:cNvSpPr>
            <a:spLocks noGrp="1"/>
          </p:cNvSpPr>
          <p:nvPr>
            <p:ph type="title"/>
          </p:nvPr>
        </p:nvSpPr>
        <p:spPr>
          <a:xfrm>
            <a:off x="1285240" y="1050595"/>
            <a:ext cx="8074815" cy="1618489"/>
          </a:xfrm>
        </p:spPr>
        <p:txBody>
          <a:bodyPr anchor="ctr">
            <a:normAutofit/>
          </a:bodyPr>
          <a:lstStyle/>
          <a:p>
            <a:r>
              <a:rPr lang="fi-FI" sz="5600"/>
              <a:t>Kpl 6. Argumentit kuntoon!</a:t>
            </a:r>
          </a:p>
        </p:txBody>
      </p:sp>
      <p:sp>
        <p:nvSpPr>
          <p:cNvPr id="3" name="Sisällön paikkamerkki 2">
            <a:extLst>
              <a:ext uri="{FF2B5EF4-FFF2-40B4-BE49-F238E27FC236}">
                <a16:creationId xmlns:a16="http://schemas.microsoft.com/office/drawing/2014/main" id="{9E59F5E6-B807-2CA7-C45A-193313EE6D0A}"/>
              </a:ext>
            </a:extLst>
          </p:cNvPr>
          <p:cNvSpPr>
            <a:spLocks noGrp="1"/>
          </p:cNvSpPr>
          <p:nvPr>
            <p:ph idx="1"/>
          </p:nvPr>
        </p:nvSpPr>
        <p:spPr>
          <a:xfrm>
            <a:off x="858982" y="2549236"/>
            <a:ext cx="8501073" cy="3220628"/>
          </a:xfrm>
        </p:spPr>
        <p:txBody>
          <a:bodyPr anchor="t">
            <a:normAutofit lnSpcReduction="10000"/>
          </a:bodyPr>
          <a:lstStyle/>
          <a:p>
            <a:r>
              <a:rPr lang="fi-FI" sz="2400" b="1" dirty="0"/>
              <a:t>Induktiivinen päättely:</a:t>
            </a:r>
          </a:p>
          <a:p>
            <a:pPr lvl="1"/>
            <a:r>
              <a:rPr lang="fi-FI" dirty="0"/>
              <a:t>Yksittäisten havaintojen pohjalta tehty yleistys</a:t>
            </a:r>
          </a:p>
          <a:p>
            <a:pPr lvl="1"/>
            <a:r>
              <a:rPr lang="fi-FI" dirty="0"/>
              <a:t>Ei koskaan ehdottoman varmaa </a:t>
            </a:r>
          </a:p>
          <a:p>
            <a:pPr lvl="1"/>
            <a:r>
              <a:rPr lang="fi-FI" dirty="0"/>
              <a:t>Havaintoja oltava riittävästi, jotta luotettavaa</a:t>
            </a:r>
          </a:p>
          <a:p>
            <a:pPr marL="457200" lvl="1" indent="0">
              <a:buNone/>
            </a:pPr>
            <a:endParaRPr lang="fi-FI" dirty="0"/>
          </a:p>
          <a:p>
            <a:pPr marL="457200" lvl="1" indent="0">
              <a:buNone/>
            </a:pPr>
            <a:r>
              <a:rPr lang="fi-FI" i="1" u="none" strike="noStrike" dirty="0">
                <a:effectLst/>
                <a:latin typeface="Source Sans Pro" panose="020B0503030403020204" pitchFamily="34" charset="0"/>
              </a:rPr>
              <a:t>Esim. </a:t>
            </a:r>
          </a:p>
          <a:p>
            <a:pPr lvl="1"/>
            <a:r>
              <a:rPr lang="fi-FI" i="1" u="none" strike="noStrike" dirty="0">
                <a:effectLst/>
                <a:latin typeface="Source Sans Pro" panose="020B0503030403020204" pitchFamily="34" charset="0"/>
              </a:rPr>
              <a:t>Premissi 1: Olen nähnyt tuhat strutsia.</a:t>
            </a:r>
            <a:br>
              <a:rPr lang="fi-FI" i="1" u="none" strike="noStrike" dirty="0">
                <a:effectLst/>
                <a:latin typeface="Source Sans Pro" panose="020B0503030403020204" pitchFamily="34" charset="0"/>
              </a:rPr>
            </a:br>
            <a:r>
              <a:rPr lang="fi-FI" i="1" u="none" strike="noStrike" dirty="0">
                <a:effectLst/>
                <a:latin typeface="Source Sans Pro" panose="020B0503030403020204" pitchFamily="34" charset="0"/>
              </a:rPr>
              <a:t>Premissi 2: Mikään niistä ei osannut lentää.</a:t>
            </a:r>
            <a:br>
              <a:rPr lang="fi-FI" i="1" u="none" strike="noStrike" dirty="0">
                <a:effectLst/>
                <a:latin typeface="Source Sans Pro" panose="020B0503030403020204" pitchFamily="34" charset="0"/>
              </a:rPr>
            </a:br>
            <a:r>
              <a:rPr lang="fi-FI" i="1" u="none" strike="noStrike" dirty="0">
                <a:effectLst/>
                <a:latin typeface="Source Sans Pro" panose="020B0503030403020204" pitchFamily="34" charset="0"/>
              </a:rPr>
              <a:t>Johtopäätös: Strutsit eivät osaa lentää.</a:t>
            </a:r>
            <a:endParaRPr lang="fi-FI" i="0" u="none" strike="noStrike" dirty="0">
              <a:effectLst/>
              <a:latin typeface="Source Sans Pro" panose="020B0503030403020204" pitchFamily="34" charset="0"/>
            </a:endParaRPr>
          </a:p>
          <a:p>
            <a:pPr lvl="1"/>
            <a:endParaRPr lang="fi-FI" sz="1700" dirty="0"/>
          </a:p>
        </p:txBody>
      </p:sp>
    </p:spTree>
    <p:extLst>
      <p:ext uri="{BB962C8B-B14F-4D97-AF65-F5344CB8AC3E}">
        <p14:creationId xmlns:p14="http://schemas.microsoft.com/office/powerpoint/2010/main" val="302743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E93D8EE-A4AD-BA96-3CC2-9389D2F31D2D}"/>
              </a:ext>
            </a:extLst>
          </p:cNvPr>
          <p:cNvSpPr>
            <a:spLocks noGrp="1"/>
          </p:cNvSpPr>
          <p:nvPr>
            <p:ph type="title"/>
          </p:nvPr>
        </p:nvSpPr>
        <p:spPr>
          <a:xfrm>
            <a:off x="686834" y="1153572"/>
            <a:ext cx="3200400" cy="4461163"/>
          </a:xfrm>
        </p:spPr>
        <p:txBody>
          <a:bodyPr>
            <a:normAutofit/>
          </a:bodyPr>
          <a:lstStyle/>
          <a:p>
            <a:r>
              <a:rPr lang="fi-FI">
                <a:solidFill>
                  <a:srgbClr val="FFFFFF"/>
                </a:solidFill>
              </a:rPr>
              <a:t>Kpl 6. Argumentit kuntoon!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95A6BC54-87EB-12B4-323E-74C154063576}"/>
              </a:ext>
            </a:extLst>
          </p:cNvPr>
          <p:cNvSpPr>
            <a:spLocks noGrp="1"/>
          </p:cNvSpPr>
          <p:nvPr>
            <p:ph idx="1"/>
          </p:nvPr>
        </p:nvSpPr>
        <p:spPr>
          <a:xfrm>
            <a:off x="4447308" y="591344"/>
            <a:ext cx="6906491" cy="5585619"/>
          </a:xfrm>
        </p:spPr>
        <p:txBody>
          <a:bodyPr anchor="ctr">
            <a:normAutofit/>
          </a:bodyPr>
          <a:lstStyle/>
          <a:p>
            <a:r>
              <a:rPr lang="fi-FI" b="1" dirty="0"/>
              <a:t>Virheellinen induktiivinen päättely:</a:t>
            </a:r>
          </a:p>
          <a:p>
            <a:pPr lvl="1"/>
            <a:r>
              <a:rPr lang="fi-FI" sz="2800" i="1" dirty="0"/>
              <a:t>Henkilö A matkustaa kaupungin X läpi ensimmäistä kertaa. Hän näkee 10 ihmistä, jotka kaikki ovat lapsia. Henkilö A palaa takaisin kotikaupunkiinsa ja kertoo, että kaupungissa X ei ole aikuisia asukkaita.</a:t>
            </a:r>
          </a:p>
          <a:p>
            <a:pPr lvl="1"/>
            <a:endParaRPr lang="fi-FI" sz="2800" dirty="0"/>
          </a:p>
          <a:p>
            <a:pPr lvl="1"/>
            <a:r>
              <a:rPr lang="fi-FI" sz="2800" dirty="0">
                <a:sym typeface="Wingdings" panose="05000000000000000000" pitchFamily="2" charset="2"/>
              </a:rPr>
              <a:t> </a:t>
            </a:r>
            <a:r>
              <a:rPr lang="fi-FI" sz="2800" b="1" dirty="0">
                <a:sym typeface="Wingdings" panose="05000000000000000000" pitchFamily="2" charset="2"/>
              </a:rPr>
              <a:t>Hätäinen yleistys (väärä yleistys)</a:t>
            </a:r>
            <a:r>
              <a:rPr lang="fi-FI" sz="2800" dirty="0">
                <a:sym typeface="Wingdings" panose="05000000000000000000" pitchFamily="2" charset="2"/>
              </a:rPr>
              <a:t>: johtopäätös tehdään liian vähäisten todisteiden perusteella.</a:t>
            </a:r>
            <a:endParaRPr lang="fi-FI" sz="2800" dirty="0"/>
          </a:p>
          <a:p>
            <a:endParaRPr lang="fi-FI" dirty="0"/>
          </a:p>
        </p:txBody>
      </p:sp>
    </p:spTree>
    <p:extLst>
      <p:ext uri="{BB962C8B-B14F-4D97-AF65-F5344CB8AC3E}">
        <p14:creationId xmlns:p14="http://schemas.microsoft.com/office/powerpoint/2010/main" val="1562586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FD6FEDFD-70A1-4618-5424-70A3D94CA84E}"/>
              </a:ext>
            </a:extLst>
          </p:cNvPr>
          <p:cNvSpPr>
            <a:spLocks noGrp="1"/>
          </p:cNvSpPr>
          <p:nvPr>
            <p:ph type="title"/>
          </p:nvPr>
        </p:nvSpPr>
        <p:spPr>
          <a:xfrm>
            <a:off x="838200" y="365125"/>
            <a:ext cx="10515600" cy="1097765"/>
          </a:xfrm>
        </p:spPr>
        <p:txBody>
          <a:bodyPr>
            <a:normAutofit/>
          </a:bodyPr>
          <a:lstStyle/>
          <a:p>
            <a:r>
              <a:rPr lang="fi-FI" sz="5400" dirty="0"/>
              <a:t>Kpl 6. Argumentit kuntoon!</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466E2EAC-1DAD-2818-D480-F15245BCE8C5}"/>
              </a:ext>
            </a:extLst>
          </p:cNvPr>
          <p:cNvSpPr>
            <a:spLocks noGrp="1"/>
          </p:cNvSpPr>
          <p:nvPr>
            <p:ph idx="1"/>
          </p:nvPr>
        </p:nvSpPr>
        <p:spPr>
          <a:xfrm>
            <a:off x="332509" y="2074736"/>
            <a:ext cx="11665527" cy="4764976"/>
          </a:xfrm>
        </p:spPr>
        <p:txBody>
          <a:bodyPr>
            <a:noAutofit/>
          </a:bodyPr>
          <a:lstStyle/>
          <a:p>
            <a:r>
              <a:rPr lang="fi-FI" sz="2400" b="1" dirty="0"/>
              <a:t>Vasta-argumentointi:</a:t>
            </a:r>
          </a:p>
          <a:p>
            <a:pPr lvl="1"/>
            <a:r>
              <a:rPr lang="fi-FI" b="1" dirty="0"/>
              <a:t>Kiinnitetään huomiota vastapuolen premissien uskottavuuteen</a:t>
            </a:r>
          </a:p>
          <a:p>
            <a:pPr lvl="2"/>
            <a:r>
              <a:rPr lang="fi-FI" sz="2400" i="1" dirty="0"/>
              <a:t>Pitävätkö premissit (alkuoletukset tai perustelut) paikkaansa?</a:t>
            </a:r>
          </a:p>
          <a:p>
            <a:pPr lvl="1"/>
            <a:r>
              <a:rPr lang="fi-FI" b="1" dirty="0"/>
              <a:t>Onko päättely premisseistä johtopäätöksiin oikea?</a:t>
            </a:r>
          </a:p>
          <a:p>
            <a:pPr lvl="2"/>
            <a:r>
              <a:rPr lang="fi-FI" sz="2400" dirty="0"/>
              <a:t>Joskus siirtymä perusteluista johtopäätökseen on liian </a:t>
            </a:r>
            <a:r>
              <a:rPr lang="fi-FI" sz="2400"/>
              <a:t>hätäinen.</a:t>
            </a:r>
          </a:p>
          <a:p>
            <a:pPr marL="914400" lvl="2" indent="0">
              <a:buNone/>
            </a:pPr>
            <a:endParaRPr lang="fi-FI" sz="2400" dirty="0"/>
          </a:p>
          <a:p>
            <a:pPr lvl="2"/>
            <a:r>
              <a:rPr lang="fi-FI" sz="2400" dirty="0"/>
              <a:t>Esim.</a:t>
            </a:r>
          </a:p>
          <a:p>
            <a:pPr lvl="2"/>
            <a:r>
              <a:rPr lang="fi-FI" sz="2400" i="1" dirty="0">
                <a:effectLst/>
                <a:latin typeface="Source Sans Pro" panose="020B0503030403020204" pitchFamily="34" charset="0"/>
              </a:rPr>
              <a:t>PREMISSI: Huumeiden käyttö tappaa Suomessa vuosittain useita ihmisiä.</a:t>
            </a:r>
            <a:br>
              <a:rPr lang="fi-FI" sz="2400" i="1" dirty="0"/>
            </a:br>
            <a:r>
              <a:rPr lang="fi-FI" sz="2400" i="1" dirty="0">
                <a:effectLst/>
                <a:latin typeface="Source Sans Pro" panose="020B0503030403020204" pitchFamily="34" charset="0"/>
              </a:rPr>
              <a:t>JOHTOPÄÄTÖS: Huumeiden käytön pitää vastaisuudessakin olla laitonta.</a:t>
            </a:r>
            <a:endParaRPr lang="fi-FI" sz="2400" i="1" dirty="0"/>
          </a:p>
          <a:p>
            <a:pPr lvl="2"/>
            <a:r>
              <a:rPr lang="fi-FI" sz="2400" dirty="0">
                <a:sym typeface="Wingdings" pitchFamily="2" charset="2"/>
              </a:rPr>
              <a:t> johtopäätös vaatii vielä toisen premissin: </a:t>
            </a:r>
            <a:r>
              <a:rPr lang="fi-FI" sz="2400" b="0" i="0" dirty="0">
                <a:effectLst/>
                <a:latin typeface="Source Sans Pro" panose="020B0503030403020204" pitchFamily="34" charset="0"/>
              </a:rPr>
              <a:t>Sellaisen, mikä tappaa vuosittain useita ihmisiä, on oltava laitonta.</a:t>
            </a:r>
          </a:p>
          <a:p>
            <a:pPr marL="0" indent="0">
              <a:buNone/>
            </a:pPr>
            <a:br>
              <a:rPr lang="fi-FI" sz="2400" dirty="0"/>
            </a:br>
            <a:endParaRPr lang="fi-FI" sz="2400" dirty="0"/>
          </a:p>
        </p:txBody>
      </p:sp>
    </p:spTree>
    <p:extLst>
      <p:ext uri="{BB962C8B-B14F-4D97-AF65-F5344CB8AC3E}">
        <p14:creationId xmlns:p14="http://schemas.microsoft.com/office/powerpoint/2010/main" val="31474997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52A65C2-7CB4-EA46-98B9-73032FBDE51F}"/>
              </a:ext>
            </a:extLst>
          </p:cNvPr>
          <p:cNvSpPr>
            <a:spLocks noGrp="1"/>
          </p:cNvSpPr>
          <p:nvPr>
            <p:ph type="title"/>
          </p:nvPr>
        </p:nvSpPr>
        <p:spPr>
          <a:xfrm>
            <a:off x="838200" y="668377"/>
            <a:ext cx="10515600" cy="1325563"/>
          </a:xfrm>
        </p:spPr>
        <p:txBody>
          <a:bodyPr>
            <a:normAutofit/>
          </a:bodyPr>
          <a:lstStyle/>
          <a:p>
            <a:r>
              <a:rPr lang="fi-FI" dirty="0"/>
              <a:t>Kpl 6: Argumentointivirheet</a:t>
            </a:r>
          </a:p>
        </p:txBody>
      </p:sp>
      <p:sp>
        <p:nvSpPr>
          <p:cNvPr id="3" name="Sisällön paikkamerkki 2">
            <a:extLst>
              <a:ext uri="{FF2B5EF4-FFF2-40B4-BE49-F238E27FC236}">
                <a16:creationId xmlns:a16="http://schemas.microsoft.com/office/drawing/2014/main" id="{9F9042A5-8BB5-7E41-87C0-6BE5794F713A}"/>
              </a:ext>
            </a:extLst>
          </p:cNvPr>
          <p:cNvSpPr>
            <a:spLocks noGrp="1"/>
          </p:cNvSpPr>
          <p:nvPr>
            <p:ph sz="half" idx="1"/>
          </p:nvPr>
        </p:nvSpPr>
        <p:spPr>
          <a:xfrm>
            <a:off x="838200" y="2177456"/>
            <a:ext cx="5097780" cy="3795748"/>
          </a:xfrm>
        </p:spPr>
        <p:txBody>
          <a:bodyPr>
            <a:normAutofit/>
          </a:bodyPr>
          <a:lstStyle/>
          <a:p>
            <a:r>
              <a:rPr lang="fi-FI" sz="2200" dirty="0"/>
              <a:t>= väärä väitteen perustelu</a:t>
            </a:r>
          </a:p>
          <a:p>
            <a:r>
              <a:rPr lang="fi-FI" sz="2200" b="1" dirty="0"/>
              <a:t>1. kehäpäätelmä:</a:t>
            </a:r>
          </a:p>
          <a:p>
            <a:r>
              <a:rPr lang="fi-FI" sz="2200" dirty="0"/>
              <a:t>Väite perustellaan sillä itsellään.</a:t>
            </a:r>
          </a:p>
          <a:p>
            <a:pPr lvl="1"/>
            <a:r>
              <a:rPr lang="fi-FI" sz="2200" i="1"/>
              <a:t>Henkiterapia parantaa alkoholismin.</a:t>
            </a:r>
          </a:p>
          <a:p>
            <a:pPr lvl="1"/>
            <a:r>
              <a:rPr lang="fi-FI" sz="2200" i="1"/>
              <a:t>Eihän Reiskakaan raitistunut sen avulla.</a:t>
            </a:r>
          </a:p>
          <a:p>
            <a:pPr lvl="1"/>
            <a:r>
              <a:rPr lang="fi-FI" sz="2200" i="1"/>
              <a:t>Hän ei noudattanutkaan ohjelmaa tunnollisesti.</a:t>
            </a:r>
          </a:p>
          <a:p>
            <a:pPr lvl="1"/>
            <a:r>
              <a:rPr lang="fi-FI" sz="2200" i="1"/>
              <a:t>Mistä tiedät?</a:t>
            </a:r>
          </a:p>
          <a:p>
            <a:pPr lvl="1"/>
            <a:r>
              <a:rPr lang="fi-FI" sz="2200" i="1"/>
              <a:t>Siitä että hän ei raitistunut.</a:t>
            </a:r>
            <a:endParaRPr lang="fi-FI" sz="2200"/>
          </a:p>
        </p:txBody>
      </p:sp>
      <p:sp>
        <p:nvSpPr>
          <p:cNvPr id="4" name="Sisällön paikkamerkki 3">
            <a:extLst>
              <a:ext uri="{FF2B5EF4-FFF2-40B4-BE49-F238E27FC236}">
                <a16:creationId xmlns:a16="http://schemas.microsoft.com/office/drawing/2014/main" id="{68294D2A-F6F9-014A-B7BE-2CCE7947F950}"/>
              </a:ext>
            </a:extLst>
          </p:cNvPr>
          <p:cNvSpPr>
            <a:spLocks noGrp="1"/>
          </p:cNvSpPr>
          <p:nvPr>
            <p:ph sz="half" idx="2"/>
          </p:nvPr>
        </p:nvSpPr>
        <p:spPr>
          <a:xfrm>
            <a:off x="6256020" y="2177456"/>
            <a:ext cx="5097780" cy="3795748"/>
          </a:xfrm>
        </p:spPr>
        <p:txBody>
          <a:bodyPr>
            <a:normAutofit/>
          </a:bodyPr>
          <a:lstStyle/>
          <a:p>
            <a:r>
              <a:rPr lang="fi-FI" sz="1900" b="1"/>
              <a:t>2. Olkinukke:</a:t>
            </a:r>
          </a:p>
          <a:p>
            <a:r>
              <a:rPr lang="fi-FI" sz="1900"/>
              <a:t>Vastapuolen näkemys väännetään irvikuvaksi.</a:t>
            </a:r>
          </a:p>
          <a:p>
            <a:pPr lvl="1"/>
            <a:r>
              <a:rPr lang="fi-FI" sz="1900" i="1">
                <a:latin typeface="Calibri"/>
                <a:cs typeface="Calibri"/>
              </a:rPr>
              <a:t> Filosofia on tärkeä oppiaine. </a:t>
            </a:r>
            <a:endParaRPr lang="fi-FI" sz="1900" i="1">
              <a:cs typeface="Calibri"/>
            </a:endParaRPr>
          </a:p>
          <a:p>
            <a:pPr lvl="1"/>
            <a:r>
              <a:rPr lang="fi-FI" sz="1900" i="1">
                <a:latin typeface="Calibri"/>
                <a:cs typeface="Calibri"/>
              </a:rPr>
              <a:t>Eli sinun mielestäsi kaikki muut aineet ovat turhia ja tarpeettomia ja niitä ei pitäisi opiskella ollenkaan.</a:t>
            </a:r>
            <a:endParaRPr lang="fi-FI" sz="1900" i="1">
              <a:cs typeface="Calibri"/>
            </a:endParaRPr>
          </a:p>
          <a:p>
            <a:r>
              <a:rPr lang="fi-FI" sz="1900" b="1"/>
              <a:t>3. Väärä syy-seuraussuhde:</a:t>
            </a:r>
          </a:p>
          <a:p>
            <a:r>
              <a:rPr lang="fi-FI" sz="1900"/>
              <a:t>Johtopäätökselle voi olla jokin muu selittävä tekijä.</a:t>
            </a:r>
          </a:p>
          <a:p>
            <a:pPr lvl="1"/>
            <a:r>
              <a:rPr lang="fi-FI" sz="1900" i="1"/>
              <a:t>Sen jälkeen kun Trumpista tuli presidentti, USA:n talous kasvoi kohisten, siispä Trump on loistava talousmies.</a:t>
            </a:r>
          </a:p>
        </p:txBody>
      </p:sp>
    </p:spTree>
    <p:extLst>
      <p:ext uri="{BB962C8B-B14F-4D97-AF65-F5344CB8AC3E}">
        <p14:creationId xmlns:p14="http://schemas.microsoft.com/office/powerpoint/2010/main" val="46915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0" end="0"/>
                                            </p:txEl>
                                          </p:spTgt>
                                        </p:tgtEl>
                                        <p:attrNameLst>
                                          <p:attrName>style.visibility</p:attrName>
                                        </p:attrNameLst>
                                      </p:cBhvr>
                                      <p:to>
                                        <p:strVal val="visible"/>
                                      </p:to>
                                    </p:set>
                                    <p:anim calcmode="lin" valueType="num">
                                      <p:cBhvr additive="base">
                                        <p:cTn id="5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1" end="1"/>
                                            </p:txEl>
                                          </p:spTgt>
                                        </p:tgtEl>
                                        <p:attrNameLst>
                                          <p:attrName>style.visibility</p:attrName>
                                        </p:attrNameLst>
                                      </p:cBhvr>
                                      <p:to>
                                        <p:strVal val="visible"/>
                                      </p:to>
                                    </p:set>
                                    <p:anim calcmode="lin" valueType="num">
                                      <p:cBhvr additive="base">
                                        <p:cTn id="6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
                                            <p:txEl>
                                              <p:pRg st="2" end="2"/>
                                            </p:txEl>
                                          </p:spTgt>
                                        </p:tgtEl>
                                        <p:attrNameLst>
                                          <p:attrName>style.visibility</p:attrName>
                                        </p:attrNameLst>
                                      </p:cBhvr>
                                      <p:to>
                                        <p:strVal val="visible"/>
                                      </p:to>
                                    </p:set>
                                    <p:anim calcmode="lin" valueType="num">
                                      <p:cBhvr additive="base">
                                        <p:cTn id="6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
                                            <p:txEl>
                                              <p:pRg st="3" end="3"/>
                                            </p:txEl>
                                          </p:spTgt>
                                        </p:tgtEl>
                                        <p:attrNameLst>
                                          <p:attrName>style.visibility</p:attrName>
                                        </p:attrNameLst>
                                      </p:cBhvr>
                                      <p:to>
                                        <p:strVal val="visible"/>
                                      </p:to>
                                    </p:set>
                                    <p:anim calcmode="lin" valueType="num">
                                      <p:cBhvr additive="base">
                                        <p:cTn id="7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4">
                                            <p:txEl>
                                              <p:pRg st="4" end="4"/>
                                            </p:txEl>
                                          </p:spTgt>
                                        </p:tgtEl>
                                        <p:attrNameLst>
                                          <p:attrName>style.visibility</p:attrName>
                                        </p:attrNameLst>
                                      </p:cBhvr>
                                      <p:to>
                                        <p:strVal val="visible"/>
                                      </p:to>
                                    </p:set>
                                    <p:anim calcmode="lin" valueType="num">
                                      <p:cBhvr additive="base">
                                        <p:cTn id="7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4">
                                            <p:txEl>
                                              <p:pRg st="5" end="5"/>
                                            </p:txEl>
                                          </p:spTgt>
                                        </p:tgtEl>
                                        <p:attrNameLst>
                                          <p:attrName>style.visibility</p:attrName>
                                        </p:attrNameLst>
                                      </p:cBhvr>
                                      <p:to>
                                        <p:strVal val="visible"/>
                                      </p:to>
                                    </p:set>
                                    <p:anim calcmode="lin" valueType="num">
                                      <p:cBhvr additive="base">
                                        <p:cTn id="8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4">
                                            <p:txEl>
                                              <p:pRg st="6" end="6"/>
                                            </p:txEl>
                                          </p:spTgt>
                                        </p:tgtEl>
                                        <p:attrNameLst>
                                          <p:attrName>style.visibility</p:attrName>
                                        </p:attrNameLst>
                                      </p:cBhvr>
                                      <p:to>
                                        <p:strVal val="visible"/>
                                      </p:to>
                                    </p:set>
                                    <p:anim calcmode="lin" valueType="num">
                                      <p:cBhvr additive="base">
                                        <p:cTn id="9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98A6148B-57A6-7F4C-9289-8CE5BD79F000}"/>
              </a:ext>
            </a:extLst>
          </p:cNvPr>
          <p:cNvSpPr>
            <a:spLocks noGrp="1"/>
          </p:cNvSpPr>
          <p:nvPr>
            <p:ph type="title"/>
          </p:nvPr>
        </p:nvSpPr>
        <p:spPr>
          <a:xfrm>
            <a:off x="838200" y="668377"/>
            <a:ext cx="10515600" cy="1325563"/>
          </a:xfrm>
        </p:spPr>
        <p:txBody>
          <a:bodyPr>
            <a:normAutofit/>
          </a:bodyPr>
          <a:lstStyle/>
          <a:p>
            <a:r>
              <a:rPr lang="fi-FI" dirty="0"/>
              <a:t>Kpl 6: Argumentointivirheet</a:t>
            </a:r>
          </a:p>
        </p:txBody>
      </p:sp>
      <p:sp>
        <p:nvSpPr>
          <p:cNvPr id="3" name="Sisällön paikkamerkki 2">
            <a:extLst>
              <a:ext uri="{FF2B5EF4-FFF2-40B4-BE49-F238E27FC236}">
                <a16:creationId xmlns:a16="http://schemas.microsoft.com/office/drawing/2014/main" id="{E2A07AB9-2417-A84C-8EEC-97D76DD19CFD}"/>
              </a:ext>
            </a:extLst>
          </p:cNvPr>
          <p:cNvSpPr>
            <a:spLocks noGrp="1"/>
          </p:cNvSpPr>
          <p:nvPr>
            <p:ph sz="half" idx="1"/>
          </p:nvPr>
        </p:nvSpPr>
        <p:spPr>
          <a:xfrm>
            <a:off x="838200" y="2177456"/>
            <a:ext cx="5097780" cy="3795748"/>
          </a:xfrm>
        </p:spPr>
        <p:txBody>
          <a:bodyPr>
            <a:normAutofit/>
          </a:bodyPr>
          <a:lstStyle/>
          <a:p>
            <a:r>
              <a:rPr lang="en-US" sz="2200" b="1">
                <a:latin typeface="Calibri"/>
                <a:cs typeface="Calibri"/>
              </a:rPr>
              <a:t>4. Väärä auktoriteettiin, enemmistöön tai perinteeseen vetoaminen:</a:t>
            </a:r>
          </a:p>
          <a:p>
            <a:r>
              <a:rPr lang="en-US" sz="2200">
                <a:latin typeface="Calibri"/>
                <a:cs typeface="Calibri"/>
              </a:rPr>
              <a:t>jonkin alan asiantuntija ei välttämättä ole kaikkien alojen asiantuntija. </a:t>
            </a:r>
          </a:p>
          <a:p>
            <a:pPr lvl="1"/>
            <a:r>
              <a:rPr lang="en-US" sz="2200" i="1">
                <a:latin typeface="Calibri"/>
                <a:cs typeface="Calibri"/>
              </a:rPr>
              <a:t>Päävalmentaja Markku Kanerva kannattaa Suomen NATO-jäsenyyttä, joten Suomen tulisi liittyä NATOon.</a:t>
            </a:r>
          </a:p>
          <a:p>
            <a:r>
              <a:rPr lang="en-US" sz="2200">
                <a:latin typeface="Calibri"/>
                <a:cs typeface="Calibri"/>
              </a:rPr>
              <a:t>Myös enemmistö voi olla väärässä tai perinne huono.</a:t>
            </a:r>
            <a:endParaRPr lang="fi-FI" sz="2200"/>
          </a:p>
        </p:txBody>
      </p:sp>
      <p:sp>
        <p:nvSpPr>
          <p:cNvPr id="4" name="Sisällön paikkamerkki 3">
            <a:extLst>
              <a:ext uri="{FF2B5EF4-FFF2-40B4-BE49-F238E27FC236}">
                <a16:creationId xmlns:a16="http://schemas.microsoft.com/office/drawing/2014/main" id="{56D43E19-E3E0-E54F-B9BF-ACEB0EDDB21D}"/>
              </a:ext>
            </a:extLst>
          </p:cNvPr>
          <p:cNvSpPr>
            <a:spLocks noGrp="1"/>
          </p:cNvSpPr>
          <p:nvPr>
            <p:ph sz="half" idx="2"/>
          </p:nvPr>
        </p:nvSpPr>
        <p:spPr>
          <a:xfrm>
            <a:off x="6256020" y="2177456"/>
            <a:ext cx="5097780" cy="3795748"/>
          </a:xfrm>
        </p:spPr>
        <p:txBody>
          <a:bodyPr>
            <a:normAutofit/>
          </a:bodyPr>
          <a:lstStyle/>
          <a:p>
            <a:r>
              <a:rPr lang="en-US" sz="2400" b="1" dirty="0">
                <a:latin typeface="Calibri"/>
                <a:cs typeface="Calibri"/>
              </a:rPr>
              <a:t>5. </a:t>
            </a:r>
            <a:r>
              <a:rPr lang="en-US" sz="2400" b="1">
                <a:latin typeface="Calibri"/>
                <a:cs typeface="Calibri"/>
              </a:rPr>
              <a:t>Henkilöä</a:t>
            </a:r>
            <a:r>
              <a:rPr lang="en-US" sz="2400" b="1" dirty="0">
                <a:latin typeface="Calibri"/>
                <a:cs typeface="Calibri"/>
              </a:rPr>
              <a:t> </a:t>
            </a:r>
            <a:r>
              <a:rPr lang="en-US" sz="2400" b="1">
                <a:latin typeface="Calibri"/>
                <a:cs typeface="Calibri"/>
              </a:rPr>
              <a:t>vastaan</a:t>
            </a:r>
            <a:r>
              <a:rPr lang="en-US" sz="2400" b="1" dirty="0">
                <a:latin typeface="Calibri"/>
                <a:cs typeface="Calibri"/>
              </a:rPr>
              <a:t> </a:t>
            </a:r>
            <a:r>
              <a:rPr lang="en-US" sz="2400" b="1">
                <a:latin typeface="Calibri"/>
                <a:cs typeface="Calibri"/>
              </a:rPr>
              <a:t>käyminen</a:t>
            </a:r>
            <a:r>
              <a:rPr lang="en-US" sz="2400" b="1" dirty="0">
                <a:latin typeface="Calibri"/>
                <a:cs typeface="Calibri"/>
              </a:rPr>
              <a:t>:</a:t>
            </a:r>
          </a:p>
          <a:p>
            <a:r>
              <a:rPr lang="en-US" sz="2400">
                <a:latin typeface="Calibri"/>
                <a:cs typeface="Calibri"/>
              </a:rPr>
              <a:t>Henkilön</a:t>
            </a:r>
            <a:r>
              <a:rPr lang="en-US" sz="2400" dirty="0">
                <a:latin typeface="Calibri"/>
                <a:cs typeface="Calibri"/>
              </a:rPr>
              <a:t> </a:t>
            </a:r>
            <a:r>
              <a:rPr lang="en-US" sz="2400">
                <a:latin typeface="Calibri"/>
                <a:cs typeface="Calibri"/>
              </a:rPr>
              <a:t>ominaisuuksien</a:t>
            </a:r>
            <a:r>
              <a:rPr lang="en-US" sz="2400" dirty="0">
                <a:latin typeface="Calibri"/>
                <a:cs typeface="Calibri"/>
              </a:rPr>
              <a:t> tai </a:t>
            </a:r>
            <a:r>
              <a:rPr lang="en-US" sz="2400">
                <a:latin typeface="Calibri"/>
                <a:cs typeface="Calibri"/>
              </a:rPr>
              <a:t>taustan</a:t>
            </a:r>
            <a:r>
              <a:rPr lang="en-US" sz="2400" dirty="0">
                <a:latin typeface="Calibri"/>
                <a:cs typeface="Calibri"/>
              </a:rPr>
              <a:t> </a:t>
            </a:r>
            <a:r>
              <a:rPr lang="en-US" sz="2400">
                <a:latin typeface="Calibri"/>
                <a:cs typeface="Calibri"/>
              </a:rPr>
              <a:t>arvostelu</a:t>
            </a:r>
            <a:r>
              <a:rPr lang="en-US" sz="2400" dirty="0">
                <a:latin typeface="Calibri"/>
                <a:cs typeface="Calibri"/>
              </a:rPr>
              <a:t>.</a:t>
            </a:r>
          </a:p>
          <a:p>
            <a:pPr lvl="1"/>
            <a:r>
              <a:rPr lang="fi-FI" i="1"/>
              <a:t>Greta Thunberg on vasta pieni tyttönen. Siksi hänen kantansa ilmastonmuutokseen ei voi pitää paikkaansa.</a:t>
            </a:r>
            <a:endParaRPr lang="en-US" i="1">
              <a:latin typeface="Calibri"/>
              <a:cs typeface="Calibri"/>
            </a:endParaRPr>
          </a:p>
          <a:p>
            <a:endParaRPr lang="fi-FI" sz="2400"/>
          </a:p>
        </p:txBody>
      </p:sp>
    </p:spTree>
    <p:extLst>
      <p:ext uri="{BB962C8B-B14F-4D97-AF65-F5344CB8AC3E}">
        <p14:creationId xmlns:p14="http://schemas.microsoft.com/office/powerpoint/2010/main" val="390142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calcmode="lin" valueType="num">
                                      <p:cBhvr additive="base">
                                        <p:cTn id="3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 calcmode="lin" valueType="num">
                                      <p:cBhvr additive="base">
                                        <p:cTn id="4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F9A5D875-A643-344A-B08E-490DCA4F2A47}"/>
              </a:ext>
            </a:extLst>
          </p:cNvPr>
          <p:cNvSpPr>
            <a:spLocks noGrp="1"/>
          </p:cNvSpPr>
          <p:nvPr>
            <p:ph type="title"/>
          </p:nvPr>
        </p:nvSpPr>
        <p:spPr>
          <a:xfrm>
            <a:off x="838200" y="668377"/>
            <a:ext cx="10515600" cy="1325563"/>
          </a:xfrm>
        </p:spPr>
        <p:txBody>
          <a:bodyPr>
            <a:normAutofit/>
          </a:bodyPr>
          <a:lstStyle/>
          <a:p>
            <a:r>
              <a:rPr lang="fi-FI" dirty="0"/>
              <a:t>Kpl 6: Argumentointivirheet</a:t>
            </a:r>
          </a:p>
        </p:txBody>
      </p:sp>
      <p:sp>
        <p:nvSpPr>
          <p:cNvPr id="3" name="Sisällön paikkamerkki 2">
            <a:extLst>
              <a:ext uri="{FF2B5EF4-FFF2-40B4-BE49-F238E27FC236}">
                <a16:creationId xmlns:a16="http://schemas.microsoft.com/office/drawing/2014/main" id="{69FBCBA5-B230-D14D-9FAC-A6E974375C59}"/>
              </a:ext>
            </a:extLst>
          </p:cNvPr>
          <p:cNvSpPr>
            <a:spLocks noGrp="1"/>
          </p:cNvSpPr>
          <p:nvPr>
            <p:ph sz="half" idx="1"/>
          </p:nvPr>
        </p:nvSpPr>
        <p:spPr>
          <a:xfrm>
            <a:off x="838200" y="2177456"/>
            <a:ext cx="5097780" cy="3795748"/>
          </a:xfrm>
        </p:spPr>
        <p:txBody>
          <a:bodyPr>
            <a:normAutofit/>
          </a:bodyPr>
          <a:lstStyle/>
          <a:p>
            <a:r>
              <a:rPr lang="fi-FI" sz="2400" b="1" dirty="0"/>
              <a:t>6. Kalteva pinta:</a:t>
            </a:r>
          </a:p>
          <a:p>
            <a:r>
              <a:rPr lang="fi-FI" sz="2400" dirty="0"/>
              <a:t>Väitteen esitetään johtavan </a:t>
            </a:r>
            <a:r>
              <a:rPr lang="fi-FI" sz="2400"/>
              <a:t>liioitelluihin</a:t>
            </a:r>
            <a:r>
              <a:rPr lang="fi-FI" sz="2400" dirty="0"/>
              <a:t> seurauksiin.</a:t>
            </a:r>
          </a:p>
          <a:p>
            <a:pPr lvl="1"/>
            <a:r>
              <a:rPr lang="en-US" i="1">
                <a:latin typeface="Calibri"/>
                <a:cs typeface="Calibri"/>
              </a:rPr>
              <a:t>Vastustan opetuksen digitalisaatiota. Se tekee oppilaista lyhytjännitteisiä kännykkäaddikteja, jotka eivät kohta osaa lukea tai kirjoittaa kuin emojeita.</a:t>
            </a:r>
          </a:p>
          <a:p>
            <a:endParaRPr lang="fi-FI" sz="2400" dirty="0"/>
          </a:p>
          <a:p>
            <a:endParaRPr lang="fi-FI" sz="2400" dirty="0"/>
          </a:p>
        </p:txBody>
      </p:sp>
      <p:sp>
        <p:nvSpPr>
          <p:cNvPr id="4" name="Sisällön paikkamerkki 3">
            <a:extLst>
              <a:ext uri="{FF2B5EF4-FFF2-40B4-BE49-F238E27FC236}">
                <a16:creationId xmlns:a16="http://schemas.microsoft.com/office/drawing/2014/main" id="{F9047094-43D7-E04C-BA3C-BEA4D93B08BC}"/>
              </a:ext>
            </a:extLst>
          </p:cNvPr>
          <p:cNvSpPr>
            <a:spLocks noGrp="1"/>
          </p:cNvSpPr>
          <p:nvPr>
            <p:ph sz="half" idx="2"/>
          </p:nvPr>
        </p:nvSpPr>
        <p:spPr>
          <a:xfrm>
            <a:off x="6256020" y="2177456"/>
            <a:ext cx="5097780" cy="3795748"/>
          </a:xfrm>
        </p:spPr>
        <p:txBody>
          <a:bodyPr>
            <a:normAutofit/>
          </a:bodyPr>
          <a:lstStyle/>
          <a:p>
            <a:r>
              <a:rPr lang="fi-FI" sz="2400" b="1" dirty="0">
                <a:latin typeface="Calibri"/>
                <a:cs typeface="Calibri"/>
              </a:rPr>
              <a:t>7. Todistustaakan kääntäminen:</a:t>
            </a:r>
          </a:p>
          <a:p>
            <a:r>
              <a:rPr lang="fi-FI" sz="2400" dirty="0">
                <a:latin typeface="Calibri"/>
                <a:cs typeface="Calibri"/>
              </a:rPr>
              <a:t>Jos joku väittää X, pitää hänen esittää riittävät perustelut. X:ää ei tule olettaa ilman riittäviä perusteluita.</a:t>
            </a:r>
          </a:p>
          <a:p>
            <a:pPr lvl="1"/>
            <a:r>
              <a:rPr lang="fi-FI" i="1" dirty="0">
                <a:latin typeface="Calibri"/>
                <a:cs typeface="Calibri"/>
              </a:rPr>
              <a:t>Telepatia (ajatustensiirto) on totta.</a:t>
            </a:r>
          </a:p>
          <a:p>
            <a:pPr lvl="1"/>
            <a:r>
              <a:rPr lang="fi-FI" i="1" dirty="0">
                <a:latin typeface="Calibri"/>
                <a:cs typeface="Calibri"/>
              </a:rPr>
              <a:t>Pystytkö todistamaan sen?</a:t>
            </a:r>
          </a:p>
          <a:p>
            <a:pPr lvl="1"/>
            <a:r>
              <a:rPr lang="fi-FI" i="1" dirty="0">
                <a:latin typeface="Calibri"/>
                <a:cs typeface="Calibri"/>
              </a:rPr>
              <a:t>Pystytkö itse todistamaan, ettei sitä tapahdu?</a:t>
            </a:r>
          </a:p>
          <a:p>
            <a:endParaRPr lang="fi-FI" sz="2400" dirty="0"/>
          </a:p>
        </p:txBody>
      </p:sp>
    </p:spTree>
    <p:extLst>
      <p:ext uri="{BB962C8B-B14F-4D97-AF65-F5344CB8AC3E}">
        <p14:creationId xmlns:p14="http://schemas.microsoft.com/office/powerpoint/2010/main" val="207698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A9729612-68A2-E1CB-3E44-E0FA6AF43D81}"/>
              </a:ext>
            </a:extLst>
          </p:cNvPr>
          <p:cNvSpPr>
            <a:spLocks noGrp="1"/>
          </p:cNvSpPr>
          <p:nvPr>
            <p:ph type="title"/>
          </p:nvPr>
        </p:nvSpPr>
        <p:spPr>
          <a:xfrm>
            <a:off x="838200" y="668377"/>
            <a:ext cx="10515600" cy="1325563"/>
          </a:xfrm>
        </p:spPr>
        <p:txBody>
          <a:bodyPr>
            <a:normAutofit/>
          </a:bodyPr>
          <a:lstStyle/>
          <a:p>
            <a:r>
              <a:rPr lang="fi-FI"/>
              <a:t>Kpl 6. Argumentointivirheet</a:t>
            </a:r>
          </a:p>
        </p:txBody>
      </p:sp>
      <p:sp>
        <p:nvSpPr>
          <p:cNvPr id="3" name="Sisällön paikkamerkki 2">
            <a:extLst>
              <a:ext uri="{FF2B5EF4-FFF2-40B4-BE49-F238E27FC236}">
                <a16:creationId xmlns:a16="http://schemas.microsoft.com/office/drawing/2014/main" id="{6A2FB1D5-EABC-551E-E2E1-0DE54DFA0955}"/>
              </a:ext>
            </a:extLst>
          </p:cNvPr>
          <p:cNvSpPr>
            <a:spLocks noGrp="1"/>
          </p:cNvSpPr>
          <p:nvPr>
            <p:ph sz="half" idx="1"/>
          </p:nvPr>
        </p:nvSpPr>
        <p:spPr>
          <a:xfrm>
            <a:off x="838200" y="2177456"/>
            <a:ext cx="5097780" cy="3795748"/>
          </a:xfrm>
        </p:spPr>
        <p:txBody>
          <a:bodyPr>
            <a:normAutofit/>
          </a:bodyPr>
          <a:lstStyle/>
          <a:p>
            <a:r>
              <a:rPr lang="fi-FI" sz="2400" b="1"/>
              <a:t>8. Tunteeseen vetoaminen</a:t>
            </a:r>
          </a:p>
          <a:p>
            <a:r>
              <a:rPr lang="fi-FI" sz="2400"/>
              <a:t>Perusteluna on oma tunne</a:t>
            </a:r>
          </a:p>
          <a:p>
            <a:pPr lvl="1"/>
            <a:r>
              <a:rPr lang="fi-FI" i="1"/>
              <a:t>Minusta tuntuu, että tämä ei ole hyvä asia.”</a:t>
            </a:r>
          </a:p>
        </p:txBody>
      </p:sp>
      <p:sp>
        <p:nvSpPr>
          <p:cNvPr id="4" name="Sisällön paikkamerkki 3">
            <a:extLst>
              <a:ext uri="{FF2B5EF4-FFF2-40B4-BE49-F238E27FC236}">
                <a16:creationId xmlns:a16="http://schemas.microsoft.com/office/drawing/2014/main" id="{8B334E14-498B-1F67-84E4-093106F606D1}"/>
              </a:ext>
            </a:extLst>
          </p:cNvPr>
          <p:cNvSpPr>
            <a:spLocks noGrp="1"/>
          </p:cNvSpPr>
          <p:nvPr>
            <p:ph sz="half" idx="2"/>
          </p:nvPr>
        </p:nvSpPr>
        <p:spPr>
          <a:xfrm>
            <a:off x="6256020" y="2177456"/>
            <a:ext cx="5097780" cy="3795748"/>
          </a:xfrm>
        </p:spPr>
        <p:txBody>
          <a:bodyPr>
            <a:normAutofit/>
          </a:bodyPr>
          <a:lstStyle/>
          <a:p>
            <a:r>
              <a:rPr lang="fi-FI" sz="2400" b="1"/>
              <a:t>9. Väärä yleistäminen</a:t>
            </a:r>
          </a:p>
          <a:p>
            <a:r>
              <a:rPr lang="fi-FI" sz="2400"/>
              <a:t>Yleistetään liian vähällä näytöillä</a:t>
            </a:r>
          </a:p>
          <a:p>
            <a:pPr lvl="1"/>
            <a:r>
              <a:rPr lang="fi-FI" i="1"/>
              <a:t>”Tupakointi ei ole vaarallista, koska pitkään polttanut ystäväni ei ole sairastunut siitä.”</a:t>
            </a:r>
          </a:p>
          <a:p>
            <a:endParaRPr lang="fi-FI" sz="2400"/>
          </a:p>
        </p:txBody>
      </p:sp>
    </p:spTree>
    <p:extLst>
      <p:ext uri="{BB962C8B-B14F-4D97-AF65-F5344CB8AC3E}">
        <p14:creationId xmlns:p14="http://schemas.microsoft.com/office/powerpoint/2010/main" val="3039270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AD75F83A-C63A-CE0A-2E5C-D7F4A00C700D}"/>
              </a:ext>
            </a:extLst>
          </p:cNvPr>
          <p:cNvSpPr>
            <a:spLocks noGrp="1"/>
          </p:cNvSpPr>
          <p:nvPr>
            <p:ph type="title"/>
          </p:nvPr>
        </p:nvSpPr>
        <p:spPr>
          <a:xfrm>
            <a:off x="804672" y="1412489"/>
            <a:ext cx="2871095" cy="2156621"/>
          </a:xfrm>
        </p:spPr>
        <p:txBody>
          <a:bodyPr anchor="t">
            <a:normAutofit/>
          </a:bodyPr>
          <a:lstStyle/>
          <a:p>
            <a:r>
              <a:rPr lang="fi-FI" sz="3600">
                <a:solidFill>
                  <a:srgbClr val="FFFFFF"/>
                </a:solidFill>
              </a:rPr>
              <a:t>Kurssin aiheet</a:t>
            </a:r>
          </a:p>
        </p:txBody>
      </p:sp>
      <p:sp>
        <p:nvSpPr>
          <p:cNvPr id="3" name="Sisällön paikkamerkki 2">
            <a:extLst>
              <a:ext uri="{FF2B5EF4-FFF2-40B4-BE49-F238E27FC236}">
                <a16:creationId xmlns:a16="http://schemas.microsoft.com/office/drawing/2014/main" id="{C2AE0A86-37A9-C970-E89C-8366979CA4BE}"/>
              </a:ext>
            </a:extLst>
          </p:cNvPr>
          <p:cNvSpPr>
            <a:spLocks noGrp="1"/>
          </p:cNvSpPr>
          <p:nvPr>
            <p:ph sz="half" idx="1"/>
          </p:nvPr>
        </p:nvSpPr>
        <p:spPr>
          <a:xfrm>
            <a:off x="4731041" y="457200"/>
            <a:ext cx="3394032" cy="6220691"/>
          </a:xfrm>
        </p:spPr>
        <p:txBody>
          <a:bodyPr>
            <a:normAutofit/>
          </a:bodyPr>
          <a:lstStyle/>
          <a:p>
            <a:pPr marL="0" indent="0">
              <a:buNone/>
            </a:pPr>
            <a:r>
              <a:rPr lang="fi-FI" sz="1800" b="1" dirty="0"/>
              <a:t>1. Mitä on filosofia?</a:t>
            </a:r>
          </a:p>
          <a:p>
            <a:r>
              <a:rPr lang="fi-FI" sz="1800" dirty="0"/>
              <a:t>Filosofian luonne</a:t>
            </a:r>
          </a:p>
          <a:p>
            <a:r>
              <a:rPr lang="fi-FI" sz="1800" dirty="0"/>
              <a:t>Osa-alueet</a:t>
            </a:r>
          </a:p>
          <a:p>
            <a:r>
              <a:rPr lang="fi-FI" sz="1800" dirty="0"/>
              <a:t>Filosofian historia</a:t>
            </a:r>
          </a:p>
          <a:p>
            <a:endParaRPr lang="fi-FI" sz="1800" dirty="0"/>
          </a:p>
          <a:p>
            <a:pPr marL="0" indent="0">
              <a:buNone/>
            </a:pPr>
            <a:r>
              <a:rPr lang="fi-FI" sz="1800" b="1" dirty="0"/>
              <a:t>2. Argumentointi</a:t>
            </a:r>
          </a:p>
          <a:p>
            <a:r>
              <a:rPr lang="fi-FI" sz="1800" dirty="0"/>
              <a:t>Taitava ajattelu ja ajatusharhat</a:t>
            </a:r>
          </a:p>
          <a:p>
            <a:r>
              <a:rPr lang="fi-FI" sz="1800" dirty="0"/>
              <a:t>Pätevä mielipiteiden perustelu</a:t>
            </a:r>
          </a:p>
          <a:p>
            <a:r>
              <a:rPr lang="fi-FI" sz="1800" dirty="0"/>
              <a:t>Induktiivinen ja deduktiivinen päättely</a:t>
            </a:r>
          </a:p>
          <a:p>
            <a:r>
              <a:rPr lang="fi-FI" sz="1800" dirty="0"/>
              <a:t>Argumentointivirheet</a:t>
            </a:r>
          </a:p>
          <a:p>
            <a:r>
              <a:rPr lang="fi-FI" sz="1800" dirty="0"/>
              <a:t> Suhtautumistapoja tietoon</a:t>
            </a:r>
          </a:p>
          <a:p>
            <a:r>
              <a:rPr lang="fi-FI" sz="1800" dirty="0"/>
              <a:t>Mitä on tiede?</a:t>
            </a:r>
          </a:p>
          <a:p>
            <a:r>
              <a:rPr lang="fi-FI" sz="1800" dirty="0"/>
              <a:t>Pseudotiede</a:t>
            </a:r>
          </a:p>
          <a:p>
            <a:endParaRPr lang="fi-FI" sz="1400" dirty="0"/>
          </a:p>
        </p:txBody>
      </p:sp>
      <p:sp>
        <p:nvSpPr>
          <p:cNvPr id="4" name="Sisällön paikkamerkki 3">
            <a:extLst>
              <a:ext uri="{FF2B5EF4-FFF2-40B4-BE49-F238E27FC236}">
                <a16:creationId xmlns:a16="http://schemas.microsoft.com/office/drawing/2014/main" id="{F5953A71-8CFC-E447-1880-199DDDD4020A}"/>
              </a:ext>
            </a:extLst>
          </p:cNvPr>
          <p:cNvSpPr>
            <a:spLocks noGrp="1"/>
          </p:cNvSpPr>
          <p:nvPr>
            <p:ph sz="half" idx="2"/>
          </p:nvPr>
        </p:nvSpPr>
        <p:spPr>
          <a:xfrm>
            <a:off x="8451604" y="457200"/>
            <a:ext cx="3394032" cy="5999018"/>
          </a:xfrm>
        </p:spPr>
        <p:txBody>
          <a:bodyPr>
            <a:normAutofit/>
          </a:bodyPr>
          <a:lstStyle/>
          <a:p>
            <a:pPr marL="0" indent="0">
              <a:buNone/>
            </a:pPr>
            <a:r>
              <a:rPr lang="fi-FI" sz="1900" b="1" dirty="0"/>
              <a:t>3. Tieto-oppi </a:t>
            </a:r>
          </a:p>
          <a:p>
            <a:r>
              <a:rPr lang="fi-FI" sz="1900" dirty="0"/>
              <a:t>Tiedon ja informaation erot</a:t>
            </a:r>
          </a:p>
          <a:p>
            <a:r>
              <a:rPr lang="fi-FI" sz="1900" dirty="0" err="1"/>
              <a:t>Mis</a:t>
            </a:r>
            <a:r>
              <a:rPr lang="fi-FI" sz="1900" dirty="0"/>
              <a:t>- ja disinformaatio</a:t>
            </a:r>
          </a:p>
          <a:p>
            <a:r>
              <a:rPr lang="fi-FI" sz="1900" dirty="0"/>
              <a:t>Empirismi ja rationalismi</a:t>
            </a:r>
          </a:p>
          <a:p>
            <a:r>
              <a:rPr lang="fi-FI" sz="1900" dirty="0"/>
              <a:t>Immanuel Kantin tiedon synteesi</a:t>
            </a:r>
          </a:p>
          <a:p>
            <a:pPr marL="0" indent="0">
              <a:buNone/>
            </a:pPr>
            <a:endParaRPr lang="fi-FI" sz="1900" dirty="0"/>
          </a:p>
          <a:p>
            <a:pPr marL="0" indent="0">
              <a:buNone/>
            </a:pPr>
            <a:r>
              <a:rPr lang="fi-FI" sz="1900" b="1" dirty="0"/>
              <a:t>4. Metafysiikka</a:t>
            </a:r>
          </a:p>
          <a:p>
            <a:r>
              <a:rPr lang="fi-FI" sz="1900" dirty="0"/>
              <a:t>Todellisuuden luonne</a:t>
            </a:r>
          </a:p>
          <a:p>
            <a:r>
              <a:rPr lang="fi-FI" sz="1900" dirty="0"/>
              <a:t>Materialismi, idealismi, dualismi</a:t>
            </a:r>
            <a:r>
              <a:rPr lang="fi-FI" sz="1700" dirty="0"/>
              <a:t>, </a:t>
            </a:r>
            <a:r>
              <a:rPr lang="fi-FI" sz="1700" dirty="0" err="1"/>
              <a:t>Popperin</a:t>
            </a:r>
            <a:r>
              <a:rPr lang="fi-FI" sz="1700" dirty="0"/>
              <a:t> kolmen maailman teoria</a:t>
            </a:r>
            <a:endParaRPr lang="fi-FI" sz="1900" dirty="0"/>
          </a:p>
        </p:txBody>
      </p:sp>
    </p:spTree>
    <p:extLst>
      <p:ext uri="{BB962C8B-B14F-4D97-AF65-F5344CB8AC3E}">
        <p14:creationId xmlns:p14="http://schemas.microsoft.com/office/powerpoint/2010/main" val="34060378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FA3CCC-2250-C8CF-3313-0E41AB452279}"/>
              </a:ext>
            </a:extLst>
          </p:cNvPr>
          <p:cNvSpPr>
            <a:spLocks noGrp="1"/>
          </p:cNvSpPr>
          <p:nvPr>
            <p:ph type="title"/>
          </p:nvPr>
        </p:nvSpPr>
        <p:spPr>
          <a:xfrm>
            <a:off x="838200" y="1030295"/>
            <a:ext cx="10515600" cy="45719"/>
          </a:xfrm>
        </p:spPr>
        <p:txBody>
          <a:bodyPr>
            <a:noAutofit/>
          </a:bodyPr>
          <a:lstStyle/>
          <a:p>
            <a:r>
              <a:rPr lang="fi-FI" sz="3200" b="1" dirty="0"/>
              <a:t>Kpl 7. </a:t>
            </a:r>
            <a:r>
              <a:rPr lang="fi-FI" sz="3200" b="1" i="0" u="none" strike="noStrike" dirty="0">
                <a:solidFill>
                  <a:srgbClr val="313132"/>
                </a:solidFill>
                <a:effectLst/>
                <a:latin typeface="Source Sans Pro" panose="020B0503030403020204" pitchFamily="34" charset="0"/>
              </a:rPr>
              <a:t>Miten kuvailisit tarinan eri osapuolten tapaa suhtautua tietoon?</a:t>
            </a:r>
            <a:br>
              <a:rPr lang="fi-FI" sz="3200" b="1" i="0" u="none" strike="noStrike" dirty="0">
                <a:solidFill>
                  <a:srgbClr val="313132"/>
                </a:solidFill>
                <a:effectLst/>
                <a:latin typeface="Source Sans Pro" panose="020B0503030403020204" pitchFamily="34" charset="0"/>
              </a:rPr>
            </a:br>
            <a:endParaRPr lang="fi-FI" sz="3200" dirty="0"/>
          </a:p>
        </p:txBody>
      </p:sp>
      <p:sp>
        <p:nvSpPr>
          <p:cNvPr id="3" name="Sisällön paikkamerkki 2">
            <a:extLst>
              <a:ext uri="{FF2B5EF4-FFF2-40B4-BE49-F238E27FC236}">
                <a16:creationId xmlns:a16="http://schemas.microsoft.com/office/drawing/2014/main" id="{5FBF7967-4DF9-03B4-1C63-F844A7B07FD3}"/>
              </a:ext>
            </a:extLst>
          </p:cNvPr>
          <p:cNvSpPr>
            <a:spLocks noGrp="1"/>
          </p:cNvSpPr>
          <p:nvPr>
            <p:ph sz="half" idx="1"/>
          </p:nvPr>
        </p:nvSpPr>
        <p:spPr>
          <a:xfrm>
            <a:off x="411481" y="1378633"/>
            <a:ext cx="5844538" cy="5113607"/>
          </a:xfrm>
        </p:spPr>
        <p:txBody>
          <a:bodyPr>
            <a:normAutofit lnSpcReduction="10000"/>
          </a:bodyPr>
          <a:lstStyle/>
          <a:p>
            <a:r>
              <a:rPr lang="fi-FI" sz="2000" b="0" i="1" dirty="0">
                <a:effectLst/>
                <a:latin typeface="Source Sans Pro" panose="020B0503030403020204" pitchFamily="34" charset="0"/>
              </a:rPr>
              <a:t>Illallinen oli herkullinen ja viini erinomaista. Hersyvä nauru siivitti keskustelua, joka rönsyili treenivinkeistä taikauskoon. Jälkiruoan kohdalla keskustelu siirtyi siihen, onko luotettavia horoskooppeja olemassa.</a:t>
            </a:r>
            <a:endParaRPr lang="fi-FI" sz="2000" b="0" i="0" dirty="0">
              <a:effectLst/>
              <a:latin typeface="Source Sans Pro" panose="020B0503030403020204" pitchFamily="34" charset="0"/>
            </a:endParaRPr>
          </a:p>
          <a:p>
            <a:r>
              <a:rPr lang="fi-FI" sz="2000" b="1" i="1" dirty="0">
                <a:effectLst/>
                <a:latin typeface="Source Sans Pro" panose="020B0503030403020204" pitchFamily="34" charset="0"/>
              </a:rPr>
              <a:t>Mira</a:t>
            </a:r>
            <a:r>
              <a:rPr lang="fi-FI" sz="2000" b="0" i="1" dirty="0">
                <a:effectLst/>
                <a:latin typeface="Source Sans Pro" panose="020B0503030403020204" pitchFamily="34" charset="0"/>
              </a:rPr>
              <a:t> oli sitä mieltä, että ammattitaitoisten astrologien laatimat tähtikartat voivat antaa tietoa ihmisten persoonallisuudesta. Hän on itse huomannut, että horoskoopit pitävät usein paikkansa. Samaa ovat vakuutelleet myös hänen ystävänsä.</a:t>
            </a:r>
            <a:endParaRPr lang="fi-FI" sz="2000" b="0" i="0" dirty="0">
              <a:effectLst/>
              <a:latin typeface="Source Sans Pro" panose="020B0503030403020204" pitchFamily="34" charset="0"/>
            </a:endParaRPr>
          </a:p>
          <a:p>
            <a:r>
              <a:rPr lang="fi-FI" sz="2000" b="1" i="1" dirty="0" err="1">
                <a:effectLst/>
                <a:latin typeface="Source Sans Pro" panose="020B0503030403020204" pitchFamily="34" charset="0"/>
              </a:rPr>
              <a:t>Aada</a:t>
            </a:r>
            <a:r>
              <a:rPr lang="fi-FI" sz="2000" b="0" i="1" dirty="0">
                <a:effectLst/>
                <a:latin typeface="Source Sans Pro" panose="020B0503030403020204" pitchFamily="34" charset="0"/>
              </a:rPr>
              <a:t> oli eri mieltä. Hänen mukaansa astrologia on humpuukia. Ensinnäkään ei ole osoitettavissa mitään mekanismia, jolla kaukaiset tähdet voisivat vaikuttaa ihmisten luonteeseen. Toiseksi asiaa on tutkittu tieteellisesti ja havaittu, että syntymäajalla ei ole mitään vaikutusta ihmisten persoonallisuuteen, ei ainakaan astrologien tarkoittamalla tavalla.</a:t>
            </a:r>
            <a:endParaRPr lang="fi-FI" sz="2000" b="0" i="0" dirty="0">
              <a:effectLst/>
              <a:latin typeface="Source Sans Pro" panose="020B0503030403020204" pitchFamily="34" charset="0"/>
            </a:endParaRPr>
          </a:p>
          <a:p>
            <a:pPr marL="0" indent="0">
              <a:buNone/>
            </a:pPr>
            <a:endParaRPr lang="fi-FI" sz="1500" dirty="0"/>
          </a:p>
        </p:txBody>
      </p:sp>
      <p:sp>
        <p:nvSpPr>
          <p:cNvPr id="4" name="Sisällön paikkamerkki 3">
            <a:extLst>
              <a:ext uri="{FF2B5EF4-FFF2-40B4-BE49-F238E27FC236}">
                <a16:creationId xmlns:a16="http://schemas.microsoft.com/office/drawing/2014/main" id="{B1249861-EA1F-FBBC-9458-ADF49A64CED3}"/>
              </a:ext>
            </a:extLst>
          </p:cNvPr>
          <p:cNvSpPr>
            <a:spLocks noGrp="1"/>
          </p:cNvSpPr>
          <p:nvPr>
            <p:ph sz="half" idx="2"/>
          </p:nvPr>
        </p:nvSpPr>
        <p:spPr>
          <a:xfrm>
            <a:off x="6256019" y="1332913"/>
            <a:ext cx="5524500" cy="5113607"/>
          </a:xfrm>
        </p:spPr>
        <p:txBody>
          <a:bodyPr>
            <a:noAutofit/>
          </a:bodyPr>
          <a:lstStyle/>
          <a:p>
            <a:r>
              <a:rPr lang="fi-FI" sz="2000" b="0" i="1" dirty="0">
                <a:effectLst/>
                <a:latin typeface="Source Sans Pro" panose="020B0503030403020204" pitchFamily="34" charset="0"/>
              </a:rPr>
              <a:t>Mira ei moisista tutkimuksista hätkähtänyt. Hänen mielestään on asioita, joita tiede ei tavoita eikä ymmärrä, ja astrologinen viisaus on sitä paitsi ikivanhaa.</a:t>
            </a:r>
            <a:endParaRPr lang="fi-FI" sz="2000" b="0" i="0" dirty="0">
              <a:effectLst/>
              <a:latin typeface="Source Sans Pro" panose="020B0503030403020204" pitchFamily="34" charset="0"/>
            </a:endParaRPr>
          </a:p>
          <a:p>
            <a:r>
              <a:rPr lang="fi-FI" sz="2000" b="0" i="1" dirty="0">
                <a:effectLst/>
                <a:latin typeface="Source Sans Pro" panose="020B0503030403020204" pitchFamily="34" charset="0"/>
              </a:rPr>
              <a:t>Kun tunnelma alkoi muuttua kireäksi, </a:t>
            </a:r>
            <a:r>
              <a:rPr lang="fi-FI" sz="2000" b="1" i="1" dirty="0">
                <a:effectLst/>
                <a:latin typeface="Source Sans Pro" panose="020B0503030403020204" pitchFamily="34" charset="0"/>
              </a:rPr>
              <a:t>Venla </a:t>
            </a:r>
            <a:r>
              <a:rPr lang="fi-FI" sz="2000" b="0" i="1" dirty="0">
                <a:effectLst/>
                <a:latin typeface="Source Sans Pro" panose="020B0503030403020204" pitchFamily="34" charset="0"/>
              </a:rPr>
              <a:t>puuttui keskusteluun. Onko asia noin yksioikoinen? Erilaiset uskomusjärjestelmät syntyvät tiettyinä aikoina tietyissä kulttuureissa, ja niillä voi olla oma tehtävänsä. Astrologiset uskomukset voivat auttaa ihmisiä jäsentämään elämäänsä ja tuoda yhteisöllisyyttä – aivan kuten uskonnotkin. Ja jos joku kokee, että jokin uskomusjärjestelmä antaa elämään jäsennystä, mielekkyyttä ja ehkä turvallisuudentunnettakin, voiko ulkopuolinen tulla sanomaan, että eipäs anna?</a:t>
            </a:r>
            <a:endParaRPr lang="fi-FI" sz="2000" b="0" i="0" dirty="0">
              <a:effectLst/>
              <a:latin typeface="Source Sans Pro" panose="020B0503030403020204" pitchFamily="34" charset="0"/>
            </a:endParaRPr>
          </a:p>
          <a:p>
            <a:pPr marL="0" indent="0">
              <a:buNone/>
            </a:pPr>
            <a:br>
              <a:rPr lang="fi-FI" sz="2000" dirty="0"/>
            </a:br>
            <a:endParaRPr lang="fi-FI" sz="2000" dirty="0"/>
          </a:p>
        </p:txBody>
      </p:sp>
    </p:spTree>
    <p:extLst>
      <p:ext uri="{BB962C8B-B14F-4D97-AF65-F5344CB8AC3E}">
        <p14:creationId xmlns:p14="http://schemas.microsoft.com/office/powerpoint/2010/main" val="30058696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E3514A5-B86D-5C86-5C35-84158CC6843A}"/>
              </a:ext>
            </a:extLst>
          </p:cNvPr>
          <p:cNvSpPr>
            <a:spLocks noGrp="1"/>
          </p:cNvSpPr>
          <p:nvPr>
            <p:ph type="title"/>
          </p:nvPr>
        </p:nvSpPr>
        <p:spPr>
          <a:xfrm>
            <a:off x="838200" y="620742"/>
            <a:ext cx="10515600" cy="1325563"/>
          </a:xfrm>
        </p:spPr>
        <p:txBody>
          <a:bodyPr>
            <a:normAutofit/>
          </a:bodyPr>
          <a:lstStyle/>
          <a:p>
            <a:r>
              <a:rPr lang="fi-FI">
                <a:solidFill>
                  <a:srgbClr val="FFFFFF"/>
                </a:solidFill>
              </a:rPr>
              <a:t>Kpl 7. Eri tapoja suhtautua tietoon</a:t>
            </a:r>
          </a:p>
        </p:txBody>
      </p:sp>
      <p:sp>
        <p:nvSpPr>
          <p:cNvPr id="3" name="Sisällön paikkamerkki 2">
            <a:extLst>
              <a:ext uri="{FF2B5EF4-FFF2-40B4-BE49-F238E27FC236}">
                <a16:creationId xmlns:a16="http://schemas.microsoft.com/office/drawing/2014/main" id="{E00960D1-B422-AA8A-241E-FBF815B26C9E}"/>
              </a:ext>
            </a:extLst>
          </p:cNvPr>
          <p:cNvSpPr>
            <a:spLocks noGrp="1"/>
          </p:cNvSpPr>
          <p:nvPr>
            <p:ph sz="half" idx="1"/>
          </p:nvPr>
        </p:nvSpPr>
        <p:spPr>
          <a:xfrm>
            <a:off x="1113182" y="2266345"/>
            <a:ext cx="4710843" cy="4246997"/>
          </a:xfrm>
        </p:spPr>
        <p:txBody>
          <a:bodyPr>
            <a:normAutofit/>
          </a:bodyPr>
          <a:lstStyle/>
          <a:p>
            <a:r>
              <a:rPr lang="en-US" b="1" dirty="0">
                <a:solidFill>
                  <a:srgbClr val="FFFFFF"/>
                </a:solidFill>
              </a:rPr>
              <a:t>1. </a:t>
            </a:r>
            <a:r>
              <a:rPr lang="en-US" b="1" dirty="0" err="1">
                <a:solidFill>
                  <a:srgbClr val="FFFFFF"/>
                </a:solidFill>
              </a:rPr>
              <a:t>Dogmatismi</a:t>
            </a:r>
            <a:r>
              <a:rPr lang="en-US" b="1" dirty="0">
                <a:solidFill>
                  <a:srgbClr val="FFFFFF"/>
                </a:solidFill>
              </a:rPr>
              <a:t>: </a:t>
            </a:r>
          </a:p>
          <a:p>
            <a:r>
              <a:rPr lang="en-US" dirty="0" err="1">
                <a:solidFill>
                  <a:srgbClr val="FFFFFF"/>
                </a:solidFill>
              </a:rPr>
              <a:t>asenne</a:t>
            </a:r>
            <a:r>
              <a:rPr lang="en-US" dirty="0">
                <a:solidFill>
                  <a:srgbClr val="FFFFFF"/>
                </a:solidFill>
              </a:rPr>
              <a:t>, </a:t>
            </a:r>
            <a:r>
              <a:rPr lang="en-US" dirty="0" err="1">
                <a:solidFill>
                  <a:srgbClr val="FFFFFF"/>
                </a:solidFill>
              </a:rPr>
              <a:t>jonka</a:t>
            </a:r>
            <a:r>
              <a:rPr lang="en-US" dirty="0">
                <a:solidFill>
                  <a:srgbClr val="FFFFFF"/>
                </a:solidFill>
              </a:rPr>
              <a:t> </a:t>
            </a:r>
            <a:r>
              <a:rPr lang="en-US" dirty="0" err="1">
                <a:solidFill>
                  <a:srgbClr val="FFFFFF"/>
                </a:solidFill>
              </a:rPr>
              <a:t>mukaan</a:t>
            </a:r>
            <a:r>
              <a:rPr lang="en-US" dirty="0">
                <a:solidFill>
                  <a:srgbClr val="FFFFFF"/>
                </a:solidFill>
              </a:rPr>
              <a:t> </a:t>
            </a:r>
            <a:r>
              <a:rPr lang="en-US" b="1" dirty="0" err="1">
                <a:solidFill>
                  <a:srgbClr val="FFFFFF"/>
                </a:solidFill>
              </a:rPr>
              <a:t>omat</a:t>
            </a:r>
            <a:r>
              <a:rPr lang="en-US" b="1" dirty="0">
                <a:solidFill>
                  <a:srgbClr val="FFFFFF"/>
                </a:solidFill>
              </a:rPr>
              <a:t> </a:t>
            </a:r>
            <a:r>
              <a:rPr lang="en-US" b="1" dirty="0" err="1">
                <a:solidFill>
                  <a:srgbClr val="FFFFFF"/>
                </a:solidFill>
              </a:rPr>
              <a:t>näkemykset</a:t>
            </a:r>
            <a:r>
              <a:rPr lang="en-US" b="1" dirty="0">
                <a:solidFill>
                  <a:srgbClr val="FFFFFF"/>
                </a:solidFill>
              </a:rPr>
              <a:t> </a:t>
            </a:r>
            <a:r>
              <a:rPr lang="en-US" b="1" dirty="0" err="1">
                <a:solidFill>
                  <a:srgbClr val="FFFFFF"/>
                </a:solidFill>
              </a:rPr>
              <a:t>ovat</a:t>
            </a:r>
            <a:r>
              <a:rPr lang="en-US" b="1" dirty="0">
                <a:solidFill>
                  <a:srgbClr val="FFFFFF"/>
                </a:solidFill>
              </a:rPr>
              <a:t> </a:t>
            </a:r>
            <a:r>
              <a:rPr lang="en-US" b="1" dirty="0" err="1">
                <a:solidFill>
                  <a:srgbClr val="FFFFFF"/>
                </a:solidFill>
              </a:rPr>
              <a:t>oikeita</a:t>
            </a:r>
            <a:r>
              <a:rPr lang="en-US" dirty="0">
                <a:solidFill>
                  <a:srgbClr val="FFFFFF"/>
                </a:solidFill>
              </a:rPr>
              <a:t> </a:t>
            </a:r>
            <a:r>
              <a:rPr lang="en-US" dirty="0" err="1">
                <a:solidFill>
                  <a:srgbClr val="FFFFFF"/>
                </a:solidFill>
              </a:rPr>
              <a:t>eikä</a:t>
            </a:r>
            <a:r>
              <a:rPr lang="en-US" dirty="0">
                <a:solidFill>
                  <a:srgbClr val="FFFFFF"/>
                </a:solidFill>
              </a:rPr>
              <a:t> </a:t>
            </a:r>
            <a:r>
              <a:rPr lang="en-US" dirty="0" err="1">
                <a:solidFill>
                  <a:srgbClr val="FFFFFF"/>
                </a:solidFill>
              </a:rPr>
              <a:t>niitä</a:t>
            </a:r>
            <a:r>
              <a:rPr lang="en-US" dirty="0">
                <a:solidFill>
                  <a:srgbClr val="FFFFFF"/>
                </a:solidFill>
              </a:rPr>
              <a:t> </a:t>
            </a:r>
            <a:r>
              <a:rPr lang="en-US" dirty="0" err="1">
                <a:solidFill>
                  <a:srgbClr val="FFFFFF"/>
                </a:solidFill>
              </a:rPr>
              <a:t>tarvitse</a:t>
            </a:r>
            <a:r>
              <a:rPr lang="en-US" dirty="0">
                <a:solidFill>
                  <a:srgbClr val="FFFFFF"/>
                </a:solidFill>
              </a:rPr>
              <a:t> </a:t>
            </a:r>
            <a:r>
              <a:rPr lang="en-US" dirty="0" err="1">
                <a:solidFill>
                  <a:srgbClr val="FFFFFF"/>
                </a:solidFill>
              </a:rPr>
              <a:t>kyseenalaistaa</a:t>
            </a:r>
            <a:r>
              <a:rPr lang="en-US" dirty="0">
                <a:solidFill>
                  <a:srgbClr val="FFFFFF"/>
                </a:solidFill>
              </a:rPr>
              <a:t> tai </a:t>
            </a:r>
            <a:r>
              <a:rPr lang="en-US" dirty="0" err="1">
                <a:solidFill>
                  <a:srgbClr val="FFFFFF"/>
                </a:solidFill>
              </a:rPr>
              <a:t>muuttaa</a:t>
            </a:r>
            <a:endParaRPr lang="en-US" dirty="0">
              <a:solidFill>
                <a:srgbClr val="FFFFFF"/>
              </a:solidFill>
            </a:endParaRPr>
          </a:p>
          <a:p>
            <a:pPr marL="0" indent="0">
              <a:buNone/>
            </a:pPr>
            <a:r>
              <a:rPr lang="en-US" dirty="0">
                <a:solidFill>
                  <a:srgbClr val="FFFFFF"/>
                </a:solidFill>
                <a:sym typeface="Wingdings" panose="05000000000000000000" pitchFamily="2" charset="2"/>
              </a:rPr>
              <a:t> </a:t>
            </a:r>
            <a:r>
              <a:rPr lang="en-US" dirty="0" err="1">
                <a:solidFill>
                  <a:srgbClr val="FFFFFF"/>
                </a:solidFill>
                <a:sym typeface="Wingdings" panose="05000000000000000000" pitchFamily="2" charset="2"/>
              </a:rPr>
              <a:t>etsitään</a:t>
            </a:r>
            <a:r>
              <a:rPr lang="en-US" dirty="0">
                <a:solidFill>
                  <a:srgbClr val="FFFFFF"/>
                </a:solidFill>
                <a:sym typeface="Wingdings" panose="05000000000000000000" pitchFamily="2" charset="2"/>
              </a:rPr>
              <a:t> </a:t>
            </a:r>
            <a:r>
              <a:rPr lang="en-US" dirty="0" err="1">
                <a:solidFill>
                  <a:srgbClr val="FFFFFF"/>
                </a:solidFill>
                <a:sym typeface="Wingdings" panose="05000000000000000000" pitchFamily="2" charset="2"/>
              </a:rPr>
              <a:t>omia</a:t>
            </a:r>
            <a:r>
              <a:rPr lang="en-US" dirty="0">
                <a:solidFill>
                  <a:srgbClr val="FFFFFF"/>
                </a:solidFill>
                <a:sym typeface="Wingdings" panose="05000000000000000000" pitchFamily="2" charset="2"/>
              </a:rPr>
              <a:t> </a:t>
            </a:r>
            <a:r>
              <a:rPr lang="en-US" dirty="0" err="1">
                <a:solidFill>
                  <a:srgbClr val="FFFFFF"/>
                </a:solidFill>
                <a:sym typeface="Wingdings" panose="05000000000000000000" pitchFamily="2" charset="2"/>
              </a:rPr>
              <a:t>näkemyksiä</a:t>
            </a:r>
            <a:r>
              <a:rPr lang="en-US" dirty="0">
                <a:solidFill>
                  <a:srgbClr val="FFFFFF"/>
                </a:solidFill>
                <a:sym typeface="Wingdings" panose="05000000000000000000" pitchFamily="2" charset="2"/>
              </a:rPr>
              <a:t> </a:t>
            </a:r>
            <a:r>
              <a:rPr lang="en-US" dirty="0" err="1">
                <a:solidFill>
                  <a:srgbClr val="FFFFFF"/>
                </a:solidFill>
                <a:sym typeface="Wingdings" panose="05000000000000000000" pitchFamily="2" charset="2"/>
              </a:rPr>
              <a:t>tukevia</a:t>
            </a:r>
            <a:r>
              <a:rPr lang="en-US" dirty="0">
                <a:solidFill>
                  <a:srgbClr val="FFFFFF"/>
                </a:solidFill>
                <a:sym typeface="Wingdings" panose="05000000000000000000" pitchFamily="2" charset="2"/>
              </a:rPr>
              <a:t> </a:t>
            </a:r>
            <a:r>
              <a:rPr lang="en-US" dirty="0" err="1">
                <a:solidFill>
                  <a:srgbClr val="FFFFFF"/>
                </a:solidFill>
                <a:sym typeface="Wingdings" panose="05000000000000000000" pitchFamily="2" charset="2"/>
              </a:rPr>
              <a:t>perusteluita</a:t>
            </a:r>
            <a:r>
              <a:rPr lang="en-US" dirty="0">
                <a:solidFill>
                  <a:srgbClr val="FFFFFF"/>
                </a:solidFill>
                <a:sym typeface="Wingdings" panose="05000000000000000000" pitchFamily="2" charset="2"/>
              </a:rPr>
              <a:t> ja </a:t>
            </a:r>
            <a:r>
              <a:rPr lang="en-US" dirty="0" err="1">
                <a:solidFill>
                  <a:srgbClr val="FFFFFF"/>
                </a:solidFill>
                <a:sym typeface="Wingdings" panose="05000000000000000000" pitchFamily="2" charset="2"/>
              </a:rPr>
              <a:t>suljetaan</a:t>
            </a:r>
            <a:r>
              <a:rPr lang="en-US" dirty="0">
                <a:solidFill>
                  <a:srgbClr val="FFFFFF"/>
                </a:solidFill>
                <a:sym typeface="Wingdings" panose="05000000000000000000" pitchFamily="2" charset="2"/>
              </a:rPr>
              <a:t> </a:t>
            </a:r>
            <a:r>
              <a:rPr lang="en-US" dirty="0" err="1">
                <a:solidFill>
                  <a:srgbClr val="FFFFFF"/>
                </a:solidFill>
                <a:sym typeface="Wingdings" panose="05000000000000000000" pitchFamily="2" charset="2"/>
              </a:rPr>
              <a:t>silmät</a:t>
            </a:r>
            <a:r>
              <a:rPr lang="en-US" dirty="0">
                <a:solidFill>
                  <a:srgbClr val="FFFFFF"/>
                </a:solidFill>
                <a:sym typeface="Wingdings" panose="05000000000000000000" pitchFamily="2" charset="2"/>
              </a:rPr>
              <a:t> </a:t>
            </a:r>
            <a:r>
              <a:rPr lang="en-US" dirty="0" err="1">
                <a:solidFill>
                  <a:srgbClr val="FFFFFF"/>
                </a:solidFill>
                <a:sym typeface="Wingdings" panose="05000000000000000000" pitchFamily="2" charset="2"/>
              </a:rPr>
              <a:t>niitä</a:t>
            </a:r>
            <a:r>
              <a:rPr lang="en-US" dirty="0">
                <a:solidFill>
                  <a:srgbClr val="FFFFFF"/>
                </a:solidFill>
                <a:sym typeface="Wingdings" panose="05000000000000000000" pitchFamily="2" charset="2"/>
              </a:rPr>
              <a:t> </a:t>
            </a:r>
            <a:r>
              <a:rPr lang="en-US" dirty="0" err="1">
                <a:solidFill>
                  <a:srgbClr val="FFFFFF"/>
                </a:solidFill>
                <a:sym typeface="Wingdings" panose="05000000000000000000" pitchFamily="2" charset="2"/>
              </a:rPr>
              <a:t>vastustavilta</a:t>
            </a:r>
            <a:r>
              <a:rPr lang="en-US" dirty="0">
                <a:solidFill>
                  <a:srgbClr val="FFFFFF"/>
                </a:solidFill>
                <a:sym typeface="Wingdings" panose="05000000000000000000" pitchFamily="2" charset="2"/>
              </a:rPr>
              <a:t>.</a:t>
            </a:r>
            <a:endParaRPr lang="en-US" dirty="0">
              <a:solidFill>
                <a:srgbClr val="FFFFFF"/>
              </a:solidFill>
            </a:endParaRPr>
          </a:p>
          <a:p>
            <a:pPr marL="0" indent="0">
              <a:buNone/>
            </a:pPr>
            <a:endParaRPr lang="fi-FI" sz="2400" dirty="0">
              <a:solidFill>
                <a:srgbClr val="FFFFFF"/>
              </a:solidFill>
            </a:endParaRPr>
          </a:p>
        </p:txBody>
      </p:sp>
      <p:sp>
        <p:nvSpPr>
          <p:cNvPr id="4" name="Sisällön paikkamerkki 3">
            <a:extLst>
              <a:ext uri="{FF2B5EF4-FFF2-40B4-BE49-F238E27FC236}">
                <a16:creationId xmlns:a16="http://schemas.microsoft.com/office/drawing/2014/main" id="{7946BC77-D46B-BA33-78EC-DC9A0C7F6C4F}"/>
              </a:ext>
            </a:extLst>
          </p:cNvPr>
          <p:cNvSpPr>
            <a:spLocks noGrp="1"/>
          </p:cNvSpPr>
          <p:nvPr>
            <p:ph sz="half" idx="2"/>
          </p:nvPr>
        </p:nvSpPr>
        <p:spPr>
          <a:xfrm>
            <a:off x="6256020" y="2266345"/>
            <a:ext cx="5097780" cy="3910618"/>
          </a:xfrm>
        </p:spPr>
        <p:txBody>
          <a:bodyPr>
            <a:normAutofit/>
          </a:bodyPr>
          <a:lstStyle/>
          <a:p>
            <a:r>
              <a:rPr lang="en-US" b="1" dirty="0">
                <a:solidFill>
                  <a:srgbClr val="FFFFFF"/>
                </a:solidFill>
              </a:rPr>
              <a:t>2. </a:t>
            </a:r>
            <a:r>
              <a:rPr lang="en-US" b="1" dirty="0" err="1">
                <a:solidFill>
                  <a:srgbClr val="FFFFFF"/>
                </a:solidFill>
              </a:rPr>
              <a:t>Skeptisyys</a:t>
            </a:r>
            <a:endParaRPr lang="en-US" b="1" dirty="0">
              <a:solidFill>
                <a:srgbClr val="FFFFFF"/>
              </a:solidFill>
            </a:endParaRPr>
          </a:p>
          <a:p>
            <a:r>
              <a:rPr lang="en-US" b="1" dirty="0" err="1">
                <a:solidFill>
                  <a:srgbClr val="FFFFFF"/>
                </a:solidFill>
                <a:latin typeface="Calibri"/>
                <a:cs typeface="Calibri"/>
              </a:rPr>
              <a:t>epäilee</a:t>
            </a:r>
            <a:r>
              <a:rPr lang="en-US" b="1" dirty="0">
                <a:solidFill>
                  <a:srgbClr val="FFFFFF"/>
                </a:solidFill>
                <a:latin typeface="Calibri"/>
                <a:cs typeface="Calibri"/>
              </a:rPr>
              <a:t> </a:t>
            </a:r>
            <a:r>
              <a:rPr lang="en-US" b="1" dirty="0" err="1">
                <a:solidFill>
                  <a:srgbClr val="FFFFFF"/>
                </a:solidFill>
                <a:latin typeface="Calibri"/>
                <a:cs typeface="Calibri"/>
              </a:rPr>
              <a:t>kaiken</a:t>
            </a:r>
            <a:r>
              <a:rPr lang="en-US" b="1" dirty="0">
                <a:solidFill>
                  <a:srgbClr val="FFFFFF"/>
                </a:solidFill>
                <a:latin typeface="Calibri"/>
                <a:cs typeface="Calibri"/>
              </a:rPr>
              <a:t> </a:t>
            </a:r>
            <a:r>
              <a:rPr lang="en-US" b="1" dirty="0" err="1">
                <a:solidFill>
                  <a:srgbClr val="FFFFFF"/>
                </a:solidFill>
                <a:latin typeface="Calibri"/>
                <a:cs typeface="Calibri"/>
              </a:rPr>
              <a:t>tiedon</a:t>
            </a:r>
            <a:r>
              <a:rPr lang="en-US" b="1" dirty="0">
                <a:solidFill>
                  <a:srgbClr val="FFFFFF"/>
                </a:solidFill>
                <a:latin typeface="Calibri"/>
                <a:cs typeface="Calibri"/>
              </a:rPr>
              <a:t> </a:t>
            </a:r>
            <a:r>
              <a:rPr lang="en-US" b="1" dirty="0" err="1">
                <a:solidFill>
                  <a:srgbClr val="FFFFFF"/>
                </a:solidFill>
                <a:latin typeface="Calibri"/>
                <a:cs typeface="Calibri"/>
              </a:rPr>
              <a:t>varmuutta</a:t>
            </a:r>
            <a:r>
              <a:rPr lang="en-US" dirty="0">
                <a:solidFill>
                  <a:srgbClr val="FFFFFF"/>
                </a:solidFill>
                <a:latin typeface="Calibri"/>
                <a:cs typeface="Calibri"/>
              </a:rPr>
              <a:t>, </a:t>
            </a:r>
            <a:r>
              <a:rPr lang="en-US" dirty="0" err="1">
                <a:solidFill>
                  <a:srgbClr val="FFFFFF"/>
                </a:solidFill>
                <a:latin typeface="Calibri"/>
                <a:cs typeface="Calibri"/>
              </a:rPr>
              <a:t>jolle</a:t>
            </a:r>
            <a:r>
              <a:rPr lang="en-US" dirty="0">
                <a:solidFill>
                  <a:srgbClr val="FFFFFF"/>
                </a:solidFill>
                <a:latin typeface="Calibri"/>
                <a:cs typeface="Calibri"/>
              </a:rPr>
              <a:t> </a:t>
            </a:r>
            <a:r>
              <a:rPr lang="en-US" dirty="0" err="1">
                <a:solidFill>
                  <a:srgbClr val="FFFFFF"/>
                </a:solidFill>
                <a:latin typeface="Calibri"/>
                <a:cs typeface="Calibri"/>
              </a:rPr>
              <a:t>ei</a:t>
            </a:r>
            <a:r>
              <a:rPr lang="en-US" dirty="0">
                <a:solidFill>
                  <a:srgbClr val="FFFFFF"/>
                </a:solidFill>
                <a:latin typeface="Calibri"/>
                <a:cs typeface="Calibri"/>
              </a:rPr>
              <a:t> ole </a:t>
            </a:r>
            <a:r>
              <a:rPr lang="en-US" dirty="0" err="1">
                <a:solidFill>
                  <a:srgbClr val="FFFFFF"/>
                </a:solidFill>
                <a:latin typeface="Calibri"/>
                <a:cs typeface="Calibri"/>
              </a:rPr>
              <a:t>riittäviä</a:t>
            </a:r>
            <a:r>
              <a:rPr lang="en-US" dirty="0">
                <a:solidFill>
                  <a:srgbClr val="FFFFFF"/>
                </a:solidFill>
                <a:latin typeface="Calibri"/>
                <a:cs typeface="Calibri"/>
              </a:rPr>
              <a:t> </a:t>
            </a:r>
            <a:r>
              <a:rPr lang="en-US" dirty="0" err="1">
                <a:solidFill>
                  <a:srgbClr val="FFFFFF"/>
                </a:solidFill>
                <a:latin typeface="Calibri"/>
                <a:cs typeface="Calibri"/>
              </a:rPr>
              <a:t>perusteita</a:t>
            </a:r>
            <a:r>
              <a:rPr lang="en-US" dirty="0">
                <a:solidFill>
                  <a:srgbClr val="FFFFFF"/>
                </a:solidFill>
                <a:latin typeface="Calibri"/>
                <a:cs typeface="Calibri"/>
              </a:rPr>
              <a:t> </a:t>
            </a:r>
          </a:p>
          <a:p>
            <a:r>
              <a:rPr lang="en-US" dirty="0" err="1">
                <a:solidFill>
                  <a:srgbClr val="FFFFFF"/>
                </a:solidFill>
                <a:latin typeface="Calibri"/>
                <a:cs typeface="Calibri"/>
              </a:rPr>
              <a:t>Vastustaa</a:t>
            </a:r>
            <a:r>
              <a:rPr lang="en-US" dirty="0">
                <a:solidFill>
                  <a:srgbClr val="FFFFFF"/>
                </a:solidFill>
                <a:latin typeface="Calibri"/>
                <a:cs typeface="Calibri"/>
              </a:rPr>
              <a:t> </a:t>
            </a:r>
            <a:r>
              <a:rPr lang="en-US" dirty="0" err="1">
                <a:solidFill>
                  <a:srgbClr val="FFFFFF"/>
                </a:solidFill>
                <a:latin typeface="Calibri"/>
                <a:cs typeface="Calibri"/>
              </a:rPr>
              <a:t>erityisesti</a:t>
            </a:r>
            <a:r>
              <a:rPr lang="en-US" dirty="0">
                <a:solidFill>
                  <a:srgbClr val="FFFFFF"/>
                </a:solidFill>
                <a:latin typeface="Calibri"/>
                <a:cs typeface="Calibri"/>
              </a:rPr>
              <a:t> </a:t>
            </a:r>
            <a:r>
              <a:rPr lang="en-US" i="1" dirty="0" err="1">
                <a:solidFill>
                  <a:srgbClr val="FFFFFF"/>
                </a:solidFill>
                <a:latin typeface="Calibri"/>
                <a:cs typeface="Calibri"/>
              </a:rPr>
              <a:t>rajatietoa</a:t>
            </a:r>
            <a:r>
              <a:rPr lang="en-US" i="1" dirty="0">
                <a:solidFill>
                  <a:srgbClr val="FFFFFF"/>
                </a:solidFill>
                <a:latin typeface="Calibri"/>
                <a:cs typeface="Calibri"/>
              </a:rPr>
              <a:t> </a:t>
            </a:r>
            <a:r>
              <a:rPr lang="en-US" dirty="0">
                <a:solidFill>
                  <a:srgbClr val="FFFFFF"/>
                </a:solidFill>
                <a:latin typeface="Calibri"/>
                <a:cs typeface="Calibri"/>
              </a:rPr>
              <a:t>(</a:t>
            </a:r>
            <a:r>
              <a:rPr lang="en-US" dirty="0" err="1">
                <a:solidFill>
                  <a:srgbClr val="FFFFFF"/>
                </a:solidFill>
                <a:latin typeface="Calibri"/>
                <a:cs typeface="Calibri"/>
              </a:rPr>
              <a:t>esim</a:t>
            </a:r>
            <a:r>
              <a:rPr lang="en-US" dirty="0">
                <a:solidFill>
                  <a:srgbClr val="FFFFFF"/>
                </a:solidFill>
                <a:latin typeface="Calibri"/>
                <a:cs typeface="Calibri"/>
              </a:rPr>
              <a:t>. </a:t>
            </a:r>
            <a:r>
              <a:rPr lang="en-US" dirty="0" err="1">
                <a:solidFill>
                  <a:srgbClr val="FFFFFF"/>
                </a:solidFill>
                <a:latin typeface="Calibri"/>
                <a:cs typeface="Calibri"/>
              </a:rPr>
              <a:t>astrologia</a:t>
            </a:r>
            <a:r>
              <a:rPr lang="en-US" dirty="0">
                <a:solidFill>
                  <a:srgbClr val="FFFFFF"/>
                </a:solidFill>
                <a:latin typeface="Calibri"/>
                <a:cs typeface="Calibri"/>
              </a:rPr>
              <a:t> </a:t>
            </a:r>
            <a:r>
              <a:rPr lang="en-US" dirty="0" err="1">
                <a:solidFill>
                  <a:srgbClr val="FFFFFF"/>
                </a:solidFill>
                <a:latin typeface="Calibri"/>
                <a:cs typeface="Calibri"/>
              </a:rPr>
              <a:t>ym</a:t>
            </a:r>
            <a:r>
              <a:rPr lang="en-US" dirty="0">
                <a:solidFill>
                  <a:srgbClr val="FFFFFF"/>
                </a:solidFill>
                <a:latin typeface="Calibri"/>
                <a:cs typeface="Calibri"/>
              </a:rPr>
              <a:t>.), </a:t>
            </a:r>
            <a:r>
              <a:rPr lang="en-US" dirty="0" err="1">
                <a:solidFill>
                  <a:srgbClr val="FFFFFF"/>
                </a:solidFill>
                <a:latin typeface="Calibri"/>
                <a:cs typeface="Calibri"/>
              </a:rPr>
              <a:t>jonka</a:t>
            </a:r>
            <a:r>
              <a:rPr lang="en-US" dirty="0">
                <a:solidFill>
                  <a:srgbClr val="FFFFFF"/>
                </a:solidFill>
                <a:latin typeface="Calibri"/>
                <a:cs typeface="Calibri"/>
              </a:rPr>
              <a:t> </a:t>
            </a:r>
            <a:r>
              <a:rPr lang="en-US" dirty="0" err="1">
                <a:solidFill>
                  <a:srgbClr val="FFFFFF"/>
                </a:solidFill>
                <a:latin typeface="Calibri"/>
                <a:cs typeface="Calibri"/>
              </a:rPr>
              <a:t>oikeellisuutta</a:t>
            </a:r>
            <a:r>
              <a:rPr lang="en-US" dirty="0">
                <a:solidFill>
                  <a:srgbClr val="FFFFFF"/>
                </a:solidFill>
                <a:latin typeface="Calibri"/>
                <a:cs typeface="Calibri"/>
              </a:rPr>
              <a:t> </a:t>
            </a:r>
            <a:r>
              <a:rPr lang="en-US" dirty="0" err="1">
                <a:solidFill>
                  <a:srgbClr val="FFFFFF"/>
                </a:solidFill>
                <a:latin typeface="Calibri"/>
                <a:cs typeface="Calibri"/>
              </a:rPr>
              <a:t>ei</a:t>
            </a:r>
            <a:r>
              <a:rPr lang="en-US" dirty="0">
                <a:solidFill>
                  <a:srgbClr val="FFFFFF"/>
                </a:solidFill>
                <a:latin typeface="Calibri"/>
                <a:cs typeface="Calibri"/>
              </a:rPr>
              <a:t> ole </a:t>
            </a:r>
            <a:r>
              <a:rPr lang="en-US" dirty="0" err="1">
                <a:solidFill>
                  <a:srgbClr val="FFFFFF"/>
                </a:solidFill>
                <a:latin typeface="Calibri"/>
                <a:cs typeface="Calibri"/>
              </a:rPr>
              <a:t>voitu</a:t>
            </a:r>
            <a:r>
              <a:rPr lang="en-US" dirty="0">
                <a:solidFill>
                  <a:srgbClr val="FFFFFF"/>
                </a:solidFill>
                <a:latin typeface="Calibri"/>
                <a:cs typeface="Calibri"/>
              </a:rPr>
              <a:t> </a:t>
            </a:r>
            <a:r>
              <a:rPr lang="en-US" dirty="0" err="1">
                <a:solidFill>
                  <a:srgbClr val="FFFFFF"/>
                </a:solidFill>
                <a:latin typeface="Calibri"/>
                <a:cs typeface="Calibri"/>
              </a:rPr>
              <a:t>todistaa</a:t>
            </a:r>
            <a:endParaRPr lang="en-US" dirty="0">
              <a:solidFill>
                <a:srgbClr val="FFFFFF"/>
              </a:solidFill>
              <a:cs typeface="Calibri"/>
            </a:endParaRPr>
          </a:p>
          <a:p>
            <a:pPr marL="0" indent="0">
              <a:buNone/>
            </a:pPr>
            <a:endParaRPr lang="fi-FI" sz="2400" dirty="0">
              <a:solidFill>
                <a:srgbClr val="FFFFFF"/>
              </a:solidFill>
            </a:endParaRPr>
          </a:p>
        </p:txBody>
      </p:sp>
    </p:spTree>
    <p:extLst>
      <p:ext uri="{BB962C8B-B14F-4D97-AF65-F5344CB8AC3E}">
        <p14:creationId xmlns:p14="http://schemas.microsoft.com/office/powerpoint/2010/main" val="7388405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additive="base">
                                        <p:cTn id="3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Kuva 1"/>
          <p:cNvPicPr>
            <a:picLocks noChangeAspect="1"/>
          </p:cNvPicPr>
          <p:nvPr/>
        </p:nvPicPr>
        <p:blipFill rotWithShape="1">
          <a:blip r:embed="rId2"/>
          <a:srcRect r="2384" b="2"/>
          <a:stretch/>
        </p:blipFill>
        <p:spPr>
          <a:xfrm>
            <a:off x="621675" y="623275"/>
            <a:ext cx="5474323" cy="5607882"/>
          </a:xfrm>
          <a:prstGeom prst="rect">
            <a:avLst/>
          </a:prstGeom>
        </p:spPr>
      </p:pic>
      <p:sp>
        <p:nvSpPr>
          <p:cNvPr id="19" name="Right Triangle 18">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iruutu 2"/>
          <p:cNvSpPr txBox="1"/>
          <p:nvPr/>
        </p:nvSpPr>
        <p:spPr>
          <a:xfrm>
            <a:off x="7017261" y="909215"/>
            <a:ext cx="3917505" cy="1893762"/>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3200" dirty="0" err="1"/>
              <a:t>Dogmaatikolla</a:t>
            </a:r>
            <a:r>
              <a:rPr lang="en-US" sz="3200" dirty="0"/>
              <a:t> on </a:t>
            </a:r>
            <a:r>
              <a:rPr lang="en-US" sz="3200" dirty="0" err="1"/>
              <a:t>varmat</a:t>
            </a:r>
            <a:r>
              <a:rPr lang="en-US" sz="3200" dirty="0"/>
              <a:t> </a:t>
            </a:r>
            <a:r>
              <a:rPr lang="en-US" sz="3200" dirty="0" err="1"/>
              <a:t>mielipiteet</a:t>
            </a:r>
            <a:r>
              <a:rPr lang="en-US" sz="3200" dirty="0"/>
              <a:t> ja ne </a:t>
            </a:r>
            <a:r>
              <a:rPr lang="en-US" sz="3200" dirty="0" err="1"/>
              <a:t>perustuvat</a:t>
            </a:r>
            <a:r>
              <a:rPr lang="en-US" sz="3200" dirty="0"/>
              <a:t> </a:t>
            </a:r>
            <a:r>
              <a:rPr lang="en-US" sz="3200" dirty="0" err="1"/>
              <a:t>johonkin</a:t>
            </a:r>
            <a:r>
              <a:rPr lang="en-US" sz="3200" dirty="0"/>
              <a:t> </a:t>
            </a:r>
            <a:r>
              <a:rPr lang="en-US" sz="3200" dirty="0" err="1"/>
              <a:t>auktoriteettiin</a:t>
            </a:r>
            <a:r>
              <a:rPr lang="en-US" sz="3200" dirty="0"/>
              <a:t>, </a:t>
            </a:r>
            <a:r>
              <a:rPr lang="en-US" sz="3200" dirty="0" err="1"/>
              <a:t>kuten</a:t>
            </a:r>
            <a:r>
              <a:rPr lang="en-US" sz="3200" dirty="0"/>
              <a:t> </a:t>
            </a:r>
            <a:r>
              <a:rPr lang="en-US" sz="3200" dirty="0" err="1"/>
              <a:t>poliittisen</a:t>
            </a:r>
            <a:r>
              <a:rPr lang="en-US" sz="3200" dirty="0"/>
              <a:t> </a:t>
            </a:r>
            <a:r>
              <a:rPr lang="en-US" sz="3200" dirty="0" err="1"/>
              <a:t>johtajan</a:t>
            </a:r>
            <a:r>
              <a:rPr lang="en-US" sz="3200" dirty="0"/>
              <a:t> </a:t>
            </a:r>
            <a:r>
              <a:rPr lang="en-US" sz="3200" dirty="0" err="1"/>
              <a:t>teoksiin</a:t>
            </a:r>
            <a:r>
              <a:rPr lang="en-US" sz="3200" dirty="0"/>
              <a:t> tai </a:t>
            </a:r>
            <a:r>
              <a:rPr lang="en-US" sz="3200" dirty="0" err="1"/>
              <a:t>puheisiin</a:t>
            </a:r>
            <a:r>
              <a:rPr lang="en-US" sz="3200" dirty="0"/>
              <a:t> (</a:t>
            </a:r>
            <a:r>
              <a:rPr lang="en-US" sz="3200" dirty="0" err="1"/>
              <a:t>esim</a:t>
            </a:r>
            <a:r>
              <a:rPr lang="en-US" sz="3200" dirty="0"/>
              <a:t>. Kim Jong-un..)</a:t>
            </a:r>
          </a:p>
        </p:txBody>
      </p:sp>
    </p:spTree>
    <p:extLst>
      <p:ext uri="{BB962C8B-B14F-4D97-AF65-F5344CB8AC3E}">
        <p14:creationId xmlns:p14="http://schemas.microsoft.com/office/powerpoint/2010/main" val="365202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kstiruutu 2"/>
          <p:cNvSpPr txBox="1"/>
          <p:nvPr/>
        </p:nvSpPr>
        <p:spPr>
          <a:xfrm>
            <a:off x="660041" y="2767106"/>
            <a:ext cx="2880828" cy="30719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400" kern="1200" dirty="0" err="1">
                <a:solidFill>
                  <a:srgbClr val="FFFFFF"/>
                </a:solidFill>
                <a:latin typeface="+mj-lt"/>
                <a:ea typeface="+mj-ea"/>
                <a:cs typeface="+mj-cs"/>
              </a:rPr>
              <a:t>Skeptikko</a:t>
            </a:r>
            <a:r>
              <a:rPr lang="en-US" sz="3400" kern="1200" dirty="0">
                <a:solidFill>
                  <a:srgbClr val="FFFFFF"/>
                </a:solidFill>
                <a:latin typeface="+mj-lt"/>
                <a:ea typeface="+mj-ea"/>
                <a:cs typeface="+mj-cs"/>
              </a:rPr>
              <a:t> </a:t>
            </a:r>
            <a:r>
              <a:rPr lang="en-US" sz="3400" kern="1200" dirty="0" err="1">
                <a:solidFill>
                  <a:srgbClr val="FFFFFF"/>
                </a:solidFill>
                <a:latin typeface="+mj-lt"/>
                <a:ea typeface="+mj-ea"/>
                <a:cs typeface="+mj-cs"/>
              </a:rPr>
              <a:t>epäilee</a:t>
            </a:r>
            <a:r>
              <a:rPr lang="en-US" sz="3400" kern="1200" dirty="0">
                <a:solidFill>
                  <a:srgbClr val="FFFFFF"/>
                </a:solidFill>
                <a:latin typeface="+mj-lt"/>
                <a:ea typeface="+mj-ea"/>
                <a:cs typeface="+mj-cs"/>
              </a:rPr>
              <a:t> </a:t>
            </a:r>
            <a:r>
              <a:rPr lang="en-US" sz="3400" kern="1200" dirty="0" err="1">
                <a:solidFill>
                  <a:srgbClr val="FFFFFF"/>
                </a:solidFill>
                <a:latin typeface="+mj-lt"/>
                <a:ea typeface="+mj-ea"/>
                <a:cs typeface="+mj-cs"/>
              </a:rPr>
              <a:t>tiedon</a:t>
            </a:r>
            <a:r>
              <a:rPr lang="en-US" sz="3400" kern="1200" dirty="0">
                <a:solidFill>
                  <a:srgbClr val="FFFFFF"/>
                </a:solidFill>
                <a:latin typeface="+mj-lt"/>
                <a:ea typeface="+mj-ea"/>
                <a:cs typeface="+mj-cs"/>
              </a:rPr>
              <a:t> </a:t>
            </a:r>
            <a:r>
              <a:rPr lang="en-US" sz="3400" kern="1200" dirty="0" err="1">
                <a:solidFill>
                  <a:srgbClr val="FFFFFF"/>
                </a:solidFill>
                <a:latin typeface="+mj-lt"/>
                <a:ea typeface="+mj-ea"/>
                <a:cs typeface="+mj-cs"/>
              </a:rPr>
              <a:t>varmuutta</a:t>
            </a:r>
            <a:r>
              <a:rPr lang="en-US" sz="3400" kern="1200" dirty="0">
                <a:solidFill>
                  <a:srgbClr val="FFFFFF"/>
                </a:solidFill>
                <a:latin typeface="+mj-lt"/>
                <a:ea typeface="+mj-ea"/>
                <a:cs typeface="+mj-cs"/>
              </a:rPr>
              <a:t> ja </a:t>
            </a:r>
            <a:r>
              <a:rPr lang="en-US" sz="3400" kern="1200" dirty="0" err="1">
                <a:solidFill>
                  <a:srgbClr val="FFFFFF"/>
                </a:solidFill>
                <a:latin typeface="+mj-lt"/>
                <a:ea typeface="+mj-ea"/>
                <a:cs typeface="+mj-cs"/>
              </a:rPr>
              <a:t>kyseenalaistaa</a:t>
            </a:r>
            <a:r>
              <a:rPr lang="en-US" sz="3400" kern="1200" dirty="0">
                <a:solidFill>
                  <a:srgbClr val="FFFFFF"/>
                </a:solidFill>
                <a:latin typeface="+mj-lt"/>
                <a:ea typeface="+mj-ea"/>
                <a:cs typeface="+mj-cs"/>
              </a:rPr>
              <a:t> </a:t>
            </a:r>
            <a:r>
              <a:rPr lang="en-US" sz="3400" kern="1200" dirty="0" err="1">
                <a:solidFill>
                  <a:srgbClr val="FFFFFF"/>
                </a:solidFill>
                <a:latin typeface="+mj-lt"/>
                <a:ea typeface="+mj-ea"/>
                <a:cs typeface="+mj-cs"/>
              </a:rPr>
              <a:t>jopa</a:t>
            </a:r>
            <a:r>
              <a:rPr lang="en-US" sz="3400" kern="1200" dirty="0">
                <a:solidFill>
                  <a:srgbClr val="FFFFFF"/>
                </a:solidFill>
                <a:latin typeface="+mj-lt"/>
                <a:ea typeface="+mj-ea"/>
                <a:cs typeface="+mj-cs"/>
              </a:rPr>
              <a:t> </a:t>
            </a:r>
            <a:r>
              <a:rPr lang="en-US" sz="3400" kern="1200" dirty="0" err="1">
                <a:solidFill>
                  <a:srgbClr val="FFFFFF"/>
                </a:solidFill>
                <a:latin typeface="+mj-lt"/>
                <a:ea typeface="+mj-ea"/>
                <a:cs typeface="+mj-cs"/>
              </a:rPr>
              <a:t>omia</a:t>
            </a:r>
            <a:r>
              <a:rPr lang="en-US" sz="3400" kern="1200" dirty="0">
                <a:solidFill>
                  <a:srgbClr val="FFFFFF"/>
                </a:solidFill>
                <a:latin typeface="+mj-lt"/>
                <a:ea typeface="+mj-ea"/>
                <a:cs typeface="+mj-cs"/>
              </a:rPr>
              <a:t> </a:t>
            </a:r>
            <a:r>
              <a:rPr lang="en-US" sz="3400" kern="1200" dirty="0" err="1">
                <a:solidFill>
                  <a:srgbClr val="FFFFFF"/>
                </a:solidFill>
                <a:latin typeface="+mj-lt"/>
                <a:ea typeface="+mj-ea"/>
                <a:cs typeface="+mj-cs"/>
              </a:rPr>
              <a:t>näkemyksiään</a:t>
            </a:r>
            <a:r>
              <a:rPr lang="en-US" sz="3400" kern="1200" dirty="0">
                <a:solidFill>
                  <a:srgbClr val="FFFFFF"/>
                </a:solidFill>
                <a:latin typeface="+mj-lt"/>
                <a:ea typeface="+mj-ea"/>
                <a:cs typeface="+mj-cs"/>
              </a:rPr>
              <a:t>.</a:t>
            </a:r>
          </a:p>
        </p:txBody>
      </p:sp>
      <p:pic>
        <p:nvPicPr>
          <p:cNvPr id="2" name="Kuva 1"/>
          <p:cNvPicPr>
            <a:picLocks noChangeAspect="1"/>
          </p:cNvPicPr>
          <p:nvPr/>
        </p:nvPicPr>
        <p:blipFill>
          <a:blip r:embed="rId2"/>
          <a:stretch>
            <a:fillRect/>
          </a:stretch>
        </p:blipFill>
        <p:spPr>
          <a:xfrm>
            <a:off x="4502428" y="547733"/>
            <a:ext cx="7225748" cy="5762533"/>
          </a:xfrm>
          <a:prstGeom prst="rect">
            <a:avLst/>
          </a:prstGeom>
        </p:spPr>
      </p:pic>
    </p:spTree>
    <p:extLst>
      <p:ext uri="{BB962C8B-B14F-4D97-AF65-F5344CB8AC3E}">
        <p14:creationId xmlns:p14="http://schemas.microsoft.com/office/powerpoint/2010/main" val="368163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AECFC7-F769-0E1D-662D-68E1F266838A}"/>
              </a:ext>
            </a:extLst>
          </p:cNvPr>
          <p:cNvSpPr>
            <a:spLocks noGrp="1"/>
          </p:cNvSpPr>
          <p:nvPr>
            <p:ph type="title"/>
          </p:nvPr>
        </p:nvSpPr>
        <p:spPr>
          <a:xfrm>
            <a:off x="838200" y="620742"/>
            <a:ext cx="10515600" cy="1325563"/>
          </a:xfrm>
        </p:spPr>
        <p:txBody>
          <a:bodyPr>
            <a:normAutofit/>
          </a:bodyPr>
          <a:lstStyle/>
          <a:p>
            <a:r>
              <a:rPr lang="fi-FI">
                <a:solidFill>
                  <a:srgbClr val="FFFFFF"/>
                </a:solidFill>
              </a:rPr>
              <a:t>Kpl 7. Eri tapoja suhtautua tietoon</a:t>
            </a:r>
          </a:p>
        </p:txBody>
      </p:sp>
      <p:sp>
        <p:nvSpPr>
          <p:cNvPr id="3" name="Sisällön paikkamerkki 2">
            <a:extLst>
              <a:ext uri="{FF2B5EF4-FFF2-40B4-BE49-F238E27FC236}">
                <a16:creationId xmlns:a16="http://schemas.microsoft.com/office/drawing/2014/main" id="{139C331B-04EE-D2BF-C474-B8B94F3B943A}"/>
              </a:ext>
            </a:extLst>
          </p:cNvPr>
          <p:cNvSpPr>
            <a:spLocks noGrp="1"/>
          </p:cNvSpPr>
          <p:nvPr>
            <p:ph sz="half" idx="1"/>
          </p:nvPr>
        </p:nvSpPr>
        <p:spPr>
          <a:xfrm>
            <a:off x="576777" y="2266345"/>
            <a:ext cx="5359203" cy="3910617"/>
          </a:xfrm>
        </p:spPr>
        <p:txBody>
          <a:bodyPr>
            <a:normAutofit/>
          </a:bodyPr>
          <a:lstStyle/>
          <a:p>
            <a:r>
              <a:rPr lang="en-US" b="1" dirty="0">
                <a:solidFill>
                  <a:srgbClr val="FFFFFF"/>
                </a:solidFill>
              </a:rPr>
              <a:t>3. </a:t>
            </a:r>
            <a:r>
              <a:rPr lang="en-US" b="1" dirty="0" err="1">
                <a:solidFill>
                  <a:srgbClr val="FFFFFF"/>
                </a:solidFill>
              </a:rPr>
              <a:t>Relativismi</a:t>
            </a:r>
            <a:endParaRPr lang="en-US" b="1" dirty="0">
              <a:solidFill>
                <a:srgbClr val="FFFFFF"/>
              </a:solidFill>
            </a:endParaRPr>
          </a:p>
          <a:p>
            <a:r>
              <a:rPr lang="en-US" dirty="0" err="1">
                <a:solidFill>
                  <a:srgbClr val="FFFFFF"/>
                </a:solidFill>
              </a:rPr>
              <a:t>kaikki</a:t>
            </a:r>
            <a:r>
              <a:rPr lang="en-US" dirty="0">
                <a:solidFill>
                  <a:srgbClr val="FFFFFF"/>
                </a:solidFill>
              </a:rPr>
              <a:t> </a:t>
            </a:r>
            <a:r>
              <a:rPr lang="en-US" dirty="0" err="1">
                <a:solidFill>
                  <a:srgbClr val="FFFFFF"/>
                </a:solidFill>
              </a:rPr>
              <a:t>tieto</a:t>
            </a:r>
            <a:r>
              <a:rPr lang="en-US" dirty="0">
                <a:solidFill>
                  <a:srgbClr val="FFFFFF"/>
                </a:solidFill>
              </a:rPr>
              <a:t> on </a:t>
            </a:r>
            <a:r>
              <a:rPr lang="en-US" b="1" dirty="0" err="1">
                <a:solidFill>
                  <a:srgbClr val="FFFFFF"/>
                </a:solidFill>
              </a:rPr>
              <a:t>suhteellista</a:t>
            </a:r>
            <a:r>
              <a:rPr lang="en-US" b="1" dirty="0">
                <a:solidFill>
                  <a:srgbClr val="FFFFFF"/>
                </a:solidFill>
              </a:rPr>
              <a:t> ja </a:t>
            </a:r>
            <a:r>
              <a:rPr lang="en-US" b="1" dirty="0" err="1">
                <a:solidFill>
                  <a:srgbClr val="FFFFFF"/>
                </a:solidFill>
              </a:rPr>
              <a:t>riippuu</a:t>
            </a:r>
            <a:r>
              <a:rPr lang="en-US" b="1" dirty="0">
                <a:solidFill>
                  <a:srgbClr val="FFFFFF"/>
                </a:solidFill>
              </a:rPr>
              <a:t> </a:t>
            </a:r>
            <a:r>
              <a:rPr lang="en-US" b="1" dirty="0" err="1">
                <a:solidFill>
                  <a:srgbClr val="FFFFFF"/>
                </a:solidFill>
              </a:rPr>
              <a:t>näkökulmasta</a:t>
            </a:r>
            <a:r>
              <a:rPr lang="en-US" dirty="0">
                <a:solidFill>
                  <a:srgbClr val="FFFFFF"/>
                </a:solidFill>
              </a:rPr>
              <a:t>, </a:t>
            </a:r>
            <a:r>
              <a:rPr lang="en-US" dirty="0" err="1">
                <a:solidFill>
                  <a:srgbClr val="FFFFFF"/>
                </a:solidFill>
              </a:rPr>
              <a:t>käsitykset</a:t>
            </a:r>
            <a:r>
              <a:rPr lang="en-US" dirty="0">
                <a:solidFill>
                  <a:srgbClr val="FFFFFF"/>
                </a:solidFill>
              </a:rPr>
              <a:t> </a:t>
            </a:r>
            <a:r>
              <a:rPr lang="en-US" dirty="0" err="1">
                <a:solidFill>
                  <a:srgbClr val="FFFFFF"/>
                </a:solidFill>
              </a:rPr>
              <a:t>vaihtelevat</a:t>
            </a:r>
            <a:r>
              <a:rPr lang="en-US" dirty="0">
                <a:solidFill>
                  <a:srgbClr val="FFFFFF"/>
                </a:solidFill>
              </a:rPr>
              <a:t> </a:t>
            </a:r>
            <a:r>
              <a:rPr lang="en-US" dirty="0" err="1">
                <a:solidFill>
                  <a:srgbClr val="FFFFFF"/>
                </a:solidFill>
              </a:rPr>
              <a:t>kulttuureittain</a:t>
            </a:r>
            <a:r>
              <a:rPr lang="en-US" dirty="0">
                <a:solidFill>
                  <a:srgbClr val="FFFFFF"/>
                </a:solidFill>
              </a:rPr>
              <a:t> ja </a:t>
            </a:r>
            <a:r>
              <a:rPr lang="en-US" dirty="0" err="1">
                <a:solidFill>
                  <a:srgbClr val="FFFFFF"/>
                </a:solidFill>
              </a:rPr>
              <a:t>ihmisten</a:t>
            </a:r>
            <a:r>
              <a:rPr lang="en-US" dirty="0">
                <a:solidFill>
                  <a:srgbClr val="FFFFFF"/>
                </a:solidFill>
              </a:rPr>
              <a:t> </a:t>
            </a:r>
            <a:r>
              <a:rPr lang="en-US" dirty="0" err="1">
                <a:solidFill>
                  <a:srgbClr val="FFFFFF"/>
                </a:solidFill>
              </a:rPr>
              <a:t>välillä</a:t>
            </a:r>
            <a:endParaRPr lang="en-US" dirty="0">
              <a:solidFill>
                <a:srgbClr val="FFFFFF"/>
              </a:solidFill>
            </a:endParaRPr>
          </a:p>
          <a:p>
            <a:r>
              <a:rPr lang="en-US" dirty="0" err="1">
                <a:solidFill>
                  <a:srgbClr val="FFFFFF"/>
                </a:solidFill>
              </a:rPr>
              <a:t>Yleispäteviä</a:t>
            </a:r>
            <a:r>
              <a:rPr lang="en-US" dirty="0">
                <a:solidFill>
                  <a:srgbClr val="FFFFFF"/>
                </a:solidFill>
              </a:rPr>
              <a:t> </a:t>
            </a:r>
            <a:r>
              <a:rPr lang="en-US" dirty="0" err="1">
                <a:solidFill>
                  <a:srgbClr val="FFFFFF"/>
                </a:solidFill>
              </a:rPr>
              <a:t>totuuksia</a:t>
            </a:r>
            <a:r>
              <a:rPr lang="en-US" dirty="0">
                <a:solidFill>
                  <a:srgbClr val="FFFFFF"/>
                </a:solidFill>
              </a:rPr>
              <a:t> </a:t>
            </a:r>
            <a:r>
              <a:rPr lang="en-US" dirty="0" err="1">
                <a:solidFill>
                  <a:srgbClr val="FFFFFF"/>
                </a:solidFill>
              </a:rPr>
              <a:t>ei</a:t>
            </a:r>
            <a:r>
              <a:rPr lang="en-US" dirty="0">
                <a:solidFill>
                  <a:srgbClr val="FFFFFF"/>
                </a:solidFill>
              </a:rPr>
              <a:t> ole</a:t>
            </a:r>
          </a:p>
          <a:p>
            <a:pPr marL="0" indent="0">
              <a:buNone/>
            </a:pPr>
            <a:r>
              <a:rPr lang="en-US" dirty="0">
                <a:solidFill>
                  <a:srgbClr val="FFFFFF"/>
                </a:solidFill>
                <a:latin typeface="Calibri"/>
                <a:cs typeface="Calibri"/>
                <a:sym typeface="Wingdings" panose="05000000000000000000" pitchFamily="2" charset="2"/>
              </a:rPr>
              <a:t> </a:t>
            </a:r>
            <a:r>
              <a:rPr lang="en-US" dirty="0" err="1">
                <a:solidFill>
                  <a:srgbClr val="FFFFFF"/>
                </a:solidFill>
                <a:latin typeface="Calibri"/>
                <a:cs typeface="Calibri"/>
                <a:sym typeface="Wingdings" panose="05000000000000000000" pitchFamily="2" charset="2"/>
              </a:rPr>
              <a:t>miten</a:t>
            </a:r>
            <a:r>
              <a:rPr lang="en-US" dirty="0">
                <a:solidFill>
                  <a:srgbClr val="FFFFFF"/>
                </a:solidFill>
                <a:latin typeface="Calibri"/>
                <a:cs typeface="Calibri"/>
                <a:sym typeface="Wingdings" panose="05000000000000000000" pitchFamily="2" charset="2"/>
              </a:rPr>
              <a:t> </a:t>
            </a:r>
            <a:r>
              <a:rPr lang="en-US" i="1" dirty="0" err="1">
                <a:solidFill>
                  <a:srgbClr val="FFFFFF"/>
                </a:solidFill>
                <a:latin typeface="Calibri"/>
                <a:cs typeface="Calibri"/>
                <a:sym typeface="Wingdings" panose="05000000000000000000" pitchFamily="2" charset="2"/>
              </a:rPr>
              <a:t>tieteelliset</a:t>
            </a:r>
            <a:r>
              <a:rPr lang="en-US" i="1" dirty="0">
                <a:solidFill>
                  <a:srgbClr val="FFFFFF"/>
                </a:solidFill>
                <a:latin typeface="Calibri"/>
                <a:cs typeface="Calibri"/>
                <a:sym typeface="Wingdings" panose="05000000000000000000" pitchFamily="2" charset="2"/>
              </a:rPr>
              <a:t> </a:t>
            </a:r>
            <a:r>
              <a:rPr lang="en-US" i="1" dirty="0" err="1">
                <a:solidFill>
                  <a:srgbClr val="FFFFFF"/>
                </a:solidFill>
                <a:latin typeface="Calibri"/>
                <a:cs typeface="Calibri"/>
                <a:sym typeface="Wingdings" panose="05000000000000000000" pitchFamily="2" charset="2"/>
              </a:rPr>
              <a:t>tosiasiat</a:t>
            </a:r>
            <a:r>
              <a:rPr lang="en-US" i="1" dirty="0">
                <a:solidFill>
                  <a:srgbClr val="FFFFFF"/>
                </a:solidFill>
                <a:latin typeface="Calibri"/>
                <a:cs typeface="Calibri"/>
                <a:sym typeface="Wingdings" panose="05000000000000000000" pitchFamily="2" charset="2"/>
              </a:rPr>
              <a:t> </a:t>
            </a:r>
            <a:r>
              <a:rPr lang="en-US" dirty="0" err="1">
                <a:solidFill>
                  <a:srgbClr val="FFFFFF"/>
                </a:solidFill>
                <a:latin typeface="Calibri"/>
                <a:cs typeface="Calibri"/>
                <a:sym typeface="Wingdings" panose="05000000000000000000" pitchFamily="2" charset="2"/>
              </a:rPr>
              <a:t>voivat</a:t>
            </a:r>
            <a:r>
              <a:rPr lang="en-US" dirty="0">
                <a:solidFill>
                  <a:srgbClr val="FFFFFF"/>
                </a:solidFill>
                <a:latin typeface="Calibri"/>
                <a:cs typeface="Calibri"/>
                <a:sym typeface="Wingdings" panose="05000000000000000000" pitchFamily="2" charset="2"/>
              </a:rPr>
              <a:t> olla </a:t>
            </a:r>
            <a:r>
              <a:rPr lang="en-US" dirty="0" err="1">
                <a:solidFill>
                  <a:srgbClr val="FFFFFF"/>
                </a:solidFill>
                <a:latin typeface="Calibri"/>
                <a:cs typeface="Calibri"/>
                <a:sym typeface="Wingdings" panose="05000000000000000000" pitchFamily="2" charset="2"/>
              </a:rPr>
              <a:t>näkökulmasta</a:t>
            </a:r>
            <a:r>
              <a:rPr lang="en-US" dirty="0">
                <a:solidFill>
                  <a:srgbClr val="FFFFFF"/>
                </a:solidFill>
                <a:latin typeface="Calibri"/>
                <a:cs typeface="Calibri"/>
                <a:sym typeface="Wingdings" panose="05000000000000000000" pitchFamily="2" charset="2"/>
              </a:rPr>
              <a:t> </a:t>
            </a:r>
            <a:r>
              <a:rPr lang="en-US" dirty="0" err="1">
                <a:solidFill>
                  <a:srgbClr val="FFFFFF"/>
                </a:solidFill>
                <a:latin typeface="Calibri"/>
                <a:cs typeface="Calibri"/>
                <a:sym typeface="Wingdings" panose="05000000000000000000" pitchFamily="2" charset="2"/>
              </a:rPr>
              <a:t>riippuvia</a:t>
            </a:r>
            <a:r>
              <a:rPr lang="en-US" dirty="0">
                <a:solidFill>
                  <a:srgbClr val="FFFFFF"/>
                </a:solidFill>
                <a:latin typeface="Calibri"/>
                <a:cs typeface="Calibri"/>
                <a:sym typeface="Wingdings" panose="05000000000000000000" pitchFamily="2" charset="2"/>
              </a:rPr>
              <a:t>?</a:t>
            </a:r>
            <a:endParaRPr lang="en-US" dirty="0">
              <a:solidFill>
                <a:srgbClr val="FFFFFF"/>
              </a:solidFill>
              <a:latin typeface="Calibri"/>
              <a:cs typeface="Calibri"/>
            </a:endParaRPr>
          </a:p>
          <a:p>
            <a:endParaRPr lang="fi-FI" sz="2400" dirty="0">
              <a:solidFill>
                <a:srgbClr val="FFFFFF"/>
              </a:solidFill>
            </a:endParaRPr>
          </a:p>
        </p:txBody>
      </p:sp>
      <p:sp>
        <p:nvSpPr>
          <p:cNvPr id="4" name="Sisällön paikkamerkki 3">
            <a:extLst>
              <a:ext uri="{FF2B5EF4-FFF2-40B4-BE49-F238E27FC236}">
                <a16:creationId xmlns:a16="http://schemas.microsoft.com/office/drawing/2014/main" id="{2829F72C-57F7-3507-FD50-AB4724F210D7}"/>
              </a:ext>
            </a:extLst>
          </p:cNvPr>
          <p:cNvSpPr>
            <a:spLocks noGrp="1"/>
          </p:cNvSpPr>
          <p:nvPr>
            <p:ph sz="half" idx="2"/>
          </p:nvPr>
        </p:nvSpPr>
        <p:spPr>
          <a:xfrm>
            <a:off x="6256019" y="2266345"/>
            <a:ext cx="5659315" cy="3910618"/>
          </a:xfrm>
        </p:spPr>
        <p:txBody>
          <a:bodyPr>
            <a:normAutofit/>
          </a:bodyPr>
          <a:lstStyle/>
          <a:p>
            <a:r>
              <a:rPr lang="en-US" b="1" dirty="0">
                <a:solidFill>
                  <a:srgbClr val="FFFFFF"/>
                </a:solidFill>
              </a:rPr>
              <a:t>4. </a:t>
            </a:r>
            <a:r>
              <a:rPr lang="en-US" b="1" dirty="0" err="1">
                <a:solidFill>
                  <a:srgbClr val="FFFFFF"/>
                </a:solidFill>
              </a:rPr>
              <a:t>Kriittinen</a:t>
            </a:r>
            <a:r>
              <a:rPr lang="en-US" b="1" dirty="0">
                <a:solidFill>
                  <a:srgbClr val="FFFFFF"/>
                </a:solidFill>
              </a:rPr>
              <a:t> </a:t>
            </a:r>
            <a:r>
              <a:rPr lang="en-US" b="1" dirty="0" err="1">
                <a:solidFill>
                  <a:srgbClr val="FFFFFF"/>
                </a:solidFill>
              </a:rPr>
              <a:t>realismi</a:t>
            </a:r>
            <a:endParaRPr lang="en-US" b="1" dirty="0">
              <a:solidFill>
                <a:srgbClr val="FFFFFF"/>
              </a:solidFill>
            </a:endParaRPr>
          </a:p>
          <a:p>
            <a:r>
              <a:rPr lang="en-US" dirty="0" err="1">
                <a:solidFill>
                  <a:srgbClr val="FFFFFF"/>
                </a:solidFill>
              </a:rPr>
              <a:t>Varmaa</a:t>
            </a:r>
            <a:r>
              <a:rPr lang="en-US" dirty="0">
                <a:solidFill>
                  <a:srgbClr val="FFFFFF"/>
                </a:solidFill>
              </a:rPr>
              <a:t> </a:t>
            </a:r>
            <a:r>
              <a:rPr lang="en-US" dirty="0" err="1">
                <a:solidFill>
                  <a:srgbClr val="FFFFFF"/>
                </a:solidFill>
              </a:rPr>
              <a:t>tietoa</a:t>
            </a:r>
            <a:r>
              <a:rPr lang="en-US" dirty="0">
                <a:solidFill>
                  <a:srgbClr val="FFFFFF"/>
                </a:solidFill>
              </a:rPr>
              <a:t> on </a:t>
            </a:r>
            <a:r>
              <a:rPr lang="en-US" dirty="0" err="1">
                <a:solidFill>
                  <a:srgbClr val="FFFFFF"/>
                </a:solidFill>
              </a:rPr>
              <a:t>löydettävissä</a:t>
            </a:r>
            <a:r>
              <a:rPr lang="en-US" dirty="0">
                <a:solidFill>
                  <a:srgbClr val="FFFFFF"/>
                </a:solidFill>
              </a:rPr>
              <a:t> </a:t>
            </a:r>
            <a:r>
              <a:rPr lang="en-US" b="1" dirty="0" err="1">
                <a:solidFill>
                  <a:srgbClr val="FFFFFF"/>
                </a:solidFill>
              </a:rPr>
              <a:t>tieteellisin</a:t>
            </a:r>
            <a:r>
              <a:rPr lang="en-US" b="1" dirty="0">
                <a:solidFill>
                  <a:srgbClr val="FFFFFF"/>
                </a:solidFill>
              </a:rPr>
              <a:t> </a:t>
            </a:r>
            <a:r>
              <a:rPr lang="en-US" b="1" dirty="0" err="1">
                <a:solidFill>
                  <a:srgbClr val="FFFFFF"/>
                </a:solidFill>
              </a:rPr>
              <a:t>menetelmin</a:t>
            </a:r>
            <a:endParaRPr lang="en-US" b="1" dirty="0">
              <a:solidFill>
                <a:srgbClr val="FFFFFF"/>
              </a:solidFill>
            </a:endParaRPr>
          </a:p>
          <a:p>
            <a:r>
              <a:rPr lang="en-US" dirty="0" err="1">
                <a:solidFill>
                  <a:srgbClr val="FFFFFF"/>
                </a:solidFill>
              </a:rPr>
              <a:t>Tieteellinen</a:t>
            </a:r>
            <a:r>
              <a:rPr lang="en-US" dirty="0">
                <a:solidFill>
                  <a:srgbClr val="FFFFFF"/>
                </a:solidFill>
              </a:rPr>
              <a:t> </a:t>
            </a:r>
            <a:r>
              <a:rPr lang="en-US" dirty="0" err="1">
                <a:solidFill>
                  <a:srgbClr val="FFFFFF"/>
                </a:solidFill>
              </a:rPr>
              <a:t>tietokin</a:t>
            </a:r>
            <a:r>
              <a:rPr lang="en-US" dirty="0">
                <a:solidFill>
                  <a:srgbClr val="FFFFFF"/>
                </a:solidFill>
              </a:rPr>
              <a:t> </a:t>
            </a:r>
            <a:r>
              <a:rPr lang="en-US" dirty="0" err="1">
                <a:solidFill>
                  <a:srgbClr val="FFFFFF"/>
                </a:solidFill>
              </a:rPr>
              <a:t>voi</a:t>
            </a:r>
            <a:r>
              <a:rPr lang="en-US" dirty="0">
                <a:solidFill>
                  <a:srgbClr val="FFFFFF"/>
                </a:solidFill>
              </a:rPr>
              <a:t> </a:t>
            </a:r>
            <a:r>
              <a:rPr lang="en-US" dirty="0" err="1">
                <a:solidFill>
                  <a:srgbClr val="FFFFFF"/>
                </a:solidFill>
              </a:rPr>
              <a:t>kuitenkin</a:t>
            </a:r>
            <a:r>
              <a:rPr lang="en-US" dirty="0">
                <a:solidFill>
                  <a:srgbClr val="FFFFFF"/>
                </a:solidFill>
              </a:rPr>
              <a:t> </a:t>
            </a:r>
            <a:r>
              <a:rPr lang="en-US" dirty="0" err="1">
                <a:solidFill>
                  <a:srgbClr val="FFFFFF"/>
                </a:solidFill>
              </a:rPr>
              <a:t>pettää</a:t>
            </a:r>
            <a:r>
              <a:rPr lang="en-US" dirty="0">
                <a:solidFill>
                  <a:srgbClr val="FFFFFF"/>
                </a:solidFill>
              </a:rPr>
              <a:t>, </a:t>
            </a:r>
            <a:r>
              <a:rPr lang="en-US" dirty="0" err="1">
                <a:solidFill>
                  <a:srgbClr val="FFFFFF"/>
                </a:solidFill>
              </a:rPr>
              <a:t>jos</a:t>
            </a:r>
            <a:r>
              <a:rPr lang="en-US" dirty="0">
                <a:solidFill>
                  <a:srgbClr val="FFFFFF"/>
                </a:solidFill>
              </a:rPr>
              <a:t> </a:t>
            </a:r>
            <a:r>
              <a:rPr lang="en-US" dirty="0" err="1">
                <a:solidFill>
                  <a:srgbClr val="FFFFFF"/>
                </a:solidFill>
              </a:rPr>
              <a:t>löytyy</a:t>
            </a:r>
            <a:r>
              <a:rPr lang="en-US" dirty="0">
                <a:solidFill>
                  <a:srgbClr val="FFFFFF"/>
                </a:solidFill>
              </a:rPr>
              <a:t> </a:t>
            </a:r>
            <a:r>
              <a:rPr lang="en-US" dirty="0" err="1">
                <a:solidFill>
                  <a:srgbClr val="FFFFFF"/>
                </a:solidFill>
              </a:rPr>
              <a:t>uusia</a:t>
            </a:r>
            <a:r>
              <a:rPr lang="en-US" dirty="0">
                <a:solidFill>
                  <a:srgbClr val="FFFFFF"/>
                </a:solidFill>
              </a:rPr>
              <a:t> </a:t>
            </a:r>
            <a:r>
              <a:rPr lang="en-US" dirty="0" err="1">
                <a:solidFill>
                  <a:srgbClr val="FFFFFF"/>
                </a:solidFill>
              </a:rPr>
              <a:t>tutkimustuloksia</a:t>
            </a:r>
            <a:r>
              <a:rPr lang="en-US" dirty="0">
                <a:solidFill>
                  <a:srgbClr val="FFFFFF"/>
                </a:solidFill>
              </a:rPr>
              <a:t>, </a:t>
            </a:r>
            <a:r>
              <a:rPr lang="en-US" dirty="0" err="1">
                <a:solidFill>
                  <a:srgbClr val="FFFFFF"/>
                </a:solidFill>
              </a:rPr>
              <a:t>ollaan</a:t>
            </a:r>
            <a:r>
              <a:rPr lang="en-US" dirty="0">
                <a:solidFill>
                  <a:srgbClr val="FFFFFF"/>
                </a:solidFill>
              </a:rPr>
              <a:t> </a:t>
            </a:r>
            <a:r>
              <a:rPr lang="en-US" dirty="0" err="1">
                <a:solidFill>
                  <a:srgbClr val="FFFFFF"/>
                </a:solidFill>
              </a:rPr>
              <a:t>valmiita</a:t>
            </a:r>
            <a:r>
              <a:rPr lang="en-US" dirty="0">
                <a:solidFill>
                  <a:srgbClr val="FFFFFF"/>
                </a:solidFill>
              </a:rPr>
              <a:t> </a:t>
            </a:r>
            <a:r>
              <a:rPr lang="en-US" dirty="0" err="1">
                <a:solidFill>
                  <a:srgbClr val="FFFFFF"/>
                </a:solidFill>
              </a:rPr>
              <a:t>hyväksymään</a:t>
            </a:r>
            <a:r>
              <a:rPr lang="en-US" dirty="0">
                <a:solidFill>
                  <a:srgbClr val="FFFFFF"/>
                </a:solidFill>
              </a:rPr>
              <a:t> ne</a:t>
            </a:r>
          </a:p>
          <a:p>
            <a:endParaRPr lang="fi-FI" sz="2400" dirty="0">
              <a:solidFill>
                <a:srgbClr val="FFFFFF"/>
              </a:solidFill>
            </a:endParaRPr>
          </a:p>
        </p:txBody>
      </p:sp>
    </p:spTree>
    <p:extLst>
      <p:ext uri="{BB962C8B-B14F-4D97-AF65-F5344CB8AC3E}">
        <p14:creationId xmlns:p14="http://schemas.microsoft.com/office/powerpoint/2010/main" val="158784211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calcmode="lin" valueType="num">
                                      <p:cBhvr additive="base">
                                        <p:cTn id="3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 calcmode="lin" valueType="num">
                                      <p:cBhvr additive="base">
                                        <p:cTn id="4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47A3059-69F2-4E12-ACD8-A5FE28191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Kuva 1"/>
          <p:cNvPicPr>
            <a:picLocks noChangeAspect="1"/>
          </p:cNvPicPr>
          <p:nvPr/>
        </p:nvPicPr>
        <p:blipFill>
          <a:blip r:embed="rId2"/>
          <a:stretch>
            <a:fillRect/>
          </a:stretch>
        </p:blipFill>
        <p:spPr>
          <a:xfrm>
            <a:off x="443345" y="1010674"/>
            <a:ext cx="6250063" cy="4781298"/>
          </a:xfrm>
          <a:prstGeom prst="rect">
            <a:avLst/>
          </a:prstGeom>
        </p:spPr>
      </p:pic>
      <p:sp>
        <p:nvSpPr>
          <p:cNvPr id="10" name="Rectangle 9">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383398"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55" y="2285541"/>
            <a:ext cx="4526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kstiruutu 2"/>
          <p:cNvSpPr txBox="1"/>
          <p:nvPr/>
        </p:nvSpPr>
        <p:spPr>
          <a:xfrm>
            <a:off x="7145654" y="2684095"/>
            <a:ext cx="4603001" cy="3492868"/>
          </a:xfrm>
          <a:prstGeom prst="rect">
            <a:avLst/>
          </a:prstGeom>
        </p:spPr>
        <p:txBody>
          <a:bodyPr vert="horz" lIns="91440" tIns="45720" rIns="91440" bIns="45720" rtlCol="0">
            <a:normAutofit/>
          </a:bodyPr>
          <a:lstStyle/>
          <a:p>
            <a:pPr lvl="1" indent="-228600">
              <a:lnSpc>
                <a:spcPct val="90000"/>
              </a:lnSpc>
              <a:spcAft>
                <a:spcPts val="600"/>
              </a:spcAft>
              <a:buFont typeface="Arial" panose="020B0604020202020204" pitchFamily="34" charset="0"/>
              <a:buChar char="•"/>
            </a:pPr>
            <a:r>
              <a:rPr lang="en-US" sz="3200" dirty="0" err="1"/>
              <a:t>Kulttuurien</a:t>
            </a:r>
            <a:r>
              <a:rPr lang="en-US" sz="3200" dirty="0"/>
              <a:t> </a:t>
            </a:r>
            <a:r>
              <a:rPr lang="en-US" sz="3200" dirty="0" err="1"/>
              <a:t>välillä</a:t>
            </a:r>
            <a:r>
              <a:rPr lang="en-US" sz="3200" dirty="0"/>
              <a:t> on </a:t>
            </a:r>
            <a:r>
              <a:rPr lang="en-US" sz="3200" dirty="0" err="1"/>
              <a:t>eroja</a:t>
            </a:r>
            <a:r>
              <a:rPr lang="en-US" sz="3200" dirty="0"/>
              <a:t> </a:t>
            </a:r>
            <a:r>
              <a:rPr lang="en-US" sz="3200" dirty="0" err="1"/>
              <a:t>siinä</a:t>
            </a:r>
            <a:r>
              <a:rPr lang="en-US" sz="3200" dirty="0"/>
              <a:t>, </a:t>
            </a:r>
            <a:r>
              <a:rPr lang="en-US" sz="3200" dirty="0" err="1"/>
              <a:t>mitä</a:t>
            </a:r>
            <a:r>
              <a:rPr lang="en-US" sz="3200" dirty="0"/>
              <a:t> </a:t>
            </a:r>
            <a:r>
              <a:rPr lang="en-US" sz="3200" dirty="0" err="1"/>
              <a:t>pidetään</a:t>
            </a:r>
            <a:r>
              <a:rPr lang="en-US" sz="3200" dirty="0"/>
              <a:t> </a:t>
            </a:r>
            <a:r>
              <a:rPr lang="en-US" sz="3200" dirty="0" err="1"/>
              <a:t>oikeana</a:t>
            </a:r>
            <a:r>
              <a:rPr lang="en-US" sz="3200" dirty="0"/>
              <a:t> ja </a:t>
            </a:r>
            <a:r>
              <a:rPr lang="en-US" sz="3200" dirty="0" err="1"/>
              <a:t>vääränä</a:t>
            </a:r>
            <a:r>
              <a:rPr lang="en-US" sz="3200" i="1" dirty="0"/>
              <a:t>, </a:t>
            </a:r>
            <a:r>
              <a:rPr lang="en-US" sz="3200" i="1" dirty="0" err="1"/>
              <a:t>relativisti</a:t>
            </a:r>
            <a:r>
              <a:rPr lang="en-US" sz="3200" i="1" dirty="0"/>
              <a:t> </a:t>
            </a:r>
            <a:r>
              <a:rPr lang="en-US" sz="3200" i="1" dirty="0" err="1"/>
              <a:t>hyväksyy</a:t>
            </a:r>
            <a:r>
              <a:rPr lang="en-US" sz="3200" i="1" dirty="0"/>
              <a:t> </a:t>
            </a:r>
            <a:r>
              <a:rPr lang="en-US" sz="3200" i="1" dirty="0" err="1"/>
              <a:t>toisen</a:t>
            </a:r>
            <a:r>
              <a:rPr lang="en-US" sz="3200" i="1" dirty="0"/>
              <a:t> </a:t>
            </a:r>
            <a:r>
              <a:rPr lang="en-US" sz="3200" i="1" dirty="0" err="1"/>
              <a:t>kulttuurin</a:t>
            </a:r>
            <a:r>
              <a:rPr lang="en-US" sz="3200" i="1" dirty="0"/>
              <a:t> </a:t>
            </a:r>
            <a:r>
              <a:rPr lang="en-US" sz="3200" i="1" dirty="0" err="1"/>
              <a:t>tavat</a:t>
            </a:r>
            <a:r>
              <a:rPr lang="en-US" sz="3200" i="1" dirty="0"/>
              <a:t>.</a:t>
            </a:r>
          </a:p>
        </p:txBody>
      </p:sp>
    </p:spTree>
    <p:extLst>
      <p:ext uri="{BB962C8B-B14F-4D97-AF65-F5344CB8AC3E}">
        <p14:creationId xmlns:p14="http://schemas.microsoft.com/office/powerpoint/2010/main" val="71382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4A95ED9A-39C4-FADC-BC98-7CD3B1FFFBD2}"/>
              </a:ext>
            </a:extLst>
          </p:cNvPr>
          <p:cNvSpPr>
            <a:spLocks noGrp="1"/>
          </p:cNvSpPr>
          <p:nvPr>
            <p:ph type="title"/>
          </p:nvPr>
        </p:nvSpPr>
        <p:spPr>
          <a:xfrm>
            <a:off x="466722" y="586855"/>
            <a:ext cx="3201366" cy="3387497"/>
          </a:xfrm>
        </p:spPr>
        <p:txBody>
          <a:bodyPr anchor="b">
            <a:normAutofit/>
          </a:bodyPr>
          <a:lstStyle/>
          <a:p>
            <a:pPr algn="r"/>
            <a:r>
              <a:rPr lang="fi-FI" sz="4000">
                <a:solidFill>
                  <a:srgbClr val="FFFFFF"/>
                </a:solidFill>
              </a:rPr>
              <a:t>Kpl 8. Mistä tieteessä on kysymys?</a:t>
            </a:r>
          </a:p>
        </p:txBody>
      </p:sp>
      <p:sp>
        <p:nvSpPr>
          <p:cNvPr id="3" name="Sisällön paikkamerkki 2">
            <a:extLst>
              <a:ext uri="{FF2B5EF4-FFF2-40B4-BE49-F238E27FC236}">
                <a16:creationId xmlns:a16="http://schemas.microsoft.com/office/drawing/2014/main" id="{E51A6F09-F892-E74C-A9FB-28A89CA0BA0B}"/>
              </a:ext>
            </a:extLst>
          </p:cNvPr>
          <p:cNvSpPr>
            <a:spLocks noGrp="1"/>
          </p:cNvSpPr>
          <p:nvPr>
            <p:ph idx="1"/>
          </p:nvPr>
        </p:nvSpPr>
        <p:spPr>
          <a:xfrm>
            <a:off x="4367695" y="649480"/>
            <a:ext cx="7563750" cy="5546047"/>
          </a:xfrm>
        </p:spPr>
        <p:txBody>
          <a:bodyPr anchor="ctr">
            <a:noAutofit/>
          </a:bodyPr>
          <a:lstStyle/>
          <a:p>
            <a:r>
              <a:rPr lang="fi-FI" b="1" dirty="0"/>
              <a:t>Tiede</a:t>
            </a:r>
          </a:p>
          <a:p>
            <a:pPr lvl="1"/>
            <a:r>
              <a:rPr lang="fi-FI" sz="2800" dirty="0"/>
              <a:t>Järjestelmällinen menetelmä tuottaa uutta tietoa</a:t>
            </a:r>
          </a:p>
          <a:p>
            <a:r>
              <a:rPr lang="fi-FI" b="1" dirty="0"/>
              <a:t>Teoria</a:t>
            </a:r>
          </a:p>
          <a:p>
            <a:pPr lvl="1"/>
            <a:r>
              <a:rPr lang="fi-FI" sz="2800" dirty="0"/>
              <a:t>Tiede tuottaa kattavia selityksiä ilmiöille</a:t>
            </a:r>
          </a:p>
          <a:p>
            <a:pPr lvl="1"/>
            <a:r>
              <a:rPr lang="fi-FI" sz="2800" dirty="0"/>
              <a:t>Esim. evoluutioteoria</a:t>
            </a:r>
          </a:p>
          <a:p>
            <a:r>
              <a:rPr lang="fi-FI" b="1" dirty="0"/>
              <a:t>Tieteiden luokittelu</a:t>
            </a:r>
          </a:p>
          <a:p>
            <a:pPr lvl="1"/>
            <a:r>
              <a:rPr lang="fi-FI" sz="2800" i="1" dirty="0"/>
              <a:t>Ihmistieteisiin</a:t>
            </a:r>
            <a:r>
              <a:rPr lang="fi-FI" sz="2800" dirty="0"/>
              <a:t> (esim. kielitieteet, yhteiskuntatieteet..)</a:t>
            </a:r>
          </a:p>
          <a:p>
            <a:pPr lvl="1"/>
            <a:r>
              <a:rPr lang="fi-FI" sz="2800" i="1" dirty="0"/>
              <a:t>Luonnontieteisiin </a:t>
            </a:r>
            <a:r>
              <a:rPr lang="fi-FI" sz="2800" dirty="0"/>
              <a:t>(esim. biologia, fysiikka..)</a:t>
            </a:r>
          </a:p>
          <a:p>
            <a:pPr lvl="1"/>
            <a:r>
              <a:rPr lang="fi-FI" sz="2800" i="1" dirty="0"/>
              <a:t>Formaaleihin tieteisiin </a:t>
            </a:r>
            <a:r>
              <a:rPr lang="fi-FI" sz="2800" dirty="0"/>
              <a:t>(matematiikka, tilastotiede)</a:t>
            </a:r>
          </a:p>
          <a:p>
            <a:pPr marL="457200" lvl="1" indent="0">
              <a:buNone/>
            </a:pPr>
            <a:r>
              <a:rPr lang="fi-FI" sz="2800" dirty="0">
                <a:sym typeface="Wingdings" pitchFamily="2" charset="2"/>
              </a:rPr>
              <a:t> Eri tieteissä erilaiset </a:t>
            </a:r>
            <a:r>
              <a:rPr lang="fi-FI" sz="2800" b="1" dirty="0">
                <a:sym typeface="Wingdings" pitchFamily="2" charset="2"/>
              </a:rPr>
              <a:t>metodit </a:t>
            </a:r>
            <a:r>
              <a:rPr lang="fi-FI" sz="2800" dirty="0">
                <a:sym typeface="Wingdings" pitchFamily="2" charset="2"/>
              </a:rPr>
              <a:t>eli tutkimusmenetelmät</a:t>
            </a:r>
            <a:endParaRPr lang="fi-FI" sz="2800" dirty="0"/>
          </a:p>
        </p:txBody>
      </p:sp>
    </p:spTree>
    <p:extLst>
      <p:ext uri="{BB962C8B-B14F-4D97-AF65-F5344CB8AC3E}">
        <p14:creationId xmlns:p14="http://schemas.microsoft.com/office/powerpoint/2010/main" val="237123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4" name="Freeform: Shape 13">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4" name="Kuva 3" descr="Kuva, joka sisältää kohteen kartta, teksti, atlas&#10;&#10;Kuvaus luotu automaattisesti">
            <a:extLst>
              <a:ext uri="{FF2B5EF4-FFF2-40B4-BE49-F238E27FC236}">
                <a16:creationId xmlns:a16="http://schemas.microsoft.com/office/drawing/2014/main" id="{30194160-2BB3-15D0-C1D6-2D7DCFB29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4229" y="643468"/>
            <a:ext cx="3314784" cy="5571066"/>
          </a:xfrm>
          <a:prstGeom prst="rect">
            <a:avLst/>
          </a:prstGeom>
        </p:spPr>
      </p:pic>
      <p:sp>
        <p:nvSpPr>
          <p:cNvPr id="5" name="Tekstiruutu 4">
            <a:extLst>
              <a:ext uri="{FF2B5EF4-FFF2-40B4-BE49-F238E27FC236}">
                <a16:creationId xmlns:a16="http://schemas.microsoft.com/office/drawing/2014/main" id="{DBCAC892-BE0B-D7C1-2116-002E0516AC4C}"/>
              </a:ext>
            </a:extLst>
          </p:cNvPr>
          <p:cNvSpPr txBox="1"/>
          <p:nvPr/>
        </p:nvSpPr>
        <p:spPr>
          <a:xfrm rot="10800000" flipH="1" flipV="1">
            <a:off x="1731242" y="3013501"/>
            <a:ext cx="2856936" cy="830997"/>
          </a:xfrm>
          <a:prstGeom prst="rect">
            <a:avLst/>
          </a:prstGeom>
          <a:noFill/>
        </p:spPr>
        <p:txBody>
          <a:bodyPr wrap="square" rtlCol="0">
            <a:spAutoFit/>
          </a:bodyPr>
          <a:lstStyle/>
          <a:p>
            <a:r>
              <a:rPr lang="fi-FI" sz="2400" dirty="0"/>
              <a:t>Korkeakoulut Suomessa</a:t>
            </a:r>
          </a:p>
        </p:txBody>
      </p:sp>
    </p:spTree>
    <p:extLst>
      <p:ext uri="{BB962C8B-B14F-4D97-AF65-F5344CB8AC3E}">
        <p14:creationId xmlns:p14="http://schemas.microsoft.com/office/powerpoint/2010/main" val="387161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numCol="1"/>
          <a:lstStyle/>
          <a:p>
            <a:r>
              <a:rPr lang="fi-FI" altLang="fi-FI" dirty="0"/>
              <a:t>Yliopistotutkinnot</a:t>
            </a:r>
          </a:p>
        </p:txBody>
      </p:sp>
      <p:graphicFrame>
        <p:nvGraphicFramePr>
          <p:cNvPr id="8" name="Sisällön paikkamerkki 2">
            <a:extLst>
              <a:ext uri="{FF2B5EF4-FFF2-40B4-BE49-F238E27FC236}">
                <a16:creationId xmlns:a16="http://schemas.microsoft.com/office/drawing/2014/main" id="{A362831F-9328-47EC-B85F-BFFF27DDE8F0}"/>
              </a:ext>
            </a:extLst>
          </p:cNvPr>
          <p:cNvGraphicFramePr>
            <a:graphicFrameLocks noGrp="1"/>
          </p:cNvGraphicFramePr>
          <p:nvPr>
            <p:ph sz="half" idx="1"/>
            <p:extLst>
              <p:ext uri="{D42A27DB-BD31-4B8C-83A1-F6EECF244321}">
                <p14:modId xmlns:p14="http://schemas.microsoft.com/office/powerpoint/2010/main" val="986456398"/>
              </p:ext>
            </p:extLst>
          </p:nvPr>
        </p:nvGraphicFramePr>
        <p:xfrm>
          <a:off x="1981200" y="1600201"/>
          <a:ext cx="4038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isällön paikkamerkki 3"/>
          <p:cNvSpPr>
            <a:spLocks noGrp="1"/>
          </p:cNvSpPr>
          <p:nvPr>
            <p:ph sz="half" idx="2"/>
          </p:nvPr>
        </p:nvSpPr>
        <p:spPr>
          <a:xfrm>
            <a:off x="6688334" y="1069145"/>
            <a:ext cx="5015985" cy="5107818"/>
          </a:xfrm>
        </p:spPr>
        <p:txBody>
          <a:bodyPr numCol="1"/>
          <a:lstStyle/>
          <a:p>
            <a:r>
              <a:rPr lang="fi-FI" altLang="fi-FI" b="1" i="1" dirty="0"/>
              <a:t>tieteelliset ja taiteelliset jatkotutkinnot</a:t>
            </a:r>
          </a:p>
          <a:p>
            <a:r>
              <a:rPr lang="fi-FI" altLang="fi-FI" sz="2400" b="1" dirty="0"/>
              <a:t>lisensiaatti</a:t>
            </a:r>
          </a:p>
          <a:p>
            <a:r>
              <a:rPr lang="fi-FI" altLang="fi-FI" sz="2400" b="1" dirty="0"/>
              <a:t>tohtori</a:t>
            </a:r>
          </a:p>
          <a:p>
            <a:endParaRPr lang="fi-FI" altLang="fi-FI" dirty="0"/>
          </a:p>
        </p:txBody>
      </p:sp>
      <p:pic>
        <p:nvPicPr>
          <p:cNvPr id="6" name="Kuva 5"/>
          <p:cNvPicPr>
            <a:picLocks noChangeAspect="1"/>
          </p:cNvPicPr>
          <p:nvPr/>
        </p:nvPicPr>
        <p:blipFill>
          <a:blip r:embed="rId7"/>
          <a:stretch>
            <a:fillRect/>
          </a:stretch>
        </p:blipFill>
        <p:spPr>
          <a:xfrm>
            <a:off x="6688334" y="3149881"/>
            <a:ext cx="4834177" cy="3222784"/>
          </a:xfrm>
          <a:prstGeom prst="rect">
            <a:avLst/>
          </a:prstGeom>
        </p:spPr>
      </p:pic>
    </p:spTree>
    <p:extLst>
      <p:ext uri="{BB962C8B-B14F-4D97-AF65-F5344CB8AC3E}">
        <p14:creationId xmlns:p14="http://schemas.microsoft.com/office/powerpoint/2010/main" val="248580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p:cNvSpPr>
            <a:spLocks noGrp="1"/>
          </p:cNvSpPr>
          <p:nvPr>
            <p:ph type="title"/>
          </p:nvPr>
        </p:nvSpPr>
        <p:spPr>
          <a:xfrm>
            <a:off x="838199" y="4428000"/>
            <a:ext cx="6143626" cy="1400400"/>
          </a:xfrm>
        </p:spPr>
        <p:txBody>
          <a:bodyPr vert="horz" wrap="square" lIns="91440" tIns="45720" rIns="91440" bIns="45720" numCol="1" rtlCol="0" anchor="b">
            <a:normAutofit/>
          </a:bodyPr>
          <a:lstStyle/>
          <a:p>
            <a:r>
              <a:rPr lang="en-US" altLang="fi-FI" sz="4300" kern="1200">
                <a:solidFill>
                  <a:schemeClr val="bg1"/>
                </a:solidFill>
                <a:latin typeface="+mj-lt"/>
                <a:ea typeface="+mj-ea"/>
                <a:cs typeface="+mj-cs"/>
              </a:rPr>
              <a:t>Väitöstilaisuus ja tohtorin tutkinto</a:t>
            </a:r>
          </a:p>
        </p:txBody>
      </p:sp>
      <p:pic>
        <p:nvPicPr>
          <p:cNvPr id="5" name="Sisällön paikkamerkki 4"/>
          <p:cNvPicPr>
            <a:picLocks noGrp="1" noChangeAspect="1"/>
          </p:cNvPicPr>
          <p:nvPr>
            <p:ph sz="half" idx="1"/>
          </p:nvPr>
        </p:nvPicPr>
        <p:blipFill rotWithShape="1">
          <a:blip r:embed="rId2"/>
          <a:srcRect l="148" r="10497"/>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6" name="Sisällön paikkamerkki 5"/>
          <p:cNvPicPr>
            <a:picLocks noGrp="1" noChangeAspect="1"/>
          </p:cNvPicPr>
          <p:nvPr>
            <p:ph sz="half" idx="2"/>
          </p:nvPr>
        </p:nvPicPr>
        <p:blipFill rotWithShape="1">
          <a:blip r:embed="rId3"/>
          <a:srcRect t="11388" b="-1"/>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3" name="Group 12">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4" name="Freeform: Shape 13">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7898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458EAB0A-E002-FF58-5B59-8031C6017B26}"/>
              </a:ext>
            </a:extLst>
          </p:cNvPr>
          <p:cNvSpPr>
            <a:spLocks noGrp="1"/>
          </p:cNvSpPr>
          <p:nvPr>
            <p:ph type="title"/>
          </p:nvPr>
        </p:nvSpPr>
        <p:spPr>
          <a:xfrm>
            <a:off x="838200" y="1412488"/>
            <a:ext cx="2899189" cy="4363844"/>
          </a:xfrm>
        </p:spPr>
        <p:txBody>
          <a:bodyPr anchor="t">
            <a:normAutofit/>
          </a:bodyPr>
          <a:lstStyle/>
          <a:p>
            <a:r>
              <a:rPr lang="fi-FI" sz="2800">
                <a:solidFill>
                  <a:srgbClr val="FFFFFF"/>
                </a:solidFill>
              </a:rPr>
              <a:t>Ennakkokäsitykset</a:t>
            </a:r>
            <a:br>
              <a:rPr lang="fi-FI" sz="2800">
                <a:solidFill>
                  <a:srgbClr val="FFFFFF"/>
                </a:solidFill>
              </a:rPr>
            </a:br>
            <a:r>
              <a:rPr lang="fi-FI" sz="2800">
                <a:solidFill>
                  <a:srgbClr val="FFFFFF"/>
                </a:solidFill>
              </a:rPr>
              <a:t>filosofiasta</a:t>
            </a:r>
          </a:p>
        </p:txBody>
      </p:sp>
      <p:sp>
        <p:nvSpPr>
          <p:cNvPr id="3" name="Sisällön paikkamerkki 2">
            <a:extLst>
              <a:ext uri="{FF2B5EF4-FFF2-40B4-BE49-F238E27FC236}">
                <a16:creationId xmlns:a16="http://schemas.microsoft.com/office/drawing/2014/main" id="{1BD9B3BC-CC8B-0ACA-DDB7-A337E85B1274}"/>
              </a:ext>
            </a:extLst>
          </p:cNvPr>
          <p:cNvSpPr>
            <a:spLocks noGrp="1"/>
          </p:cNvSpPr>
          <p:nvPr>
            <p:ph sz="half" idx="1"/>
          </p:nvPr>
        </p:nvSpPr>
        <p:spPr>
          <a:xfrm>
            <a:off x="4380855" y="1412489"/>
            <a:ext cx="3427283" cy="4363844"/>
          </a:xfrm>
        </p:spPr>
        <p:txBody>
          <a:bodyPr>
            <a:normAutofit/>
          </a:bodyPr>
          <a:lstStyle/>
          <a:p>
            <a:r>
              <a:rPr lang="fi-FI" sz="2000" dirty="0"/>
              <a:t>Milloin olette törmänneet elämässänne sanaan filosofia?</a:t>
            </a:r>
          </a:p>
          <a:p>
            <a:endParaRPr lang="fi-FI" sz="2000" dirty="0"/>
          </a:p>
          <a:p>
            <a:r>
              <a:rPr lang="fi-FI" sz="2000" dirty="0"/>
              <a:t>Millaisia ennakko-oletuksia lukiolaisilla on filosofiasta oppiaineena?</a:t>
            </a:r>
          </a:p>
          <a:p>
            <a:endParaRPr lang="fi-FI" sz="2000" dirty="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Sisällön paikkamerkki 3">
            <a:extLst>
              <a:ext uri="{FF2B5EF4-FFF2-40B4-BE49-F238E27FC236}">
                <a16:creationId xmlns:a16="http://schemas.microsoft.com/office/drawing/2014/main" id="{38666653-3979-C31B-38D4-2FEFF997E26F}"/>
              </a:ext>
            </a:extLst>
          </p:cNvPr>
          <p:cNvSpPr>
            <a:spLocks noGrp="1"/>
          </p:cNvSpPr>
          <p:nvPr>
            <p:ph sz="half" idx="2"/>
          </p:nvPr>
        </p:nvSpPr>
        <p:spPr>
          <a:xfrm>
            <a:off x="8451604" y="1412489"/>
            <a:ext cx="3197701" cy="4363844"/>
          </a:xfrm>
        </p:spPr>
        <p:txBody>
          <a:bodyPr>
            <a:normAutofit/>
          </a:bodyPr>
          <a:lstStyle/>
          <a:p>
            <a:r>
              <a:rPr lang="fi-FI" sz="2000" dirty="0"/>
              <a:t>Keitä filosofeja tiedät?</a:t>
            </a:r>
          </a:p>
        </p:txBody>
      </p:sp>
    </p:spTree>
    <p:extLst>
      <p:ext uri="{BB962C8B-B14F-4D97-AF65-F5344CB8AC3E}">
        <p14:creationId xmlns:p14="http://schemas.microsoft.com/office/powerpoint/2010/main" val="4984781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p:cNvSpPr>
            <a:spLocks noGrp="1"/>
          </p:cNvSpPr>
          <p:nvPr>
            <p:ph type="title"/>
          </p:nvPr>
        </p:nvSpPr>
        <p:spPr>
          <a:xfrm>
            <a:off x="838200" y="1412488"/>
            <a:ext cx="2899189" cy="4363844"/>
          </a:xfrm>
        </p:spPr>
        <p:txBody>
          <a:bodyPr anchor="t">
            <a:normAutofit/>
          </a:bodyPr>
          <a:lstStyle/>
          <a:p>
            <a:r>
              <a:rPr lang="fi-FI" sz="4000" dirty="0">
                <a:solidFill>
                  <a:srgbClr val="FFFFFF"/>
                </a:solidFill>
              </a:rPr>
              <a:t>Kpl 8. Tieteellinen selittäminen</a:t>
            </a:r>
          </a:p>
        </p:txBody>
      </p:sp>
      <p:sp>
        <p:nvSpPr>
          <p:cNvPr id="3" name="Sisällön paikkamerkki 2"/>
          <p:cNvSpPr>
            <a:spLocks noGrp="1"/>
          </p:cNvSpPr>
          <p:nvPr>
            <p:ph sz="half" idx="1"/>
          </p:nvPr>
        </p:nvSpPr>
        <p:spPr>
          <a:xfrm>
            <a:off x="4380855" y="1412489"/>
            <a:ext cx="3427283" cy="4363844"/>
          </a:xfrm>
        </p:spPr>
        <p:txBody>
          <a:bodyPr vert="horz" lIns="91440" tIns="45720" rIns="91440" bIns="45720" numCol="1" rtlCol="0">
            <a:normAutofit fontScale="92500" lnSpcReduction="20000"/>
          </a:bodyPr>
          <a:lstStyle/>
          <a:p>
            <a:pPr marL="0" indent="0">
              <a:buNone/>
            </a:pPr>
            <a:r>
              <a:rPr lang="fi-FI" b="1" i="1" u="sng" dirty="0"/>
              <a:t>Teleologinen</a:t>
            </a:r>
            <a:r>
              <a:rPr lang="fi-FI" b="1" u="sng" dirty="0"/>
              <a:t>:</a:t>
            </a:r>
          </a:p>
          <a:p>
            <a:r>
              <a:rPr lang="fi-FI" b="1" dirty="0">
                <a:latin typeface="Calibri"/>
                <a:cs typeface="Calibri"/>
              </a:rPr>
              <a:t>päämäärästä lähtevä selitys</a:t>
            </a:r>
          </a:p>
          <a:p>
            <a:pPr marL="0" indent="0">
              <a:buNone/>
            </a:pPr>
            <a:endParaRPr lang="fi-FI" b="1" dirty="0">
              <a:latin typeface="Calibri"/>
              <a:cs typeface="Calibri"/>
            </a:endParaRPr>
          </a:p>
          <a:p>
            <a:pPr marL="0" indent="0">
              <a:buNone/>
            </a:pPr>
            <a:r>
              <a:rPr lang="fi-FI" b="1" dirty="0">
                <a:latin typeface="Calibri"/>
                <a:cs typeface="Calibri"/>
              </a:rPr>
              <a:t>Esim.</a:t>
            </a:r>
          </a:p>
          <a:p>
            <a:r>
              <a:rPr lang="fi-FI" i="1" dirty="0"/>
              <a:t>”Matti kaatoi lasiin vettä, koska tavoitteena oli sammuttaa jano.”</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Sisällön paikkamerkki 3"/>
          <p:cNvSpPr>
            <a:spLocks noGrp="1"/>
          </p:cNvSpPr>
          <p:nvPr>
            <p:ph sz="half" idx="2"/>
          </p:nvPr>
        </p:nvSpPr>
        <p:spPr>
          <a:xfrm>
            <a:off x="8451604" y="1412489"/>
            <a:ext cx="3197701" cy="4363844"/>
          </a:xfrm>
        </p:spPr>
        <p:txBody>
          <a:bodyPr vert="horz" lIns="91440" tIns="45720" rIns="91440" bIns="45720" numCol="1" rtlCol="0">
            <a:normAutofit fontScale="92500" lnSpcReduction="20000"/>
          </a:bodyPr>
          <a:lstStyle/>
          <a:p>
            <a:pPr marL="0" indent="0">
              <a:buNone/>
            </a:pPr>
            <a:r>
              <a:rPr lang="fi-FI" b="1" i="1" u="sng" dirty="0"/>
              <a:t>Kausaalinen</a:t>
            </a:r>
            <a:r>
              <a:rPr lang="fi-FI" b="1" u="sng" dirty="0"/>
              <a:t>:</a:t>
            </a:r>
            <a:r>
              <a:rPr lang="fi-FI" u="sng" dirty="0"/>
              <a:t> </a:t>
            </a:r>
          </a:p>
          <a:p>
            <a:r>
              <a:rPr lang="fi-FI" dirty="0">
                <a:latin typeface="Calibri"/>
                <a:cs typeface="Calibri"/>
              </a:rPr>
              <a:t>ilmiö selitetään sitä edeltävällä syyllä (</a:t>
            </a:r>
            <a:r>
              <a:rPr lang="fi-FI" b="1" dirty="0">
                <a:latin typeface="Calibri"/>
                <a:cs typeface="Calibri"/>
              </a:rPr>
              <a:t>syy-seuraus –suhde</a:t>
            </a:r>
            <a:r>
              <a:rPr lang="fi-FI" dirty="0">
                <a:latin typeface="Calibri"/>
                <a:cs typeface="Calibri"/>
              </a:rPr>
              <a:t>)</a:t>
            </a:r>
          </a:p>
          <a:p>
            <a:endParaRPr lang="fi-FI" dirty="0">
              <a:latin typeface="Calibri"/>
              <a:cs typeface="Calibri"/>
            </a:endParaRPr>
          </a:p>
          <a:p>
            <a:pPr marL="0" indent="0">
              <a:buNone/>
            </a:pPr>
            <a:r>
              <a:rPr lang="fi-FI" dirty="0">
                <a:latin typeface="Calibri"/>
                <a:cs typeface="Calibri"/>
              </a:rPr>
              <a:t>Esim.</a:t>
            </a:r>
          </a:p>
          <a:p>
            <a:r>
              <a:rPr lang="fi-FI" i="1" dirty="0"/>
              <a:t>”Luen nyt kokeeseen, koska työvuoroni peruuntui ja minulla on siksi aikaa.”</a:t>
            </a:r>
          </a:p>
          <a:p>
            <a:endParaRPr lang="fi-FI" sz="2000" dirty="0"/>
          </a:p>
          <a:p>
            <a:endParaRPr lang="fi-FI" sz="2000" dirty="0"/>
          </a:p>
        </p:txBody>
      </p:sp>
    </p:spTree>
    <p:extLst>
      <p:ext uri="{BB962C8B-B14F-4D97-AF65-F5344CB8AC3E}">
        <p14:creationId xmlns:p14="http://schemas.microsoft.com/office/powerpoint/2010/main" val="334908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calcmode="lin" valueType="num">
                                      <p:cBhvr additive="base">
                                        <p:cTn id="3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 calcmode="lin" valueType="num">
                                      <p:cBhvr additive="base">
                                        <p:cTn id="4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 calcmode="lin" valueType="num">
                                      <p:cBhvr additive="base">
                                        <p:cTn id="4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Otsikko 1">
            <a:extLst>
              <a:ext uri="{FF2B5EF4-FFF2-40B4-BE49-F238E27FC236}">
                <a16:creationId xmlns:a16="http://schemas.microsoft.com/office/drawing/2014/main" id="{99CAA1D0-256A-0E16-4F85-C9CF3C9EE829}"/>
              </a:ext>
            </a:extLst>
          </p:cNvPr>
          <p:cNvSpPr>
            <a:spLocks noGrp="1"/>
          </p:cNvSpPr>
          <p:nvPr>
            <p:ph type="title"/>
          </p:nvPr>
        </p:nvSpPr>
        <p:spPr>
          <a:xfrm>
            <a:off x="838200" y="365125"/>
            <a:ext cx="5393361" cy="1325563"/>
          </a:xfrm>
        </p:spPr>
        <p:txBody>
          <a:bodyPr vert="horz" lIns="91440" tIns="45720" rIns="91440" bIns="45720" rtlCol="0" anchor="ctr">
            <a:normAutofit/>
          </a:bodyPr>
          <a:lstStyle/>
          <a:p>
            <a:r>
              <a:rPr lang="en-US" kern="1200">
                <a:solidFill>
                  <a:schemeClr val="tx1"/>
                </a:solidFill>
                <a:latin typeface="+mj-lt"/>
                <a:ea typeface="+mj-ea"/>
                <a:cs typeface="+mj-cs"/>
              </a:rPr>
              <a:t>Kpl 8. Tieteen kriteerit </a:t>
            </a:r>
          </a:p>
        </p:txBody>
      </p:sp>
      <p:sp>
        <p:nvSpPr>
          <p:cNvPr id="1033" name="Freeform: Shape 1032">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isällön paikkamerkki 2">
            <a:extLst>
              <a:ext uri="{FF2B5EF4-FFF2-40B4-BE49-F238E27FC236}">
                <a16:creationId xmlns:a16="http://schemas.microsoft.com/office/drawing/2014/main" id="{CDAE8D97-2D29-D833-0ACA-3C63966DD562}"/>
              </a:ext>
            </a:extLst>
          </p:cNvPr>
          <p:cNvSpPr>
            <a:spLocks noGrp="1"/>
          </p:cNvSpPr>
          <p:nvPr>
            <p:ph sz="half" idx="1"/>
          </p:nvPr>
        </p:nvSpPr>
        <p:spPr>
          <a:xfrm>
            <a:off x="297713" y="1825625"/>
            <a:ext cx="6039962" cy="4667250"/>
          </a:xfrm>
        </p:spPr>
        <p:txBody>
          <a:bodyPr vert="horz" lIns="91440" tIns="45720" rIns="91440" bIns="45720" rtlCol="0">
            <a:normAutofit/>
          </a:bodyPr>
          <a:lstStyle/>
          <a:p>
            <a:pPr lvl="1"/>
            <a:r>
              <a:rPr lang="en-US" sz="3200" i="1" dirty="0"/>
              <a:t>1. </a:t>
            </a:r>
            <a:r>
              <a:rPr lang="en-US" sz="3200" i="1" dirty="0" err="1"/>
              <a:t>Objektiivisuus</a:t>
            </a:r>
            <a:r>
              <a:rPr lang="en-US" sz="3200" dirty="0"/>
              <a:t> (</a:t>
            </a:r>
            <a:r>
              <a:rPr lang="en-US" sz="3200" dirty="0" err="1"/>
              <a:t>puolueettomuus</a:t>
            </a:r>
            <a:r>
              <a:rPr lang="en-US" sz="3200" dirty="0"/>
              <a:t>)</a:t>
            </a:r>
          </a:p>
          <a:p>
            <a:pPr lvl="1"/>
            <a:r>
              <a:rPr lang="en-US" sz="3200" i="1" dirty="0"/>
              <a:t>2. </a:t>
            </a:r>
            <a:r>
              <a:rPr lang="en-US" sz="3200" i="1" dirty="0" err="1"/>
              <a:t>Kriittisyys</a:t>
            </a:r>
            <a:r>
              <a:rPr lang="en-US" sz="3200" dirty="0"/>
              <a:t> (</a:t>
            </a:r>
            <a:r>
              <a:rPr lang="en-US" sz="3200" dirty="0" err="1"/>
              <a:t>vertaisarviointi</a:t>
            </a:r>
            <a:r>
              <a:rPr lang="en-US" sz="3200" dirty="0"/>
              <a:t>)</a:t>
            </a:r>
          </a:p>
          <a:p>
            <a:pPr lvl="1"/>
            <a:r>
              <a:rPr lang="en-US" sz="3200" i="1" dirty="0"/>
              <a:t>3. </a:t>
            </a:r>
            <a:r>
              <a:rPr lang="en-US" sz="3200" i="1" dirty="0" err="1"/>
              <a:t>Edistyvyys</a:t>
            </a:r>
            <a:r>
              <a:rPr lang="en-US" sz="3200" i="1" dirty="0"/>
              <a:t> </a:t>
            </a:r>
            <a:r>
              <a:rPr lang="en-US" sz="3200" dirty="0"/>
              <a:t>(</a:t>
            </a:r>
            <a:r>
              <a:rPr lang="en-US" sz="3200" dirty="0" err="1"/>
              <a:t>tieteellinen</a:t>
            </a:r>
            <a:r>
              <a:rPr lang="en-US" sz="3200" dirty="0"/>
              <a:t> </a:t>
            </a:r>
            <a:r>
              <a:rPr lang="en-US" sz="3200" dirty="0" err="1"/>
              <a:t>tieto</a:t>
            </a:r>
            <a:r>
              <a:rPr lang="en-US" sz="3200" dirty="0"/>
              <a:t> </a:t>
            </a:r>
            <a:r>
              <a:rPr lang="en-US" sz="3200" dirty="0" err="1"/>
              <a:t>kehittyy</a:t>
            </a:r>
            <a:r>
              <a:rPr lang="en-US" sz="3200" dirty="0"/>
              <a:t>)</a:t>
            </a:r>
          </a:p>
          <a:p>
            <a:pPr lvl="1"/>
            <a:r>
              <a:rPr lang="en-US" sz="3200" dirty="0"/>
              <a:t>4. </a:t>
            </a:r>
            <a:r>
              <a:rPr lang="en-US" sz="3200" i="1" dirty="0" err="1"/>
              <a:t>Julkisuus</a:t>
            </a:r>
            <a:r>
              <a:rPr lang="en-US" sz="3200" dirty="0"/>
              <a:t> (</a:t>
            </a:r>
            <a:r>
              <a:rPr lang="en-US" sz="3200" dirty="0" err="1"/>
              <a:t>tutkimuksen</a:t>
            </a:r>
            <a:r>
              <a:rPr lang="en-US" sz="3200" dirty="0"/>
              <a:t> </a:t>
            </a:r>
            <a:r>
              <a:rPr lang="en-US" sz="3200" dirty="0" err="1"/>
              <a:t>totetustapa</a:t>
            </a:r>
            <a:r>
              <a:rPr lang="en-US" sz="3200" dirty="0"/>
              <a:t> </a:t>
            </a:r>
            <a:r>
              <a:rPr lang="en-US" sz="3200" dirty="0" err="1"/>
              <a:t>kaikkien</a:t>
            </a:r>
            <a:r>
              <a:rPr lang="en-US" sz="3200" dirty="0"/>
              <a:t> </a:t>
            </a:r>
            <a:r>
              <a:rPr lang="en-US" sz="3200" dirty="0" err="1"/>
              <a:t>nähtävillä</a:t>
            </a:r>
            <a:r>
              <a:rPr lang="en-US" sz="3200" dirty="0"/>
              <a:t>)</a:t>
            </a:r>
          </a:p>
          <a:p>
            <a:pPr marL="0" indent="0">
              <a:buNone/>
            </a:pPr>
            <a:endParaRPr lang="en-US" dirty="0"/>
          </a:p>
        </p:txBody>
      </p:sp>
      <p:sp>
        <p:nvSpPr>
          <p:cNvPr id="1035" name="Oval 1034">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UUTTUJA = tutkittava ilmiö tai ominaisuus OPERATIONALISOINTI = muuttujien  muuttaminen mitattavaan muotoon MUUTAMIA KESKEISIÄ">
            <a:extLst>
              <a:ext uri="{FF2B5EF4-FFF2-40B4-BE49-F238E27FC236}">
                <a16:creationId xmlns:a16="http://schemas.microsoft.com/office/drawing/2014/main" id="{5A986660-9177-B61E-6C70-CCF9D822D44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887184" y="1665209"/>
            <a:ext cx="3781051" cy="2883603"/>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extLst>
            <a:ext uri="{909E8E84-426E-40DD-AFC4-6F175D3DCCD1}">
              <a14:hiddenFill xmlns:a14="http://schemas.microsoft.com/office/drawing/2010/main">
                <a:solidFill>
                  <a:srgbClr val="FFFFFF"/>
                </a:solidFill>
              </a14:hiddenFill>
            </a:ext>
          </a:extLst>
        </p:spPr>
      </p:pic>
      <p:sp>
        <p:nvSpPr>
          <p:cNvPr id="1028" name="Freeform: Shape 1036">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029" name="Straight Connector 1038">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041" name="Freeform: Shape 1040">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1043" name="Freeform: Shape 1042">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5" name="Freeform: Shape 1044">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83284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p:cNvSpPr>
            <a:spLocks noGrp="1"/>
          </p:cNvSpPr>
          <p:nvPr>
            <p:ph type="title"/>
          </p:nvPr>
        </p:nvSpPr>
        <p:spPr>
          <a:xfrm>
            <a:off x="838200" y="668377"/>
            <a:ext cx="10515600" cy="1325563"/>
          </a:xfrm>
        </p:spPr>
        <p:txBody>
          <a:bodyPr>
            <a:normAutofit/>
          </a:bodyPr>
          <a:lstStyle/>
          <a:p>
            <a:r>
              <a:rPr lang="fi-FI" dirty="0"/>
              <a:t>Kpl 8. Kokeellinen tutkimus</a:t>
            </a:r>
          </a:p>
        </p:txBody>
      </p:sp>
      <p:sp>
        <p:nvSpPr>
          <p:cNvPr id="3" name="Sisällön paikkamerkki 2"/>
          <p:cNvSpPr>
            <a:spLocks noGrp="1"/>
          </p:cNvSpPr>
          <p:nvPr>
            <p:ph sz="half" idx="1"/>
          </p:nvPr>
        </p:nvSpPr>
        <p:spPr>
          <a:xfrm>
            <a:off x="838200" y="1993940"/>
            <a:ext cx="5097780" cy="3979264"/>
          </a:xfrm>
        </p:spPr>
        <p:txBody>
          <a:bodyPr>
            <a:normAutofit/>
          </a:bodyPr>
          <a:lstStyle/>
          <a:p>
            <a:pPr marL="0" indent="0">
              <a:buNone/>
            </a:pPr>
            <a:r>
              <a:rPr lang="fi-FI" sz="2400" b="1" dirty="0"/>
              <a:t>1. Tutkimusongelma</a:t>
            </a:r>
          </a:p>
          <a:p>
            <a:r>
              <a:rPr lang="fi-FI" sz="2400" dirty="0"/>
              <a:t>Esim. </a:t>
            </a:r>
            <a:r>
              <a:rPr lang="fi-FI" sz="2400" i="1" dirty="0"/>
              <a:t>Vaikuttaako musiikin kuuntelu siihen, miten hyvin pystyy muistamaan lukemaansa?</a:t>
            </a:r>
          </a:p>
          <a:p>
            <a:pPr marL="0" indent="0">
              <a:buNone/>
            </a:pPr>
            <a:r>
              <a:rPr lang="fi-FI" sz="2400" b="1" dirty="0"/>
              <a:t>2. Hypoteesi</a:t>
            </a:r>
          </a:p>
          <a:p>
            <a:r>
              <a:rPr lang="fi-FI" sz="2400" dirty="0"/>
              <a:t>Olettamus, miten asia voisi olla.</a:t>
            </a:r>
            <a:endParaRPr lang="fi-FI" sz="2400" i="1" dirty="0"/>
          </a:p>
        </p:txBody>
      </p:sp>
      <p:sp>
        <p:nvSpPr>
          <p:cNvPr id="4" name="Sisällön paikkamerkki 3"/>
          <p:cNvSpPr>
            <a:spLocks noGrp="1"/>
          </p:cNvSpPr>
          <p:nvPr>
            <p:ph sz="half" idx="2"/>
          </p:nvPr>
        </p:nvSpPr>
        <p:spPr>
          <a:xfrm>
            <a:off x="5935981" y="1993940"/>
            <a:ext cx="5738568" cy="3979264"/>
          </a:xfrm>
        </p:spPr>
        <p:txBody>
          <a:bodyPr>
            <a:normAutofit/>
          </a:bodyPr>
          <a:lstStyle/>
          <a:p>
            <a:pPr marL="0" indent="0">
              <a:buNone/>
            </a:pPr>
            <a:r>
              <a:rPr lang="fi-FI" sz="2400" b="1" dirty="0"/>
              <a:t>3. Kokeellinen tutkimus</a:t>
            </a:r>
          </a:p>
          <a:p>
            <a:r>
              <a:rPr lang="fi-FI" sz="2400" dirty="0"/>
              <a:t>Empiirinen tutkimus</a:t>
            </a:r>
          </a:p>
          <a:p>
            <a:r>
              <a:rPr lang="fi-FI" sz="2400" dirty="0"/>
              <a:t>Koetilanne</a:t>
            </a:r>
          </a:p>
          <a:p>
            <a:pPr marL="0" indent="0">
              <a:buNone/>
            </a:pPr>
            <a:r>
              <a:rPr lang="fi-FI" sz="2400" b="1" dirty="0"/>
              <a:t>4. Tutkimustulos</a:t>
            </a:r>
          </a:p>
          <a:p>
            <a:pPr marL="0" indent="0">
              <a:buNone/>
            </a:pPr>
            <a:r>
              <a:rPr lang="fi-FI" sz="2400" dirty="0"/>
              <a:t>       Hypoteesi joko </a:t>
            </a:r>
          </a:p>
          <a:p>
            <a:r>
              <a:rPr lang="fi-FI" sz="2400" b="1" i="1" dirty="0"/>
              <a:t>verifioidaan</a:t>
            </a:r>
            <a:r>
              <a:rPr lang="fi-FI" sz="2400" dirty="0"/>
              <a:t> (osoitetaan todeksi) </a:t>
            </a:r>
          </a:p>
          <a:p>
            <a:pPr marL="0" indent="0">
              <a:buNone/>
            </a:pPr>
            <a:r>
              <a:rPr lang="fi-FI" sz="2400" dirty="0"/>
              <a:t>	tai</a:t>
            </a:r>
          </a:p>
          <a:p>
            <a:r>
              <a:rPr lang="fi-FI" sz="2400" dirty="0"/>
              <a:t> </a:t>
            </a:r>
            <a:r>
              <a:rPr lang="fi-FI" sz="2400" b="1" i="1" dirty="0"/>
              <a:t>falsifioidaan</a:t>
            </a:r>
            <a:r>
              <a:rPr lang="fi-FI" sz="2400" dirty="0"/>
              <a:t> (osoitetaan vääräksi)</a:t>
            </a:r>
          </a:p>
        </p:txBody>
      </p:sp>
    </p:spTree>
    <p:extLst>
      <p:ext uri="{BB962C8B-B14F-4D97-AF65-F5344CB8AC3E}">
        <p14:creationId xmlns:p14="http://schemas.microsoft.com/office/powerpoint/2010/main" val="260256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tsikko 3"/>
          <p:cNvSpPr>
            <a:spLocks noGrp="1"/>
          </p:cNvSpPr>
          <p:nvPr>
            <p:ph type="title"/>
          </p:nvPr>
        </p:nvSpPr>
        <p:spPr>
          <a:xfrm>
            <a:off x="838200" y="1412488"/>
            <a:ext cx="2899189" cy="4363844"/>
          </a:xfrm>
        </p:spPr>
        <p:txBody>
          <a:bodyPr anchor="t">
            <a:normAutofit/>
          </a:bodyPr>
          <a:lstStyle/>
          <a:p>
            <a:r>
              <a:rPr lang="fi-FI" sz="3400" dirty="0">
                <a:solidFill>
                  <a:srgbClr val="FFFFFF"/>
                </a:solidFill>
              </a:rPr>
              <a:t>Kpl 8. Kvalitatiivinen ja kvantitatiivinen tutkimus</a:t>
            </a:r>
          </a:p>
        </p:txBody>
      </p:sp>
      <p:sp>
        <p:nvSpPr>
          <p:cNvPr id="5" name="Sisällön paikkamerkki 4"/>
          <p:cNvSpPr>
            <a:spLocks noGrp="1"/>
          </p:cNvSpPr>
          <p:nvPr>
            <p:ph sz="half" idx="1"/>
          </p:nvPr>
        </p:nvSpPr>
        <p:spPr>
          <a:xfrm>
            <a:off x="4380855" y="1412489"/>
            <a:ext cx="3427283" cy="4363844"/>
          </a:xfrm>
        </p:spPr>
        <p:txBody>
          <a:bodyPr>
            <a:normAutofit/>
          </a:bodyPr>
          <a:lstStyle/>
          <a:p>
            <a:pPr marL="0" indent="0">
              <a:buNone/>
            </a:pPr>
            <a:r>
              <a:rPr lang="fi-FI" b="1" i="1" u="sng" dirty="0"/>
              <a:t>Kvalitatiivinen</a:t>
            </a:r>
          </a:p>
          <a:p>
            <a:r>
              <a:rPr lang="fi-FI" dirty="0"/>
              <a:t>laadullinen tutkimus</a:t>
            </a:r>
          </a:p>
          <a:p>
            <a:r>
              <a:rPr lang="fi-FI" dirty="0"/>
              <a:t>esim. haastattelut, havainnointi..</a:t>
            </a:r>
          </a:p>
          <a:p>
            <a:r>
              <a:rPr lang="fi-FI" i="1" u="sng" dirty="0"/>
              <a:t>tutkimuskohteen syvällinen ymmärtäminen</a:t>
            </a:r>
          </a:p>
          <a:p>
            <a:r>
              <a:rPr lang="fi-FI" dirty="0"/>
              <a:t>Pieni aineisto</a:t>
            </a:r>
          </a:p>
          <a:p>
            <a:endParaRPr lang="fi-FI" sz="2000" dirty="0"/>
          </a:p>
        </p:txBody>
      </p:sp>
      <p:cxnSp>
        <p:nvCxnSpPr>
          <p:cNvPr id="13" name="Straight Connector 12">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Sisällön paikkamerkki 5"/>
          <p:cNvSpPr>
            <a:spLocks noGrp="1"/>
          </p:cNvSpPr>
          <p:nvPr>
            <p:ph sz="half" idx="2"/>
          </p:nvPr>
        </p:nvSpPr>
        <p:spPr>
          <a:xfrm>
            <a:off x="8451604" y="1412489"/>
            <a:ext cx="3197701" cy="4363844"/>
          </a:xfrm>
        </p:spPr>
        <p:txBody>
          <a:bodyPr>
            <a:normAutofit/>
          </a:bodyPr>
          <a:lstStyle/>
          <a:p>
            <a:pPr marL="0" indent="0">
              <a:buNone/>
            </a:pPr>
            <a:r>
              <a:rPr lang="fi-FI" b="1" i="1" u="sng" dirty="0"/>
              <a:t>Kvantitatiivinen</a:t>
            </a:r>
          </a:p>
          <a:p>
            <a:r>
              <a:rPr lang="fi-FI" dirty="0"/>
              <a:t>Määrällinen tutkimus</a:t>
            </a:r>
          </a:p>
          <a:p>
            <a:r>
              <a:rPr lang="fi-FI" dirty="0"/>
              <a:t>Numeeriset tulokset: tilasto, taulukko…</a:t>
            </a:r>
          </a:p>
          <a:p>
            <a:r>
              <a:rPr lang="fi-FI" i="1" u="sng" dirty="0"/>
              <a:t>yleiskuva jostakin ilmiöstä</a:t>
            </a:r>
          </a:p>
          <a:p>
            <a:r>
              <a:rPr lang="fi-FI" dirty="0"/>
              <a:t>Suuri aineisto</a:t>
            </a:r>
          </a:p>
        </p:txBody>
      </p:sp>
    </p:spTree>
    <p:extLst>
      <p:ext uri="{BB962C8B-B14F-4D97-AF65-F5344CB8AC3E}">
        <p14:creationId xmlns:p14="http://schemas.microsoft.com/office/powerpoint/2010/main" val="310385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additive="base">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 calcmode="lin" valueType="num">
                                      <p:cBhvr additive="base">
                                        <p:cTn id="4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anim calcmode="lin" valueType="num">
                                      <p:cBhvr additive="base">
                                        <p:cTn id="4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8CE48705-1776-6CCB-54AC-180111604339}"/>
              </a:ext>
            </a:extLst>
          </p:cNvPr>
          <p:cNvSpPr>
            <a:spLocks noGrp="1"/>
          </p:cNvSpPr>
          <p:nvPr>
            <p:ph type="title"/>
          </p:nvPr>
        </p:nvSpPr>
        <p:spPr>
          <a:xfrm>
            <a:off x="1452656" y="1444741"/>
            <a:ext cx="9357865" cy="401799"/>
          </a:xfrm>
        </p:spPr>
        <p:txBody>
          <a:bodyPr>
            <a:normAutofit fontScale="90000"/>
          </a:bodyPr>
          <a:lstStyle/>
          <a:p>
            <a:r>
              <a:rPr lang="fi-FI" sz="4000" dirty="0"/>
              <a:t>Kpl 8. Pseudotiede</a:t>
            </a:r>
          </a:p>
        </p:txBody>
      </p:sp>
      <p:sp>
        <p:nvSpPr>
          <p:cNvPr id="3" name="Sisällön paikkamerkki 2">
            <a:extLst>
              <a:ext uri="{FF2B5EF4-FFF2-40B4-BE49-F238E27FC236}">
                <a16:creationId xmlns:a16="http://schemas.microsoft.com/office/drawing/2014/main" id="{5A9DE58F-4183-5EED-6BC0-DB8C5DD3C674}"/>
              </a:ext>
            </a:extLst>
          </p:cNvPr>
          <p:cNvSpPr>
            <a:spLocks noGrp="1"/>
          </p:cNvSpPr>
          <p:nvPr>
            <p:ph sz="half" idx="1"/>
          </p:nvPr>
        </p:nvSpPr>
        <p:spPr>
          <a:xfrm>
            <a:off x="1131376" y="2166569"/>
            <a:ext cx="4804604" cy="3514703"/>
          </a:xfrm>
        </p:spPr>
        <p:txBody>
          <a:bodyPr>
            <a:normAutofit lnSpcReduction="10000"/>
          </a:bodyPr>
          <a:lstStyle/>
          <a:p>
            <a:r>
              <a:rPr lang="fi-FI" sz="2400" dirty="0"/>
              <a:t>= </a:t>
            </a:r>
            <a:r>
              <a:rPr lang="fi-FI" sz="2400" b="1" dirty="0"/>
              <a:t>Näennäistiede</a:t>
            </a:r>
            <a:r>
              <a:rPr lang="fi-FI" sz="2400" dirty="0"/>
              <a:t> eli huuhaa</a:t>
            </a:r>
          </a:p>
          <a:p>
            <a:r>
              <a:rPr lang="fi-FI" sz="2400" dirty="0"/>
              <a:t>mm. </a:t>
            </a:r>
            <a:r>
              <a:rPr lang="fi-FI" sz="2400" i="1" dirty="0"/>
              <a:t>vaihtoehtohoidot</a:t>
            </a:r>
            <a:r>
              <a:rPr lang="fi-FI" sz="2400" dirty="0"/>
              <a:t> (esim. homeopatia), </a:t>
            </a:r>
            <a:r>
              <a:rPr lang="fi-FI" sz="2400" i="1" dirty="0"/>
              <a:t>paranormaalit ilmiöt </a:t>
            </a:r>
            <a:r>
              <a:rPr lang="fi-FI" sz="2400" dirty="0"/>
              <a:t>(esim. telepatia), </a:t>
            </a:r>
            <a:r>
              <a:rPr lang="fi-FI" sz="2400" i="1" dirty="0"/>
              <a:t>salaliittoteoriat </a:t>
            </a:r>
            <a:r>
              <a:rPr lang="fi-FI" sz="2400" dirty="0"/>
              <a:t>(esim. koronaviruksen taustalla)</a:t>
            </a:r>
          </a:p>
          <a:p>
            <a:r>
              <a:rPr lang="fi-FI" sz="2400" b="1" dirty="0"/>
              <a:t>1. Dogmaattisia oppijärjestelmiä</a:t>
            </a:r>
          </a:p>
          <a:p>
            <a:pPr lvl="1"/>
            <a:r>
              <a:rPr lang="fi-FI" dirty="0"/>
              <a:t>Tulokset eivät muutu</a:t>
            </a:r>
          </a:p>
          <a:p>
            <a:r>
              <a:rPr lang="fi-FI" sz="2400" b="1" dirty="0"/>
              <a:t>2. Ei kokeellista tutkimustietoa</a:t>
            </a:r>
          </a:p>
          <a:p>
            <a:pPr lvl="1"/>
            <a:r>
              <a:rPr lang="fi-FI" dirty="0"/>
              <a:t>Ei empiiristä näyttöä</a:t>
            </a:r>
          </a:p>
          <a:p>
            <a:endParaRPr lang="fi-FI" sz="1900" dirty="0"/>
          </a:p>
        </p:txBody>
      </p:sp>
      <p:sp>
        <p:nvSpPr>
          <p:cNvPr id="4" name="Sisällön paikkamerkki 3">
            <a:extLst>
              <a:ext uri="{FF2B5EF4-FFF2-40B4-BE49-F238E27FC236}">
                <a16:creationId xmlns:a16="http://schemas.microsoft.com/office/drawing/2014/main" id="{27514797-2C6A-00A0-05D3-0EFFADFF9AE8}"/>
              </a:ext>
            </a:extLst>
          </p:cNvPr>
          <p:cNvSpPr>
            <a:spLocks noGrp="1"/>
          </p:cNvSpPr>
          <p:nvPr>
            <p:ph sz="half" idx="2"/>
          </p:nvPr>
        </p:nvSpPr>
        <p:spPr>
          <a:xfrm>
            <a:off x="6256020" y="2701427"/>
            <a:ext cx="4554501" cy="2699968"/>
          </a:xfrm>
        </p:spPr>
        <p:txBody>
          <a:bodyPr>
            <a:normAutofit lnSpcReduction="10000"/>
          </a:bodyPr>
          <a:lstStyle/>
          <a:p>
            <a:r>
              <a:rPr lang="fi-FI" sz="2400" b="1" dirty="0"/>
              <a:t>3. Epämääräinen käsitteiden käyttö</a:t>
            </a:r>
          </a:p>
          <a:p>
            <a:pPr lvl="1"/>
            <a:r>
              <a:rPr lang="fi-FI" dirty="0"/>
              <a:t>”Energiakentät”</a:t>
            </a:r>
          </a:p>
          <a:p>
            <a:r>
              <a:rPr lang="fi-FI" sz="2400" b="1" dirty="0"/>
              <a:t>4. Epäluotettavat auktoriteetit</a:t>
            </a:r>
          </a:p>
          <a:p>
            <a:pPr lvl="1"/>
            <a:r>
              <a:rPr lang="fi-FI" dirty="0"/>
              <a:t>”professori X” (jolla ei oikeasti professorin arvoa)</a:t>
            </a:r>
          </a:p>
          <a:p>
            <a:endParaRPr lang="fi-FI" sz="2000" dirty="0"/>
          </a:p>
        </p:txBody>
      </p:sp>
    </p:spTree>
    <p:extLst>
      <p:ext uri="{BB962C8B-B14F-4D97-AF65-F5344CB8AC3E}">
        <p14:creationId xmlns:p14="http://schemas.microsoft.com/office/powerpoint/2010/main" val="136043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 calcmode="lin" valueType="num">
                                      <p:cBhvr additive="base">
                                        <p:cTn id="4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anim calcmode="lin" valueType="num">
                                      <p:cBhvr additive="base">
                                        <p:cTn id="4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anim calcmode="lin" valueType="num">
                                      <p:cBhvr additive="base">
                                        <p:cTn id="5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3" end="3"/>
                                            </p:txEl>
                                          </p:spTgt>
                                        </p:tgtEl>
                                        <p:attrNameLst>
                                          <p:attrName>style.visibility</p:attrName>
                                        </p:attrNameLst>
                                      </p:cBhvr>
                                      <p:to>
                                        <p:strVal val="visible"/>
                                      </p:to>
                                    </p:set>
                                    <p:anim calcmode="lin" valueType="num">
                                      <p:cBhvr additive="base">
                                        <p:cTn id="6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23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BD7197F-CEAE-44A9-1048-4B471AA65D1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800" b="1" kern="1200" dirty="0" err="1">
                <a:solidFill>
                  <a:srgbClr val="FFFFFF"/>
                </a:solidFill>
                <a:latin typeface="+mj-lt"/>
                <a:ea typeface="+mj-ea"/>
                <a:cs typeface="+mj-cs"/>
              </a:rPr>
              <a:t>Kvantitatiivinen</a:t>
            </a:r>
            <a:r>
              <a:rPr lang="en-US" sz="1800" b="1" kern="1200" dirty="0">
                <a:solidFill>
                  <a:srgbClr val="FFFFFF"/>
                </a:solidFill>
                <a:latin typeface="+mj-lt"/>
                <a:ea typeface="+mj-ea"/>
                <a:cs typeface="+mj-cs"/>
              </a:rPr>
              <a:t> </a:t>
            </a:r>
            <a:r>
              <a:rPr lang="en-US" sz="1800" b="1" kern="1200" dirty="0" err="1">
                <a:solidFill>
                  <a:srgbClr val="FFFFFF"/>
                </a:solidFill>
                <a:latin typeface="+mj-lt"/>
                <a:ea typeface="+mj-ea"/>
                <a:cs typeface="+mj-cs"/>
              </a:rPr>
              <a:t>tutkimus</a:t>
            </a:r>
            <a:r>
              <a:rPr lang="en-US" sz="1800" b="1" kern="1200" dirty="0">
                <a:solidFill>
                  <a:srgbClr val="FFFFFF"/>
                </a:solidFill>
                <a:latin typeface="+mj-lt"/>
                <a:ea typeface="+mj-ea"/>
                <a:cs typeface="+mj-cs"/>
              </a:rPr>
              <a:t>: </a:t>
            </a:r>
            <a:r>
              <a:rPr lang="en-US" sz="1800" kern="1200" dirty="0" err="1">
                <a:solidFill>
                  <a:srgbClr val="FFFFFF"/>
                </a:solidFill>
                <a:latin typeface="+mj-lt"/>
                <a:ea typeface="+mj-ea"/>
                <a:cs typeface="+mj-cs"/>
              </a:rPr>
              <a:t>Suomen</a:t>
            </a:r>
            <a:r>
              <a:rPr lang="en-US" sz="1800" kern="1200" dirty="0">
                <a:solidFill>
                  <a:srgbClr val="FFFFFF"/>
                </a:solidFill>
                <a:latin typeface="+mj-lt"/>
                <a:ea typeface="+mj-ea"/>
                <a:cs typeface="+mj-cs"/>
              </a:rPr>
              <a:t> </a:t>
            </a:r>
            <a:r>
              <a:rPr lang="en-US" sz="1800" kern="1200" dirty="0" err="1">
                <a:solidFill>
                  <a:srgbClr val="FFFFFF"/>
                </a:solidFill>
                <a:latin typeface="+mj-lt"/>
                <a:ea typeface="+mj-ea"/>
                <a:cs typeface="+mj-cs"/>
              </a:rPr>
              <a:t>sotasurmat</a:t>
            </a:r>
            <a:r>
              <a:rPr lang="en-US" sz="1800" kern="1200" dirty="0">
                <a:solidFill>
                  <a:srgbClr val="FFFFFF"/>
                </a:solidFill>
                <a:latin typeface="+mj-lt"/>
                <a:ea typeface="+mj-ea"/>
                <a:cs typeface="+mj-cs"/>
              </a:rPr>
              <a:t> –</a:t>
            </a:r>
            <a:r>
              <a:rPr lang="en-US" sz="1800" kern="1200" dirty="0" err="1">
                <a:solidFill>
                  <a:srgbClr val="FFFFFF"/>
                </a:solidFill>
                <a:latin typeface="+mj-lt"/>
                <a:ea typeface="+mj-ea"/>
                <a:cs typeface="+mj-cs"/>
              </a:rPr>
              <a:t>projekti</a:t>
            </a:r>
            <a:r>
              <a:rPr lang="en-US" sz="1800" kern="1200" dirty="0">
                <a:solidFill>
                  <a:srgbClr val="FFFFFF"/>
                </a:solidFill>
                <a:latin typeface="+mj-lt"/>
                <a:ea typeface="+mj-ea"/>
                <a:cs typeface="+mj-cs"/>
              </a:rPr>
              <a:t> 1914-22, </a:t>
            </a:r>
            <a:r>
              <a:rPr lang="en-US" sz="1800" kern="1200" dirty="0" err="1">
                <a:solidFill>
                  <a:srgbClr val="FFFFFF"/>
                </a:solidFill>
                <a:latin typeface="+mj-lt"/>
                <a:ea typeface="+mj-ea"/>
                <a:cs typeface="+mj-cs"/>
              </a:rPr>
              <a:t>tilasto</a:t>
            </a:r>
            <a:r>
              <a:rPr lang="en-US" sz="1800" kern="1200" dirty="0">
                <a:solidFill>
                  <a:srgbClr val="FFFFFF"/>
                </a:solidFill>
                <a:latin typeface="+mj-lt"/>
                <a:ea typeface="+mj-ea"/>
                <a:cs typeface="+mj-cs"/>
              </a:rPr>
              <a:t> </a:t>
            </a:r>
            <a:r>
              <a:rPr lang="en-US" sz="1800" kern="1200" dirty="0" err="1">
                <a:solidFill>
                  <a:srgbClr val="FFFFFF"/>
                </a:solidFill>
                <a:latin typeface="+mj-lt"/>
                <a:ea typeface="+mj-ea"/>
                <a:cs typeface="+mj-cs"/>
              </a:rPr>
              <a:t>sisällissodan</a:t>
            </a:r>
            <a:r>
              <a:rPr lang="en-US" sz="1800" kern="1200" dirty="0">
                <a:solidFill>
                  <a:srgbClr val="FFFFFF"/>
                </a:solidFill>
                <a:latin typeface="+mj-lt"/>
                <a:ea typeface="+mj-ea"/>
                <a:cs typeface="+mj-cs"/>
              </a:rPr>
              <a:t> 1918 </a:t>
            </a:r>
            <a:r>
              <a:rPr lang="en-US" sz="1800" kern="1200" dirty="0" err="1">
                <a:solidFill>
                  <a:srgbClr val="FFFFFF"/>
                </a:solidFill>
                <a:latin typeface="+mj-lt"/>
                <a:ea typeface="+mj-ea"/>
                <a:cs typeface="+mj-cs"/>
              </a:rPr>
              <a:t>uhreista</a:t>
            </a:r>
            <a:r>
              <a:rPr lang="en-US" sz="1800" kern="1200" dirty="0">
                <a:solidFill>
                  <a:srgbClr val="FFFFFF"/>
                </a:solidFill>
                <a:latin typeface="+mj-lt"/>
                <a:ea typeface="+mj-ea"/>
                <a:cs typeface="+mj-cs"/>
              </a:rPr>
              <a:t>. </a:t>
            </a:r>
          </a:p>
        </p:txBody>
      </p:sp>
      <p:pic>
        <p:nvPicPr>
          <p:cNvPr id="5" name="Sisällön paikkamerkki 4">
            <a:extLst>
              <a:ext uri="{FF2B5EF4-FFF2-40B4-BE49-F238E27FC236}">
                <a16:creationId xmlns:a16="http://schemas.microsoft.com/office/drawing/2014/main" id="{2D294E84-B081-0E52-0FC4-452B2BD188A4}"/>
              </a:ext>
            </a:extLst>
          </p:cNvPr>
          <p:cNvPicPr>
            <a:picLocks noGrp="1" noChangeAspect="1"/>
          </p:cNvPicPr>
          <p:nvPr>
            <p:ph sz="half" idx="2"/>
          </p:nvPr>
        </p:nvPicPr>
        <p:blipFill>
          <a:blip r:embed="rId2"/>
          <a:stretch>
            <a:fillRect/>
          </a:stretch>
        </p:blipFill>
        <p:spPr>
          <a:xfrm>
            <a:off x="4038600" y="1207948"/>
            <a:ext cx="7188199" cy="4438714"/>
          </a:xfrm>
          <a:prstGeom prst="rect">
            <a:avLst/>
          </a:prstGeom>
        </p:spPr>
      </p:pic>
    </p:spTree>
    <p:extLst>
      <p:ext uri="{BB962C8B-B14F-4D97-AF65-F5344CB8AC3E}">
        <p14:creationId xmlns:p14="http://schemas.microsoft.com/office/powerpoint/2010/main" val="18070762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BCE17C18-398A-8BFC-6D44-20178A599DC8}"/>
              </a:ext>
            </a:extLst>
          </p:cNvPr>
          <p:cNvSpPr>
            <a:spLocks noGrp="1"/>
          </p:cNvSpPr>
          <p:nvPr>
            <p:ph type="title"/>
          </p:nvPr>
        </p:nvSpPr>
        <p:spPr>
          <a:xfrm>
            <a:off x="838200" y="668378"/>
            <a:ext cx="10515600" cy="845630"/>
          </a:xfrm>
        </p:spPr>
        <p:txBody>
          <a:bodyPr>
            <a:normAutofit/>
          </a:bodyPr>
          <a:lstStyle/>
          <a:p>
            <a:r>
              <a:rPr lang="fi-FI" dirty="0"/>
              <a:t>Kpl 9. Mitä tieto on?</a:t>
            </a:r>
          </a:p>
        </p:txBody>
      </p:sp>
      <p:sp>
        <p:nvSpPr>
          <p:cNvPr id="3" name="Sisällön paikkamerkki 2">
            <a:extLst>
              <a:ext uri="{FF2B5EF4-FFF2-40B4-BE49-F238E27FC236}">
                <a16:creationId xmlns:a16="http://schemas.microsoft.com/office/drawing/2014/main" id="{F3758D8F-C5D1-E2CD-5136-4942E47C648F}"/>
              </a:ext>
            </a:extLst>
          </p:cNvPr>
          <p:cNvSpPr>
            <a:spLocks noGrp="1"/>
          </p:cNvSpPr>
          <p:nvPr>
            <p:ph sz="half" idx="1"/>
          </p:nvPr>
        </p:nvSpPr>
        <p:spPr>
          <a:xfrm>
            <a:off x="494675" y="1693889"/>
            <a:ext cx="5441305" cy="4279315"/>
          </a:xfrm>
        </p:spPr>
        <p:txBody>
          <a:bodyPr>
            <a:noAutofit/>
          </a:bodyPr>
          <a:lstStyle/>
          <a:p>
            <a:r>
              <a:rPr lang="fi-FI" sz="2400" b="1" dirty="0"/>
              <a:t>Tietoteoria eli epistemologia</a:t>
            </a:r>
            <a:r>
              <a:rPr lang="fi-FI" sz="2400" dirty="0"/>
              <a:t>: tutkii tietoon liittyviä kysymyksiä</a:t>
            </a:r>
          </a:p>
          <a:p>
            <a:endParaRPr lang="fi-FI" sz="2400" b="1" dirty="0"/>
          </a:p>
          <a:p>
            <a:pPr lvl="1"/>
            <a:r>
              <a:rPr lang="fi-FI" b="1" dirty="0"/>
              <a:t>Informaatio</a:t>
            </a:r>
            <a:r>
              <a:rPr lang="fi-FI" dirty="0"/>
              <a:t>: tiedon raaka-ainetta (kaikki viestintä)</a:t>
            </a:r>
          </a:p>
          <a:p>
            <a:endParaRPr lang="fi-FI" sz="2400" dirty="0"/>
          </a:p>
          <a:p>
            <a:pPr lvl="1"/>
            <a:r>
              <a:rPr lang="fi-FI" b="1" dirty="0"/>
              <a:t>Disinformaatio</a:t>
            </a:r>
            <a:r>
              <a:rPr lang="fi-FI" dirty="0"/>
              <a:t>: tahallisesti levitettyä väärää informaatiota</a:t>
            </a:r>
          </a:p>
          <a:p>
            <a:endParaRPr lang="fi-FI" sz="2400" b="1" dirty="0"/>
          </a:p>
          <a:p>
            <a:pPr lvl="1"/>
            <a:r>
              <a:rPr lang="fi-FI" b="1" dirty="0" err="1"/>
              <a:t>Misinformaatio</a:t>
            </a:r>
            <a:r>
              <a:rPr lang="fi-FI" dirty="0"/>
              <a:t>: puutteellista tai vahingossa jaettua informaatiota</a:t>
            </a:r>
          </a:p>
        </p:txBody>
      </p:sp>
      <p:sp>
        <p:nvSpPr>
          <p:cNvPr id="4" name="Sisällön paikkamerkki 3">
            <a:extLst>
              <a:ext uri="{FF2B5EF4-FFF2-40B4-BE49-F238E27FC236}">
                <a16:creationId xmlns:a16="http://schemas.microsoft.com/office/drawing/2014/main" id="{911004ED-E65A-59D6-4D0F-FD4A5E005E0D}"/>
              </a:ext>
            </a:extLst>
          </p:cNvPr>
          <p:cNvSpPr>
            <a:spLocks noGrp="1"/>
          </p:cNvSpPr>
          <p:nvPr>
            <p:ph sz="half" idx="2"/>
          </p:nvPr>
        </p:nvSpPr>
        <p:spPr>
          <a:xfrm>
            <a:off x="6452616" y="1693889"/>
            <a:ext cx="5244708" cy="4279315"/>
          </a:xfrm>
        </p:spPr>
        <p:txBody>
          <a:bodyPr>
            <a:normAutofit/>
          </a:bodyPr>
          <a:lstStyle/>
          <a:p>
            <a:r>
              <a:rPr lang="fi-FI" sz="2400" b="1" dirty="0"/>
              <a:t>Tieto</a:t>
            </a:r>
            <a:r>
              <a:rPr lang="fi-FI" sz="2400" dirty="0"/>
              <a:t> = </a:t>
            </a:r>
            <a:r>
              <a:rPr lang="fi-FI" sz="2400" i="1" dirty="0"/>
              <a:t>hyvin perusteltu, tosi uskomus</a:t>
            </a:r>
            <a:r>
              <a:rPr lang="fi-FI" sz="2400" dirty="0"/>
              <a:t>.</a:t>
            </a:r>
          </a:p>
          <a:p>
            <a:r>
              <a:rPr lang="fi-FI" sz="2400" i="1" dirty="0"/>
              <a:t>1. Hyvin perusteltu</a:t>
            </a:r>
            <a:r>
              <a:rPr lang="fi-FI" sz="2400" dirty="0"/>
              <a:t>: tieto pitää perustella</a:t>
            </a:r>
          </a:p>
          <a:p>
            <a:endParaRPr lang="fi-FI" sz="2400" dirty="0"/>
          </a:p>
          <a:p>
            <a:r>
              <a:rPr lang="fi-FI" sz="2400" i="1" dirty="0"/>
              <a:t>2. Tosi</a:t>
            </a:r>
            <a:r>
              <a:rPr lang="fi-FI" sz="2400" dirty="0"/>
              <a:t>: tieto on totta</a:t>
            </a:r>
          </a:p>
          <a:p>
            <a:endParaRPr lang="fi-FI" sz="2400" dirty="0"/>
          </a:p>
          <a:p>
            <a:r>
              <a:rPr lang="fi-FI" sz="2400" i="1" dirty="0"/>
              <a:t>3. uskomus</a:t>
            </a:r>
            <a:r>
              <a:rPr lang="fi-FI" sz="2400" dirty="0"/>
              <a:t>: joku uskoo ja ymmärtää tiedon</a:t>
            </a:r>
          </a:p>
        </p:txBody>
      </p:sp>
    </p:spTree>
    <p:extLst>
      <p:ext uri="{BB962C8B-B14F-4D97-AF65-F5344CB8AC3E}">
        <p14:creationId xmlns:p14="http://schemas.microsoft.com/office/powerpoint/2010/main" val="297214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calcmode="lin" valueType="num">
                                      <p:cBhvr additive="base">
                                        <p:cTn id="3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 calcmode="lin" valueType="num">
                                      <p:cBhvr additive="base">
                                        <p:cTn id="4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 calcmode="lin" valueType="num">
                                      <p:cBhvr additive="base">
                                        <p:cTn id="4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1" name="Rectangle 10">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722B0016-A0FB-C08D-EAA5-5D5CFB0F0D23}"/>
              </a:ext>
            </a:extLst>
          </p:cNvPr>
          <p:cNvSpPr>
            <a:spLocks noGrp="1"/>
          </p:cNvSpPr>
          <p:nvPr>
            <p:ph type="title"/>
          </p:nvPr>
        </p:nvSpPr>
        <p:spPr>
          <a:xfrm>
            <a:off x="335986" y="1608667"/>
            <a:ext cx="3479495" cy="4501127"/>
          </a:xfrm>
        </p:spPr>
        <p:txBody>
          <a:bodyPr anchor="t">
            <a:normAutofit/>
          </a:bodyPr>
          <a:lstStyle/>
          <a:p>
            <a:pPr algn="r"/>
            <a:r>
              <a:rPr lang="fi-FI" sz="3600" dirty="0">
                <a:solidFill>
                  <a:srgbClr val="FFFFFF"/>
                </a:solidFill>
              </a:rPr>
              <a:t>Disinformaatio ja </a:t>
            </a:r>
            <a:r>
              <a:rPr lang="fi-FI" sz="3600" dirty="0" err="1">
                <a:solidFill>
                  <a:srgbClr val="FFFFFF"/>
                </a:solidFill>
              </a:rPr>
              <a:t>misinformaatio</a:t>
            </a:r>
            <a:endParaRPr lang="fi-FI" sz="3600" dirty="0">
              <a:solidFill>
                <a:srgbClr val="FFFFFF"/>
              </a:solidFill>
            </a:endParaRPr>
          </a:p>
        </p:txBody>
      </p:sp>
      <p:sp>
        <p:nvSpPr>
          <p:cNvPr id="3" name="Sisällön paikkamerkki 2">
            <a:extLst>
              <a:ext uri="{FF2B5EF4-FFF2-40B4-BE49-F238E27FC236}">
                <a16:creationId xmlns:a16="http://schemas.microsoft.com/office/drawing/2014/main" id="{B219808F-4BE7-FB8B-452A-01D383C00D8A}"/>
              </a:ext>
            </a:extLst>
          </p:cNvPr>
          <p:cNvSpPr>
            <a:spLocks noGrp="1"/>
          </p:cNvSpPr>
          <p:nvPr>
            <p:ph sz="half" idx="1"/>
          </p:nvPr>
        </p:nvSpPr>
        <p:spPr>
          <a:xfrm>
            <a:off x="4547698" y="437323"/>
            <a:ext cx="3421958" cy="5672472"/>
          </a:xfrm>
        </p:spPr>
        <p:txBody>
          <a:bodyPr>
            <a:noAutofit/>
          </a:bodyPr>
          <a:lstStyle/>
          <a:p>
            <a:r>
              <a:rPr lang="fi-FI" sz="3200" b="1" u="sng" dirty="0"/>
              <a:t>Disinformaatio</a:t>
            </a:r>
          </a:p>
          <a:p>
            <a:r>
              <a:rPr lang="fi-FI" sz="3200" dirty="0"/>
              <a:t>Valtion harjoittama informaatiosodankäynti</a:t>
            </a:r>
          </a:p>
          <a:p>
            <a:r>
              <a:rPr lang="fi-FI" sz="3200" dirty="0"/>
              <a:t>Poliittisen vastustajan mustamaalaaminen</a:t>
            </a:r>
          </a:p>
          <a:p>
            <a:r>
              <a:rPr lang="fi-FI" sz="3200" dirty="0"/>
              <a:t>Trollaus (häirintä)</a:t>
            </a:r>
          </a:p>
          <a:p>
            <a:r>
              <a:rPr lang="fi-FI" sz="3200" dirty="0"/>
              <a:t>Taloudellinen hyöty</a:t>
            </a:r>
          </a:p>
        </p:txBody>
      </p:sp>
      <p:sp>
        <p:nvSpPr>
          <p:cNvPr id="4" name="Sisällön paikkamerkki 3">
            <a:extLst>
              <a:ext uri="{FF2B5EF4-FFF2-40B4-BE49-F238E27FC236}">
                <a16:creationId xmlns:a16="http://schemas.microsoft.com/office/drawing/2014/main" id="{0891A830-0EAB-9828-3971-897007F2B4B8}"/>
              </a:ext>
            </a:extLst>
          </p:cNvPr>
          <p:cNvSpPr>
            <a:spLocks noGrp="1"/>
          </p:cNvSpPr>
          <p:nvPr>
            <p:ph sz="half" idx="2"/>
          </p:nvPr>
        </p:nvSpPr>
        <p:spPr>
          <a:xfrm>
            <a:off x="8289696" y="437323"/>
            <a:ext cx="3421957" cy="5672471"/>
          </a:xfrm>
        </p:spPr>
        <p:txBody>
          <a:bodyPr>
            <a:normAutofit/>
          </a:bodyPr>
          <a:lstStyle/>
          <a:p>
            <a:r>
              <a:rPr lang="fi-FI" sz="3200" b="1" u="sng" dirty="0" err="1"/>
              <a:t>Misinformaatio</a:t>
            </a:r>
            <a:endParaRPr lang="fi-FI" sz="3200" b="1" u="sng" dirty="0"/>
          </a:p>
          <a:p>
            <a:r>
              <a:rPr lang="fi-FI" sz="3200" dirty="0"/>
              <a:t>Vahinko/virhe (esim. kirjoitusvirhe)</a:t>
            </a:r>
          </a:p>
          <a:p>
            <a:r>
              <a:rPr lang="fi-FI" sz="3200" dirty="0"/>
              <a:t>Huhut</a:t>
            </a:r>
          </a:p>
          <a:p>
            <a:r>
              <a:rPr lang="fi-FI" sz="3200" dirty="0"/>
              <a:t>Satiiri, huumori</a:t>
            </a:r>
          </a:p>
          <a:p>
            <a:r>
              <a:rPr lang="fi-FI" sz="3200" dirty="0"/>
              <a:t>Puutteellinen tieto</a:t>
            </a:r>
          </a:p>
        </p:txBody>
      </p:sp>
    </p:spTree>
    <p:extLst>
      <p:ext uri="{BB962C8B-B14F-4D97-AF65-F5344CB8AC3E}">
        <p14:creationId xmlns:p14="http://schemas.microsoft.com/office/powerpoint/2010/main" val="1545453771"/>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A3A29A46-E533-3AD6-1951-2A781279E464}"/>
              </a:ext>
            </a:extLst>
          </p:cNvPr>
          <p:cNvSpPr>
            <a:spLocks noGrp="1"/>
          </p:cNvSpPr>
          <p:nvPr>
            <p:ph type="title"/>
          </p:nvPr>
        </p:nvSpPr>
        <p:spPr>
          <a:xfrm>
            <a:off x="274320" y="1412488"/>
            <a:ext cx="3463069" cy="4363844"/>
          </a:xfrm>
        </p:spPr>
        <p:txBody>
          <a:bodyPr anchor="t">
            <a:normAutofit/>
          </a:bodyPr>
          <a:lstStyle/>
          <a:p>
            <a:r>
              <a:rPr lang="fi-FI" sz="4000" dirty="0">
                <a:solidFill>
                  <a:srgbClr val="FFFFFF"/>
                </a:solidFill>
              </a:rPr>
              <a:t>Miten tietoa saadaan?</a:t>
            </a:r>
            <a:br>
              <a:rPr lang="fi-FI" sz="4000" dirty="0">
                <a:solidFill>
                  <a:srgbClr val="FFFFFF"/>
                </a:solidFill>
              </a:rPr>
            </a:br>
            <a:r>
              <a:rPr lang="fi-FI" sz="4000" dirty="0">
                <a:solidFill>
                  <a:srgbClr val="FFFFFF"/>
                </a:solidFill>
              </a:rPr>
              <a:t>(kpl 10-11.)</a:t>
            </a:r>
          </a:p>
        </p:txBody>
      </p:sp>
      <p:sp>
        <p:nvSpPr>
          <p:cNvPr id="3" name="Sisällön paikkamerkki 2">
            <a:extLst>
              <a:ext uri="{FF2B5EF4-FFF2-40B4-BE49-F238E27FC236}">
                <a16:creationId xmlns:a16="http://schemas.microsoft.com/office/drawing/2014/main" id="{A57D6489-CAA1-2359-C097-C9EB2F614544}"/>
              </a:ext>
            </a:extLst>
          </p:cNvPr>
          <p:cNvSpPr>
            <a:spLocks noGrp="1"/>
          </p:cNvSpPr>
          <p:nvPr>
            <p:ph sz="half" idx="1"/>
          </p:nvPr>
        </p:nvSpPr>
        <p:spPr>
          <a:xfrm>
            <a:off x="4219953" y="513567"/>
            <a:ext cx="3686916" cy="5941021"/>
          </a:xfrm>
        </p:spPr>
        <p:txBody>
          <a:bodyPr>
            <a:normAutofit/>
          </a:bodyPr>
          <a:lstStyle/>
          <a:p>
            <a:pPr marL="0" indent="0">
              <a:buNone/>
            </a:pPr>
            <a:r>
              <a:rPr lang="fi-FI" sz="3000" b="1" i="1" u="sng" dirty="0"/>
              <a:t>Empirismi</a:t>
            </a:r>
          </a:p>
          <a:p>
            <a:r>
              <a:rPr lang="fi-FI" sz="2600" dirty="0"/>
              <a:t>= tietoa havaintojen ja kokemuksen avulla</a:t>
            </a:r>
          </a:p>
          <a:p>
            <a:r>
              <a:rPr lang="fi-FI" sz="2600" b="1" dirty="0"/>
              <a:t>a posteriori</a:t>
            </a:r>
            <a:r>
              <a:rPr lang="fi-FI" sz="2600" dirty="0"/>
              <a:t>: tietoa vasta havainnon jälkeen</a:t>
            </a:r>
          </a:p>
          <a:p>
            <a:pPr lvl="1"/>
            <a:r>
              <a:rPr lang="fi-FI" sz="2600" dirty="0"/>
              <a:t>esim. ”pallo on musta.”</a:t>
            </a:r>
          </a:p>
          <a:p>
            <a:r>
              <a:rPr lang="fi-FI" sz="2600" b="1" dirty="0"/>
              <a:t>Tabula rasa</a:t>
            </a:r>
            <a:r>
              <a:rPr lang="fi-FI" sz="2600" dirty="0"/>
              <a:t>: ihminen on syntyessä kuin </a:t>
            </a:r>
            <a:r>
              <a:rPr lang="fi-FI" sz="2600" i="1" dirty="0"/>
              <a:t>tyhjä taulu</a:t>
            </a:r>
            <a:r>
              <a:rPr lang="fi-FI" sz="2600" dirty="0"/>
              <a:t>, johon kokemus piirtää jäljen </a:t>
            </a:r>
          </a:p>
          <a:p>
            <a:r>
              <a:rPr lang="fi-FI" sz="2600" dirty="0"/>
              <a:t>John Locke, David Hume</a:t>
            </a:r>
          </a:p>
        </p:txBody>
      </p:sp>
      <p:cxnSp>
        <p:nvCxnSpPr>
          <p:cNvPr id="16"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Sisällön paikkamerkki 3">
            <a:extLst>
              <a:ext uri="{FF2B5EF4-FFF2-40B4-BE49-F238E27FC236}">
                <a16:creationId xmlns:a16="http://schemas.microsoft.com/office/drawing/2014/main" id="{438D7410-9B4C-D525-C839-59976400D987}"/>
              </a:ext>
            </a:extLst>
          </p:cNvPr>
          <p:cNvSpPr>
            <a:spLocks noGrp="1"/>
          </p:cNvSpPr>
          <p:nvPr>
            <p:ph sz="half" idx="2"/>
          </p:nvPr>
        </p:nvSpPr>
        <p:spPr>
          <a:xfrm>
            <a:off x="8129871" y="513567"/>
            <a:ext cx="3891799" cy="6129280"/>
          </a:xfrm>
        </p:spPr>
        <p:txBody>
          <a:bodyPr>
            <a:normAutofit/>
          </a:bodyPr>
          <a:lstStyle/>
          <a:p>
            <a:pPr marL="0" indent="0">
              <a:buNone/>
            </a:pPr>
            <a:r>
              <a:rPr lang="fi-FI" sz="3000" b="1" i="1" u="sng" dirty="0"/>
              <a:t>Rationalismi</a:t>
            </a:r>
          </a:p>
          <a:p>
            <a:r>
              <a:rPr lang="fi-FI" sz="2400" dirty="0"/>
              <a:t>= tietoa järjen avulla päättelemällä</a:t>
            </a:r>
          </a:p>
          <a:p>
            <a:r>
              <a:rPr lang="fi-FI" sz="2400" b="1" dirty="0"/>
              <a:t>a priori</a:t>
            </a:r>
            <a:r>
              <a:rPr lang="fi-FI" sz="2400" dirty="0"/>
              <a:t>: ilman havaintoa saatava tieto</a:t>
            </a:r>
          </a:p>
          <a:p>
            <a:pPr lvl="1"/>
            <a:r>
              <a:rPr lang="fi-FI" dirty="0"/>
              <a:t>esim. ”pallo on pyöreä.”</a:t>
            </a:r>
          </a:p>
          <a:p>
            <a:r>
              <a:rPr lang="fi-FI" sz="2400" b="1" dirty="0"/>
              <a:t>Looginen päättely</a:t>
            </a:r>
          </a:p>
          <a:p>
            <a:r>
              <a:rPr lang="fi-FI" sz="2400" b="1" dirty="0"/>
              <a:t>Käsitteellinen ajattelu</a:t>
            </a:r>
          </a:p>
          <a:p>
            <a:pPr lvl="1"/>
            <a:r>
              <a:rPr lang="fi-FI" dirty="0"/>
              <a:t>esim. ”esikoisella ei ole isoveljeä.”</a:t>
            </a:r>
          </a:p>
          <a:p>
            <a:r>
              <a:rPr lang="fi-FI" sz="2400" dirty="0"/>
              <a:t>Platon, Rene Descartes</a:t>
            </a:r>
          </a:p>
          <a:p>
            <a:endParaRPr lang="fi-FI" sz="2400" dirty="0"/>
          </a:p>
          <a:p>
            <a:endParaRPr lang="fi-FI" sz="2400" dirty="0"/>
          </a:p>
          <a:p>
            <a:endParaRPr lang="fi-FI" sz="2000" dirty="0"/>
          </a:p>
        </p:txBody>
      </p:sp>
    </p:spTree>
    <p:extLst>
      <p:ext uri="{BB962C8B-B14F-4D97-AF65-F5344CB8AC3E}">
        <p14:creationId xmlns:p14="http://schemas.microsoft.com/office/powerpoint/2010/main" val="118809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calcmode="lin" valueType="num">
                                      <p:cBhvr additive="base">
                                        <p:cTn id="3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 calcmode="lin" valueType="num">
                                      <p:cBhvr additive="base">
                                        <p:cTn id="4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 calcmode="lin" valueType="num">
                                      <p:cBhvr additive="base">
                                        <p:cTn id="4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 calcmode="lin" valueType="num">
                                      <p:cBhvr additive="base">
                                        <p:cTn id="5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5" end="5"/>
                                            </p:txEl>
                                          </p:spTgt>
                                        </p:tgtEl>
                                        <p:attrNameLst>
                                          <p:attrName>style.visibility</p:attrName>
                                        </p:attrNameLst>
                                      </p:cBhvr>
                                      <p:to>
                                        <p:strVal val="visible"/>
                                      </p:to>
                                    </p:set>
                                    <p:anim calcmode="lin" valueType="num">
                                      <p:cBhvr additive="base">
                                        <p:cTn id="6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
                                            <p:txEl>
                                              <p:pRg st="6" end="6"/>
                                            </p:txEl>
                                          </p:spTgt>
                                        </p:tgtEl>
                                        <p:attrNameLst>
                                          <p:attrName>style.visibility</p:attrName>
                                        </p:attrNameLst>
                                      </p:cBhvr>
                                      <p:to>
                                        <p:strVal val="visible"/>
                                      </p:to>
                                    </p:set>
                                    <p:anim calcmode="lin" valueType="num">
                                      <p:cBhvr additive="base">
                                        <p:cTn id="6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
                                            <p:txEl>
                                              <p:pRg st="7" end="7"/>
                                            </p:txEl>
                                          </p:spTgt>
                                        </p:tgtEl>
                                        <p:attrNameLst>
                                          <p:attrName>style.visibility</p:attrName>
                                        </p:attrNameLst>
                                      </p:cBhvr>
                                      <p:to>
                                        <p:strVal val="visible"/>
                                      </p:to>
                                    </p:set>
                                    <p:anim calcmode="lin" valueType="num">
                                      <p:cBhvr additive="base">
                                        <p:cTn id="7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ällön paikkamerkki 4"/>
          <p:cNvPicPr>
            <a:picLocks noGrp="1" noChangeAspect="1"/>
          </p:cNvPicPr>
          <p:nvPr>
            <p:ph sz="half" idx="1"/>
          </p:nvPr>
        </p:nvPicPr>
        <p:blipFill>
          <a:blip r:embed="rId2"/>
          <a:stretch>
            <a:fillRect/>
          </a:stretch>
        </p:blipFill>
        <p:spPr>
          <a:xfrm>
            <a:off x="2006601" y="832232"/>
            <a:ext cx="8178799" cy="5193537"/>
          </a:xfrm>
          <a:prstGeom prst="rect">
            <a:avLst/>
          </a:prstGeom>
        </p:spPr>
      </p:pic>
    </p:spTree>
    <p:extLst>
      <p:ext uri="{BB962C8B-B14F-4D97-AF65-F5344CB8AC3E}">
        <p14:creationId xmlns:p14="http://schemas.microsoft.com/office/powerpoint/2010/main" val="139648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8ACB1DC-3CEF-9904-EC6D-F180267CA507}"/>
              </a:ext>
            </a:extLst>
          </p:cNvPr>
          <p:cNvSpPr>
            <a:spLocks noGrp="1"/>
          </p:cNvSpPr>
          <p:nvPr>
            <p:ph type="title"/>
          </p:nvPr>
        </p:nvSpPr>
        <p:spPr>
          <a:xfrm>
            <a:off x="124692" y="116225"/>
            <a:ext cx="3602182" cy="6520101"/>
          </a:xfrm>
        </p:spPr>
        <p:txBody>
          <a:bodyPr vert="horz" lIns="91440" tIns="45720" rIns="91440" bIns="45720" rtlCol="0" anchor="ctr">
            <a:noAutofit/>
          </a:bodyPr>
          <a:lstStyle/>
          <a:p>
            <a:r>
              <a:rPr lang="en-US" sz="2400" b="1" dirty="0">
                <a:solidFill>
                  <a:srgbClr val="2C2C2C"/>
                </a:solidFill>
              </a:rPr>
              <a:t>August </a:t>
            </a:r>
            <a:r>
              <a:rPr lang="en-US" sz="2400" b="1" dirty="0" err="1">
                <a:solidFill>
                  <a:srgbClr val="2C2C2C"/>
                </a:solidFill>
              </a:rPr>
              <a:t>Landmesser</a:t>
            </a:r>
            <a:r>
              <a:rPr lang="en-US" sz="2400" b="1" dirty="0">
                <a:solidFill>
                  <a:srgbClr val="2C2C2C"/>
                </a:solidFill>
              </a:rPr>
              <a:t> </a:t>
            </a:r>
            <a:r>
              <a:rPr lang="en-US" sz="2400" dirty="0" err="1">
                <a:solidFill>
                  <a:srgbClr val="2C2C2C"/>
                </a:solidFill>
              </a:rPr>
              <a:t>oli</a:t>
            </a:r>
            <a:r>
              <a:rPr lang="en-US" sz="2400" dirty="0">
                <a:solidFill>
                  <a:srgbClr val="2C2C2C"/>
                </a:solidFill>
              </a:rPr>
              <a:t> </a:t>
            </a:r>
            <a:r>
              <a:rPr lang="en-US" sz="2400" dirty="0" err="1">
                <a:solidFill>
                  <a:srgbClr val="2C2C2C"/>
                </a:solidFill>
              </a:rPr>
              <a:t>telakkatyöläinen</a:t>
            </a:r>
            <a:r>
              <a:rPr lang="en-US" sz="2400" dirty="0">
                <a:solidFill>
                  <a:srgbClr val="2C2C2C"/>
                </a:solidFill>
              </a:rPr>
              <a:t> ja </a:t>
            </a:r>
            <a:r>
              <a:rPr lang="en-US" sz="2400" dirty="0" err="1">
                <a:solidFill>
                  <a:srgbClr val="2C2C2C"/>
                </a:solidFill>
              </a:rPr>
              <a:t>kuuluisa</a:t>
            </a:r>
            <a:r>
              <a:rPr lang="en-US" sz="2400" dirty="0">
                <a:solidFill>
                  <a:srgbClr val="2C2C2C"/>
                </a:solidFill>
              </a:rPr>
              <a:t> </a:t>
            </a:r>
            <a:r>
              <a:rPr lang="en-US" sz="2400" dirty="0" err="1">
                <a:solidFill>
                  <a:srgbClr val="2C2C2C"/>
                </a:solidFill>
              </a:rPr>
              <a:t>valokuvasta</a:t>
            </a:r>
            <a:r>
              <a:rPr lang="en-US" sz="2400" dirty="0">
                <a:solidFill>
                  <a:srgbClr val="2C2C2C"/>
                </a:solidFill>
              </a:rPr>
              <a:t>, </a:t>
            </a:r>
            <a:r>
              <a:rPr lang="en-US" sz="2400" dirty="0" err="1">
                <a:solidFill>
                  <a:srgbClr val="2C2C2C"/>
                </a:solidFill>
              </a:rPr>
              <a:t>jossa</a:t>
            </a:r>
            <a:r>
              <a:rPr lang="en-US" sz="2400" dirty="0">
                <a:solidFill>
                  <a:srgbClr val="2C2C2C"/>
                </a:solidFill>
              </a:rPr>
              <a:t> </a:t>
            </a:r>
            <a:r>
              <a:rPr lang="en-US" sz="2400" dirty="0" err="1">
                <a:solidFill>
                  <a:srgbClr val="2C2C2C"/>
                </a:solidFill>
              </a:rPr>
              <a:t>hän</a:t>
            </a:r>
            <a:r>
              <a:rPr lang="en-US" sz="2400" dirty="0">
                <a:solidFill>
                  <a:srgbClr val="2C2C2C"/>
                </a:solidFill>
              </a:rPr>
              <a:t> </a:t>
            </a:r>
            <a:r>
              <a:rPr lang="en-US" sz="2400" dirty="0" err="1">
                <a:solidFill>
                  <a:srgbClr val="2C2C2C"/>
                </a:solidFill>
              </a:rPr>
              <a:t>ainoana</a:t>
            </a:r>
            <a:r>
              <a:rPr lang="en-US" sz="2400" dirty="0">
                <a:solidFill>
                  <a:srgbClr val="2C2C2C"/>
                </a:solidFill>
              </a:rPr>
              <a:t> </a:t>
            </a:r>
            <a:r>
              <a:rPr lang="en-US" sz="2400" dirty="0" err="1">
                <a:solidFill>
                  <a:srgbClr val="2C2C2C"/>
                </a:solidFill>
              </a:rPr>
              <a:t>ei</a:t>
            </a:r>
            <a:r>
              <a:rPr lang="en-US" sz="2400" dirty="0">
                <a:solidFill>
                  <a:srgbClr val="2C2C2C"/>
                </a:solidFill>
              </a:rPr>
              <a:t> </a:t>
            </a:r>
            <a:r>
              <a:rPr lang="en-US" sz="2400" dirty="0" err="1">
                <a:solidFill>
                  <a:srgbClr val="2C2C2C"/>
                </a:solidFill>
              </a:rPr>
              <a:t>osallistu</a:t>
            </a:r>
            <a:r>
              <a:rPr lang="en-US" sz="2400" dirty="0">
                <a:solidFill>
                  <a:srgbClr val="2C2C2C"/>
                </a:solidFill>
              </a:rPr>
              <a:t> </a:t>
            </a:r>
            <a:r>
              <a:rPr lang="en-US" sz="2400" dirty="0" err="1">
                <a:solidFill>
                  <a:srgbClr val="2C2C2C"/>
                </a:solidFill>
              </a:rPr>
              <a:t>natsitervehdykseen</a:t>
            </a:r>
            <a:r>
              <a:rPr lang="en-US" sz="2400" dirty="0">
                <a:solidFill>
                  <a:srgbClr val="2C2C2C"/>
                </a:solidFill>
              </a:rPr>
              <a:t> </a:t>
            </a:r>
            <a:r>
              <a:rPr lang="en-US" sz="2400" dirty="0" err="1">
                <a:solidFill>
                  <a:srgbClr val="2C2C2C"/>
                </a:solidFill>
              </a:rPr>
              <a:t>laivan</a:t>
            </a:r>
            <a:r>
              <a:rPr lang="en-US" sz="2400" dirty="0">
                <a:solidFill>
                  <a:srgbClr val="2C2C2C"/>
                </a:solidFill>
              </a:rPr>
              <a:t> </a:t>
            </a:r>
            <a:r>
              <a:rPr lang="en-US" sz="2400" dirty="0" err="1">
                <a:solidFill>
                  <a:srgbClr val="2C2C2C"/>
                </a:solidFill>
              </a:rPr>
              <a:t>vesillelaskun</a:t>
            </a:r>
            <a:r>
              <a:rPr lang="en-US" sz="2400" dirty="0">
                <a:solidFill>
                  <a:srgbClr val="2C2C2C"/>
                </a:solidFill>
              </a:rPr>
              <a:t> </a:t>
            </a:r>
            <a:r>
              <a:rPr lang="en-US" sz="2400" dirty="0" err="1">
                <a:solidFill>
                  <a:srgbClr val="2C2C2C"/>
                </a:solidFill>
              </a:rPr>
              <a:t>yhteydessä</a:t>
            </a:r>
            <a:r>
              <a:rPr lang="en-US" sz="2400" dirty="0">
                <a:solidFill>
                  <a:srgbClr val="2C2C2C"/>
                </a:solidFill>
              </a:rPr>
              <a:t> v. 1936. </a:t>
            </a:r>
            <a:br>
              <a:rPr lang="en-US" sz="2400" dirty="0">
                <a:solidFill>
                  <a:srgbClr val="2C2C2C"/>
                </a:solidFill>
              </a:rPr>
            </a:br>
            <a:br>
              <a:rPr lang="en-US" sz="2400" dirty="0">
                <a:solidFill>
                  <a:srgbClr val="2C2C2C"/>
                </a:solidFill>
              </a:rPr>
            </a:br>
            <a:r>
              <a:rPr lang="en-US" sz="2400" dirty="0" err="1">
                <a:solidFill>
                  <a:srgbClr val="2C2C2C"/>
                </a:solidFill>
              </a:rPr>
              <a:t>Myöhemmin</a:t>
            </a:r>
            <a:r>
              <a:rPr lang="en-US" sz="2400" dirty="0">
                <a:solidFill>
                  <a:srgbClr val="2C2C2C"/>
                </a:solidFill>
              </a:rPr>
              <a:t> </a:t>
            </a:r>
            <a:r>
              <a:rPr lang="en-US" sz="2400" dirty="0" err="1">
                <a:solidFill>
                  <a:srgbClr val="2C2C2C"/>
                </a:solidFill>
              </a:rPr>
              <a:t>hän</a:t>
            </a:r>
            <a:r>
              <a:rPr lang="en-US" sz="2400" dirty="0">
                <a:solidFill>
                  <a:srgbClr val="2C2C2C"/>
                </a:solidFill>
              </a:rPr>
              <a:t> </a:t>
            </a:r>
            <a:r>
              <a:rPr lang="en-US" sz="2400" dirty="0" err="1">
                <a:solidFill>
                  <a:srgbClr val="2C2C2C"/>
                </a:solidFill>
              </a:rPr>
              <a:t>avioitui</a:t>
            </a:r>
            <a:r>
              <a:rPr lang="en-US" sz="2400" dirty="0">
                <a:solidFill>
                  <a:srgbClr val="2C2C2C"/>
                </a:solidFill>
              </a:rPr>
              <a:t> </a:t>
            </a:r>
            <a:r>
              <a:rPr lang="en-US" sz="2400" dirty="0" err="1">
                <a:solidFill>
                  <a:srgbClr val="2C2C2C"/>
                </a:solidFill>
              </a:rPr>
              <a:t>juutalaisen</a:t>
            </a:r>
            <a:r>
              <a:rPr lang="en-US" sz="2400" dirty="0">
                <a:solidFill>
                  <a:srgbClr val="2C2C2C"/>
                </a:solidFill>
              </a:rPr>
              <a:t> </a:t>
            </a:r>
            <a:r>
              <a:rPr lang="en-US" sz="2400" dirty="0" err="1">
                <a:solidFill>
                  <a:srgbClr val="2C2C2C"/>
                </a:solidFill>
              </a:rPr>
              <a:t>naisen</a:t>
            </a:r>
            <a:r>
              <a:rPr lang="en-US" sz="2400" dirty="0">
                <a:solidFill>
                  <a:srgbClr val="2C2C2C"/>
                </a:solidFill>
              </a:rPr>
              <a:t> </a:t>
            </a:r>
            <a:r>
              <a:rPr lang="en-US" sz="2400" dirty="0" err="1">
                <a:solidFill>
                  <a:srgbClr val="2C2C2C"/>
                </a:solidFill>
              </a:rPr>
              <a:t>kanssa</a:t>
            </a:r>
            <a:r>
              <a:rPr lang="en-US" sz="2400" dirty="0">
                <a:solidFill>
                  <a:srgbClr val="2C2C2C"/>
                </a:solidFill>
              </a:rPr>
              <a:t>, </a:t>
            </a:r>
            <a:r>
              <a:rPr lang="en-US" sz="2400" dirty="0" err="1">
                <a:solidFill>
                  <a:srgbClr val="2C2C2C"/>
                </a:solidFill>
              </a:rPr>
              <a:t>jonka</a:t>
            </a:r>
            <a:r>
              <a:rPr lang="en-US" sz="2400" dirty="0">
                <a:solidFill>
                  <a:srgbClr val="2C2C2C"/>
                </a:solidFill>
              </a:rPr>
              <a:t> </a:t>
            </a:r>
            <a:r>
              <a:rPr lang="en-US" sz="2400" dirty="0" err="1">
                <a:solidFill>
                  <a:srgbClr val="2C2C2C"/>
                </a:solidFill>
              </a:rPr>
              <a:t>myötä</a:t>
            </a:r>
            <a:r>
              <a:rPr lang="en-US" sz="2400" dirty="0">
                <a:solidFill>
                  <a:srgbClr val="2C2C2C"/>
                </a:solidFill>
              </a:rPr>
              <a:t> </a:t>
            </a:r>
            <a:r>
              <a:rPr lang="en-US" sz="2400" dirty="0" err="1">
                <a:solidFill>
                  <a:srgbClr val="2C2C2C"/>
                </a:solidFill>
              </a:rPr>
              <a:t>molemmat</a:t>
            </a:r>
            <a:r>
              <a:rPr lang="en-US" sz="2400" dirty="0">
                <a:solidFill>
                  <a:srgbClr val="2C2C2C"/>
                </a:solidFill>
              </a:rPr>
              <a:t> </a:t>
            </a:r>
            <a:r>
              <a:rPr lang="en-US" sz="2400" dirty="0" err="1">
                <a:solidFill>
                  <a:srgbClr val="2C2C2C"/>
                </a:solidFill>
              </a:rPr>
              <a:t>joutuivat</a:t>
            </a:r>
            <a:r>
              <a:rPr lang="en-US" sz="2400" dirty="0">
                <a:solidFill>
                  <a:srgbClr val="2C2C2C"/>
                </a:solidFill>
              </a:rPr>
              <a:t> </a:t>
            </a:r>
            <a:r>
              <a:rPr lang="en-US" sz="2400" dirty="0" err="1">
                <a:solidFill>
                  <a:srgbClr val="2C2C2C"/>
                </a:solidFill>
              </a:rPr>
              <a:t>keskitysleirille</a:t>
            </a:r>
            <a:r>
              <a:rPr lang="en-US" sz="2400" dirty="0">
                <a:solidFill>
                  <a:srgbClr val="2C2C2C"/>
                </a:solidFill>
              </a:rPr>
              <a:t>.</a:t>
            </a:r>
            <a:br>
              <a:rPr lang="en-US" sz="2400" dirty="0">
                <a:solidFill>
                  <a:srgbClr val="2C2C2C"/>
                </a:solidFill>
              </a:rPr>
            </a:br>
            <a:br>
              <a:rPr lang="en-US" sz="2400" dirty="0">
                <a:solidFill>
                  <a:srgbClr val="2C2C2C"/>
                </a:solidFill>
              </a:rPr>
            </a:br>
            <a:r>
              <a:rPr lang="en-US" sz="2400" dirty="0">
                <a:solidFill>
                  <a:srgbClr val="2C2C2C"/>
                </a:solidFill>
              </a:rPr>
              <a:t>Hän </a:t>
            </a:r>
            <a:r>
              <a:rPr lang="en-US" sz="2400" dirty="0" err="1">
                <a:solidFill>
                  <a:srgbClr val="2C2C2C"/>
                </a:solidFill>
              </a:rPr>
              <a:t>kuoli</a:t>
            </a:r>
            <a:r>
              <a:rPr lang="en-US" sz="2400" dirty="0">
                <a:solidFill>
                  <a:srgbClr val="2C2C2C"/>
                </a:solidFill>
              </a:rPr>
              <a:t> II </a:t>
            </a:r>
            <a:r>
              <a:rPr lang="en-US" sz="2400" dirty="0" err="1">
                <a:solidFill>
                  <a:srgbClr val="2C2C2C"/>
                </a:solidFill>
              </a:rPr>
              <a:t>maailmansodan</a:t>
            </a:r>
            <a:r>
              <a:rPr lang="en-US" sz="2400" dirty="0">
                <a:solidFill>
                  <a:srgbClr val="2C2C2C"/>
                </a:solidFill>
              </a:rPr>
              <a:t> </a:t>
            </a:r>
            <a:r>
              <a:rPr lang="en-US" sz="2400" dirty="0" err="1">
                <a:solidFill>
                  <a:srgbClr val="2C2C2C"/>
                </a:solidFill>
              </a:rPr>
              <a:t>aikana</a:t>
            </a:r>
            <a:r>
              <a:rPr lang="en-US" sz="2400" dirty="0">
                <a:solidFill>
                  <a:srgbClr val="2C2C2C"/>
                </a:solidFill>
              </a:rPr>
              <a:t> </a:t>
            </a:r>
            <a:r>
              <a:rPr lang="en-US" sz="2400" dirty="0" err="1">
                <a:solidFill>
                  <a:srgbClr val="2C2C2C"/>
                </a:solidFill>
              </a:rPr>
              <a:t>taistellessaan</a:t>
            </a:r>
            <a:r>
              <a:rPr lang="en-US" sz="2400" dirty="0">
                <a:solidFill>
                  <a:srgbClr val="2C2C2C"/>
                </a:solidFill>
              </a:rPr>
              <a:t> </a:t>
            </a:r>
            <a:r>
              <a:rPr lang="en-US" sz="2400" dirty="0" err="1">
                <a:solidFill>
                  <a:srgbClr val="2C2C2C"/>
                </a:solidFill>
              </a:rPr>
              <a:t>rangaistuspataljoonassa</a:t>
            </a:r>
            <a:r>
              <a:rPr lang="en-US" sz="2400" dirty="0">
                <a:solidFill>
                  <a:srgbClr val="2C2C2C"/>
                </a:solidFill>
              </a:rPr>
              <a:t> </a:t>
            </a:r>
            <a:r>
              <a:rPr lang="en-US" sz="2400" dirty="0" err="1">
                <a:solidFill>
                  <a:srgbClr val="2C2C2C"/>
                </a:solidFill>
              </a:rPr>
              <a:t>Kroatiassa</a:t>
            </a:r>
            <a:r>
              <a:rPr lang="en-US" sz="2400" dirty="0">
                <a:solidFill>
                  <a:srgbClr val="2C2C2C"/>
                </a:solidFill>
              </a:rPr>
              <a:t>.</a:t>
            </a:r>
          </a:p>
        </p:txBody>
      </p:sp>
      <p:pic>
        <p:nvPicPr>
          <p:cNvPr id="4" name="Sisällön paikkamerkki 3">
            <a:extLst>
              <a:ext uri="{FF2B5EF4-FFF2-40B4-BE49-F238E27FC236}">
                <a16:creationId xmlns:a16="http://schemas.microsoft.com/office/drawing/2014/main" id="{ACEB2031-4349-E9CB-E78F-DB7F29F3BD11}"/>
              </a:ext>
            </a:extLst>
          </p:cNvPr>
          <p:cNvPicPr>
            <a:picLocks noGrp="1" noChangeAspect="1"/>
          </p:cNvPicPr>
          <p:nvPr>
            <p:ph idx="1"/>
          </p:nvPr>
        </p:nvPicPr>
        <p:blipFill rotWithShape="1">
          <a:blip r:embed="rId2"/>
          <a:srcRect l="683" r="8" b="8"/>
          <a:stretch/>
        </p:blipFill>
        <p:spPr>
          <a:xfrm>
            <a:off x="4062964" y="942538"/>
            <a:ext cx="7163222" cy="4808332"/>
          </a:xfrm>
          <a:prstGeom prst="rect">
            <a:avLst/>
          </a:prstGeom>
          <a:effectLst/>
        </p:spPr>
      </p:pic>
    </p:spTree>
    <p:extLst>
      <p:ext uri="{BB962C8B-B14F-4D97-AF65-F5344CB8AC3E}">
        <p14:creationId xmlns:p14="http://schemas.microsoft.com/office/powerpoint/2010/main" val="9205925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Otsikko 1">
            <a:extLst>
              <a:ext uri="{FF2B5EF4-FFF2-40B4-BE49-F238E27FC236}">
                <a16:creationId xmlns:a16="http://schemas.microsoft.com/office/drawing/2014/main" id="{DFB23B83-4EC0-F08B-79AA-7821011C70DD}"/>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a:solidFill>
                  <a:schemeClr val="bg1"/>
                </a:solidFill>
              </a:rPr>
              <a:t>Kpl 10. Skeptinen empirismi</a:t>
            </a:r>
          </a:p>
        </p:txBody>
      </p:sp>
      <p:cxnSp>
        <p:nvCxnSpPr>
          <p:cNvPr id="15" name="Straight Connector 14">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Sisällön paikkamerkki 2">
            <a:extLst>
              <a:ext uri="{FF2B5EF4-FFF2-40B4-BE49-F238E27FC236}">
                <a16:creationId xmlns:a16="http://schemas.microsoft.com/office/drawing/2014/main" id="{17ED9AA4-DDC6-44CC-AE13-A23DA7181C76}"/>
              </a:ext>
            </a:extLst>
          </p:cNvPr>
          <p:cNvSpPr>
            <a:spLocks noGrp="1"/>
          </p:cNvSpPr>
          <p:nvPr>
            <p:ph sz="half" idx="1"/>
          </p:nvPr>
        </p:nvSpPr>
        <p:spPr>
          <a:xfrm>
            <a:off x="331077" y="1909192"/>
            <a:ext cx="5896302" cy="3647710"/>
          </a:xfrm>
        </p:spPr>
        <p:txBody>
          <a:bodyPr vert="horz" lIns="91440" tIns="45720" rIns="91440" bIns="45720" rtlCol="0">
            <a:normAutofit lnSpcReduction="10000"/>
          </a:bodyPr>
          <a:lstStyle/>
          <a:p>
            <a:r>
              <a:rPr lang="en-US" sz="2400" dirty="0">
                <a:solidFill>
                  <a:schemeClr val="bg1"/>
                </a:solidFill>
              </a:rPr>
              <a:t>Emme </a:t>
            </a:r>
            <a:r>
              <a:rPr lang="en-US" sz="2400" dirty="0" err="1">
                <a:solidFill>
                  <a:schemeClr val="bg1"/>
                </a:solidFill>
              </a:rPr>
              <a:t>voi</a:t>
            </a:r>
            <a:r>
              <a:rPr lang="en-US" sz="2400" dirty="0">
                <a:solidFill>
                  <a:schemeClr val="bg1"/>
                </a:solidFill>
              </a:rPr>
              <a:t> </a:t>
            </a:r>
            <a:r>
              <a:rPr lang="en-US" sz="2400" dirty="0" err="1">
                <a:solidFill>
                  <a:schemeClr val="bg1"/>
                </a:solidFill>
              </a:rPr>
              <a:t>havaita</a:t>
            </a:r>
            <a:r>
              <a:rPr lang="en-US" sz="2400" dirty="0">
                <a:solidFill>
                  <a:schemeClr val="bg1"/>
                </a:solidFill>
              </a:rPr>
              <a:t> </a:t>
            </a:r>
            <a:r>
              <a:rPr lang="en-US" sz="2400" b="1" dirty="0" err="1">
                <a:solidFill>
                  <a:schemeClr val="bg1"/>
                </a:solidFill>
              </a:rPr>
              <a:t>kausaliteettia</a:t>
            </a:r>
            <a:r>
              <a:rPr lang="en-US" sz="2400" b="1" dirty="0">
                <a:solidFill>
                  <a:schemeClr val="bg1"/>
                </a:solidFill>
              </a:rPr>
              <a:t> </a:t>
            </a:r>
            <a:r>
              <a:rPr lang="en-US" sz="2400" dirty="0">
                <a:solidFill>
                  <a:schemeClr val="bg1"/>
                </a:solidFill>
              </a:rPr>
              <a:t>(</a:t>
            </a:r>
            <a:r>
              <a:rPr lang="en-US" sz="2400" dirty="0" err="1">
                <a:solidFill>
                  <a:schemeClr val="bg1"/>
                </a:solidFill>
              </a:rPr>
              <a:t>syy-seuraus-suhde</a:t>
            </a:r>
            <a:r>
              <a:rPr lang="en-US" sz="2400" dirty="0">
                <a:solidFill>
                  <a:schemeClr val="bg1"/>
                </a:solidFill>
              </a:rPr>
              <a:t>) </a:t>
            </a:r>
          </a:p>
          <a:p>
            <a:r>
              <a:rPr lang="en-US" sz="2400" dirty="0" err="1">
                <a:solidFill>
                  <a:schemeClr val="bg1"/>
                </a:solidFill>
              </a:rPr>
              <a:t>Kausaalisuuden</a:t>
            </a:r>
            <a:r>
              <a:rPr lang="en-US" sz="2400" dirty="0">
                <a:solidFill>
                  <a:schemeClr val="bg1"/>
                </a:solidFill>
              </a:rPr>
              <a:t> </a:t>
            </a:r>
            <a:r>
              <a:rPr lang="en-US" sz="2400" dirty="0" err="1">
                <a:solidFill>
                  <a:schemeClr val="bg1"/>
                </a:solidFill>
              </a:rPr>
              <a:t>liittyy</a:t>
            </a:r>
            <a:r>
              <a:rPr lang="en-US" sz="2400" dirty="0">
                <a:solidFill>
                  <a:schemeClr val="bg1"/>
                </a:solidFill>
              </a:rPr>
              <a:t> </a:t>
            </a:r>
            <a:r>
              <a:rPr lang="en-US" sz="2400" b="1" dirty="0" err="1">
                <a:solidFill>
                  <a:schemeClr val="bg1"/>
                </a:solidFill>
              </a:rPr>
              <a:t>induktiivisen</a:t>
            </a:r>
            <a:r>
              <a:rPr lang="en-US" sz="2400" b="1" dirty="0">
                <a:solidFill>
                  <a:schemeClr val="bg1"/>
                </a:solidFill>
              </a:rPr>
              <a:t> </a:t>
            </a:r>
            <a:r>
              <a:rPr lang="en-US" sz="2400" b="1" dirty="0" err="1">
                <a:solidFill>
                  <a:schemeClr val="bg1"/>
                </a:solidFill>
              </a:rPr>
              <a:t>päättelyn</a:t>
            </a:r>
            <a:r>
              <a:rPr lang="en-US" sz="2400" b="1" dirty="0">
                <a:solidFill>
                  <a:schemeClr val="bg1"/>
                </a:solidFill>
              </a:rPr>
              <a:t> </a:t>
            </a:r>
            <a:r>
              <a:rPr lang="en-US" sz="2400" dirty="0" err="1">
                <a:solidFill>
                  <a:schemeClr val="bg1"/>
                </a:solidFill>
              </a:rPr>
              <a:t>ongelma</a:t>
            </a:r>
            <a:r>
              <a:rPr lang="en-US" sz="2400" dirty="0">
                <a:solidFill>
                  <a:schemeClr val="bg1"/>
                </a:solidFill>
              </a:rPr>
              <a:t> </a:t>
            </a:r>
          </a:p>
          <a:p>
            <a:pPr marL="0"/>
            <a:r>
              <a:rPr lang="en-US" sz="2400" dirty="0">
                <a:solidFill>
                  <a:schemeClr val="bg1"/>
                </a:solidFill>
                <a:sym typeface="Wingdings" panose="05000000000000000000" pitchFamily="2" charset="2"/>
              </a:rPr>
              <a:t></a:t>
            </a:r>
            <a:r>
              <a:rPr lang="en-US" sz="2400" dirty="0">
                <a:solidFill>
                  <a:schemeClr val="bg1"/>
                </a:solidFill>
              </a:rPr>
              <a:t> </a:t>
            </a:r>
            <a:r>
              <a:rPr lang="en-US" sz="2400" dirty="0" err="1">
                <a:solidFill>
                  <a:schemeClr val="bg1"/>
                </a:solidFill>
              </a:rPr>
              <a:t>menneisyyden</a:t>
            </a:r>
            <a:r>
              <a:rPr lang="en-US" sz="2400" dirty="0">
                <a:solidFill>
                  <a:schemeClr val="bg1"/>
                </a:solidFill>
              </a:rPr>
              <a:t> </a:t>
            </a:r>
            <a:r>
              <a:rPr lang="en-US" sz="2400" dirty="0" err="1">
                <a:solidFill>
                  <a:schemeClr val="bg1"/>
                </a:solidFill>
              </a:rPr>
              <a:t>havainnoista</a:t>
            </a:r>
            <a:r>
              <a:rPr lang="en-US" sz="2400" dirty="0">
                <a:solidFill>
                  <a:schemeClr val="bg1"/>
                </a:solidFill>
              </a:rPr>
              <a:t> </a:t>
            </a:r>
            <a:r>
              <a:rPr lang="en-US" sz="2400" dirty="0" err="1">
                <a:solidFill>
                  <a:schemeClr val="bg1"/>
                </a:solidFill>
              </a:rPr>
              <a:t>ei</a:t>
            </a:r>
            <a:r>
              <a:rPr lang="en-US" sz="2400" dirty="0">
                <a:solidFill>
                  <a:schemeClr val="bg1"/>
                </a:solidFill>
              </a:rPr>
              <a:t> </a:t>
            </a:r>
            <a:r>
              <a:rPr lang="en-US" sz="2400" dirty="0" err="1">
                <a:solidFill>
                  <a:schemeClr val="bg1"/>
                </a:solidFill>
              </a:rPr>
              <a:t>voi</a:t>
            </a:r>
            <a:r>
              <a:rPr lang="en-US" sz="2400" dirty="0">
                <a:solidFill>
                  <a:schemeClr val="bg1"/>
                </a:solidFill>
              </a:rPr>
              <a:t> </a:t>
            </a:r>
            <a:r>
              <a:rPr lang="en-US" sz="2400" dirty="0" err="1">
                <a:solidFill>
                  <a:schemeClr val="bg1"/>
                </a:solidFill>
              </a:rPr>
              <a:t>ennustaa</a:t>
            </a:r>
            <a:r>
              <a:rPr lang="en-US" sz="2400" dirty="0">
                <a:solidFill>
                  <a:schemeClr val="bg1"/>
                </a:solidFill>
              </a:rPr>
              <a:t> </a:t>
            </a:r>
            <a:r>
              <a:rPr lang="en-US" sz="2400" dirty="0" err="1">
                <a:solidFill>
                  <a:schemeClr val="bg1"/>
                </a:solidFill>
              </a:rPr>
              <a:t>tulevaa</a:t>
            </a:r>
            <a:r>
              <a:rPr lang="en-US" sz="2400" dirty="0">
                <a:solidFill>
                  <a:schemeClr val="bg1"/>
                </a:solidFill>
              </a:rPr>
              <a:t> </a:t>
            </a:r>
          </a:p>
          <a:p>
            <a:r>
              <a:rPr lang="en-US" sz="2400" i="1" dirty="0" err="1">
                <a:solidFill>
                  <a:schemeClr val="bg1"/>
                </a:solidFill>
              </a:rPr>
              <a:t>esim</a:t>
            </a:r>
            <a:r>
              <a:rPr lang="en-US" sz="2400" i="1" dirty="0">
                <a:solidFill>
                  <a:schemeClr val="bg1"/>
                </a:solidFill>
              </a:rPr>
              <a:t>. ”</a:t>
            </a:r>
            <a:r>
              <a:rPr lang="en-US" sz="2400" i="1" dirty="0" err="1">
                <a:solidFill>
                  <a:schemeClr val="bg1"/>
                </a:solidFill>
              </a:rPr>
              <a:t>Joka</a:t>
            </a:r>
            <a:r>
              <a:rPr lang="en-US" sz="2400" i="1" dirty="0">
                <a:solidFill>
                  <a:schemeClr val="bg1"/>
                </a:solidFill>
              </a:rPr>
              <a:t> </a:t>
            </a:r>
            <a:r>
              <a:rPr lang="en-US" sz="2400" i="1" dirty="0" err="1">
                <a:solidFill>
                  <a:schemeClr val="bg1"/>
                </a:solidFill>
              </a:rPr>
              <a:t>kerta</a:t>
            </a:r>
            <a:r>
              <a:rPr lang="en-US" sz="2400" i="1" dirty="0">
                <a:solidFill>
                  <a:schemeClr val="bg1"/>
                </a:solidFill>
              </a:rPr>
              <a:t> </a:t>
            </a:r>
            <a:r>
              <a:rPr lang="en-US" sz="2400" i="1" dirty="0" err="1">
                <a:solidFill>
                  <a:schemeClr val="bg1"/>
                </a:solidFill>
              </a:rPr>
              <a:t>kun</a:t>
            </a:r>
            <a:r>
              <a:rPr lang="en-US" sz="2400" i="1" dirty="0">
                <a:solidFill>
                  <a:schemeClr val="bg1"/>
                </a:solidFill>
              </a:rPr>
              <a:t> </a:t>
            </a:r>
            <a:r>
              <a:rPr lang="en-US" sz="2400" i="1" dirty="0" err="1">
                <a:solidFill>
                  <a:schemeClr val="bg1"/>
                </a:solidFill>
              </a:rPr>
              <a:t>olen</a:t>
            </a:r>
            <a:r>
              <a:rPr lang="en-US" sz="2400" i="1" dirty="0">
                <a:solidFill>
                  <a:schemeClr val="bg1"/>
                </a:solidFill>
              </a:rPr>
              <a:t> </a:t>
            </a:r>
            <a:r>
              <a:rPr lang="en-US" sz="2400" i="1" dirty="0" err="1">
                <a:solidFill>
                  <a:schemeClr val="bg1"/>
                </a:solidFill>
              </a:rPr>
              <a:t>vääntänyt</a:t>
            </a:r>
            <a:r>
              <a:rPr lang="en-US" sz="2400" i="1" dirty="0">
                <a:solidFill>
                  <a:schemeClr val="bg1"/>
                </a:solidFill>
              </a:rPr>
              <a:t> oven </a:t>
            </a:r>
            <a:r>
              <a:rPr lang="en-US" sz="2400" i="1" dirty="0" err="1">
                <a:solidFill>
                  <a:schemeClr val="bg1"/>
                </a:solidFill>
              </a:rPr>
              <a:t>kahvasta</a:t>
            </a:r>
            <a:r>
              <a:rPr lang="en-US" sz="2400" i="1" dirty="0">
                <a:solidFill>
                  <a:schemeClr val="bg1"/>
                </a:solidFill>
              </a:rPr>
              <a:t>, se on </a:t>
            </a:r>
            <a:r>
              <a:rPr lang="en-US" sz="2400" i="1" dirty="0" err="1">
                <a:solidFill>
                  <a:schemeClr val="bg1"/>
                </a:solidFill>
              </a:rPr>
              <a:t>avautunut</a:t>
            </a:r>
            <a:r>
              <a:rPr lang="en-US" sz="2400" i="1" dirty="0">
                <a:solidFill>
                  <a:schemeClr val="bg1"/>
                </a:solidFill>
              </a:rPr>
              <a:t>.”</a:t>
            </a:r>
          </a:p>
          <a:p>
            <a:pPr marL="0"/>
            <a:r>
              <a:rPr lang="en-US" sz="2400" dirty="0">
                <a:solidFill>
                  <a:schemeClr val="bg1"/>
                </a:solidFill>
                <a:sym typeface="Wingdings" panose="05000000000000000000" pitchFamily="2" charset="2"/>
              </a:rPr>
              <a:t></a:t>
            </a:r>
            <a:r>
              <a:rPr lang="en-US" sz="2400" dirty="0">
                <a:solidFill>
                  <a:schemeClr val="bg1"/>
                </a:solidFill>
              </a:rPr>
              <a:t> </a:t>
            </a:r>
            <a:r>
              <a:rPr lang="en-US" sz="2400" dirty="0" err="1">
                <a:solidFill>
                  <a:schemeClr val="bg1"/>
                </a:solidFill>
              </a:rPr>
              <a:t>mikään</a:t>
            </a:r>
            <a:r>
              <a:rPr lang="en-US" sz="2400" dirty="0">
                <a:solidFill>
                  <a:schemeClr val="bg1"/>
                </a:solidFill>
              </a:rPr>
              <a:t> </a:t>
            </a:r>
            <a:r>
              <a:rPr lang="en-US" sz="2400" dirty="0" err="1">
                <a:solidFill>
                  <a:schemeClr val="bg1"/>
                </a:solidFill>
              </a:rPr>
              <a:t>ei</a:t>
            </a:r>
            <a:r>
              <a:rPr lang="en-US" sz="2400" dirty="0">
                <a:solidFill>
                  <a:schemeClr val="bg1"/>
                </a:solidFill>
              </a:rPr>
              <a:t> </a:t>
            </a:r>
            <a:r>
              <a:rPr lang="en-US" sz="2400" dirty="0" err="1">
                <a:solidFill>
                  <a:schemeClr val="bg1"/>
                </a:solidFill>
              </a:rPr>
              <a:t>todista</a:t>
            </a:r>
            <a:r>
              <a:rPr lang="en-US" sz="2400" dirty="0">
                <a:solidFill>
                  <a:schemeClr val="bg1"/>
                </a:solidFill>
              </a:rPr>
              <a:t> </a:t>
            </a:r>
            <a:r>
              <a:rPr lang="en-US" sz="2400" dirty="0" err="1">
                <a:solidFill>
                  <a:schemeClr val="bg1"/>
                </a:solidFill>
              </a:rPr>
              <a:t>että</a:t>
            </a:r>
            <a:r>
              <a:rPr lang="en-US" sz="2400" dirty="0">
                <a:solidFill>
                  <a:schemeClr val="bg1"/>
                </a:solidFill>
              </a:rPr>
              <a:t> </a:t>
            </a:r>
            <a:r>
              <a:rPr lang="en-US" sz="2400" dirty="0" err="1">
                <a:solidFill>
                  <a:schemeClr val="bg1"/>
                </a:solidFill>
              </a:rPr>
              <a:t>näin</a:t>
            </a:r>
            <a:r>
              <a:rPr lang="en-US" sz="2400" dirty="0">
                <a:solidFill>
                  <a:schemeClr val="bg1"/>
                </a:solidFill>
              </a:rPr>
              <a:t> </a:t>
            </a:r>
            <a:r>
              <a:rPr lang="en-US" sz="2400" dirty="0" err="1">
                <a:solidFill>
                  <a:schemeClr val="bg1"/>
                </a:solidFill>
              </a:rPr>
              <a:t>tapahtuisi</a:t>
            </a:r>
            <a:r>
              <a:rPr lang="en-US" sz="2400" dirty="0">
                <a:solidFill>
                  <a:schemeClr val="bg1"/>
                </a:solidFill>
              </a:rPr>
              <a:t> </a:t>
            </a:r>
            <a:r>
              <a:rPr lang="en-US" sz="2400" dirty="0" err="1">
                <a:solidFill>
                  <a:schemeClr val="bg1"/>
                </a:solidFill>
              </a:rPr>
              <a:t>tulevaisuudessakin</a:t>
            </a:r>
            <a:endParaRPr lang="en-US" sz="2400" dirty="0">
              <a:solidFill>
                <a:schemeClr val="bg1"/>
              </a:solidFill>
            </a:endParaRPr>
          </a:p>
          <a:p>
            <a:endParaRPr lang="en-US" sz="2000" dirty="0">
              <a:solidFill>
                <a:schemeClr val="bg1"/>
              </a:solidFill>
            </a:endParaRPr>
          </a:p>
        </p:txBody>
      </p:sp>
      <p:cxnSp>
        <p:nvCxnSpPr>
          <p:cNvPr id="17" name="Straight Connector 16">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Sisällön paikkamerkki 7">
            <a:extLst>
              <a:ext uri="{FF2B5EF4-FFF2-40B4-BE49-F238E27FC236}">
                <a16:creationId xmlns:a16="http://schemas.microsoft.com/office/drawing/2014/main" id="{F3B6E9D1-6556-3C18-09E0-6FF4610CBE1D}"/>
              </a:ext>
            </a:extLst>
          </p:cNvPr>
          <p:cNvPicPr>
            <a:picLocks noGrp="1" noChangeAspect="1"/>
          </p:cNvPicPr>
          <p:nvPr>
            <p:ph sz="half" idx="2"/>
          </p:nvPr>
        </p:nvPicPr>
        <p:blipFill rotWithShape="1">
          <a:blip r:embed="rId2"/>
          <a:srcRect r="-2" b="152"/>
          <a:stretch/>
        </p:blipFill>
        <p:spPr>
          <a:xfrm>
            <a:off x="6525453" y="10"/>
            <a:ext cx="5666547" cy="6857990"/>
          </a:xfrm>
          <a:prstGeom prst="rect">
            <a:avLst/>
          </a:prstGeom>
        </p:spPr>
      </p:pic>
    </p:spTree>
    <p:extLst>
      <p:ext uri="{BB962C8B-B14F-4D97-AF65-F5344CB8AC3E}">
        <p14:creationId xmlns:p14="http://schemas.microsoft.com/office/powerpoint/2010/main" val="22174709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6E27152-0451-59EB-6CCB-C9DAD09C8B56}"/>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800" kern="1200">
                <a:solidFill>
                  <a:schemeClr val="tx1"/>
                </a:solidFill>
                <a:latin typeface="+mj-lt"/>
                <a:ea typeface="+mj-ea"/>
                <a:cs typeface="+mj-cs"/>
              </a:rPr>
              <a:t>Kpl 11. Rationalismi</a:t>
            </a:r>
          </a:p>
        </p:txBody>
      </p:sp>
      <p:sp>
        <p:nvSpPr>
          <p:cNvPr id="16" name="Rectangle 15">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31616E15-C757-3391-6B85-1086AEED8FD7}"/>
              </a:ext>
            </a:extLst>
          </p:cNvPr>
          <p:cNvSpPr>
            <a:spLocks noGrp="1"/>
          </p:cNvSpPr>
          <p:nvPr>
            <p:ph sz="half" idx="1"/>
          </p:nvPr>
        </p:nvSpPr>
        <p:spPr>
          <a:xfrm>
            <a:off x="293914" y="2318657"/>
            <a:ext cx="5458281" cy="3920302"/>
          </a:xfrm>
        </p:spPr>
        <p:txBody>
          <a:bodyPr vert="horz" lIns="91440" tIns="45720" rIns="91440" bIns="45720" rtlCol="0" anchor="ctr">
            <a:normAutofit/>
          </a:bodyPr>
          <a:lstStyle/>
          <a:p>
            <a:endParaRPr lang="en-US" sz="2000" dirty="0"/>
          </a:p>
        </p:txBody>
      </p:sp>
      <p:pic>
        <p:nvPicPr>
          <p:cNvPr id="5" name="Sisällön paikkamerkki 4">
            <a:extLst>
              <a:ext uri="{FF2B5EF4-FFF2-40B4-BE49-F238E27FC236}">
                <a16:creationId xmlns:a16="http://schemas.microsoft.com/office/drawing/2014/main" id="{80C8D79F-F39A-30D9-9CA6-87F98CFA5766}"/>
              </a:ext>
            </a:extLst>
          </p:cNvPr>
          <p:cNvPicPr>
            <a:picLocks noGrp="1" noChangeAspect="1"/>
          </p:cNvPicPr>
          <p:nvPr>
            <p:ph sz="half" idx="2"/>
          </p:nvPr>
        </p:nvPicPr>
        <p:blipFill>
          <a:blip r:embed="rId2"/>
          <a:stretch>
            <a:fillRect/>
          </a:stretch>
        </p:blipFill>
        <p:spPr>
          <a:xfrm>
            <a:off x="2135235" y="2680521"/>
            <a:ext cx="7233920" cy="3558438"/>
          </a:xfrm>
          <a:prstGeom prst="rect">
            <a:avLst/>
          </a:prstGeom>
        </p:spPr>
      </p:pic>
      <p:sp>
        <p:nvSpPr>
          <p:cNvPr id="20" name="Rectangle 19">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288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4C659F-53F1-44C3-C32B-51CE426AD760}"/>
              </a:ext>
            </a:extLst>
          </p:cNvPr>
          <p:cNvSpPr>
            <a:spLocks noGrp="1"/>
          </p:cNvSpPr>
          <p:nvPr>
            <p:ph type="title"/>
          </p:nvPr>
        </p:nvSpPr>
        <p:spPr/>
        <p:txBody>
          <a:bodyPr/>
          <a:lstStyle/>
          <a:p>
            <a:r>
              <a:rPr lang="fi-FI" dirty="0"/>
              <a:t>Kpl 11. Rationalismi</a:t>
            </a:r>
          </a:p>
        </p:txBody>
      </p:sp>
      <p:sp>
        <p:nvSpPr>
          <p:cNvPr id="3" name="Sisällön paikkamerkki 2">
            <a:extLst>
              <a:ext uri="{FF2B5EF4-FFF2-40B4-BE49-F238E27FC236}">
                <a16:creationId xmlns:a16="http://schemas.microsoft.com/office/drawing/2014/main" id="{4A2EEDB0-1F53-49AC-65B3-920F8CBFD1E3}"/>
              </a:ext>
            </a:extLst>
          </p:cNvPr>
          <p:cNvSpPr>
            <a:spLocks noGrp="1"/>
          </p:cNvSpPr>
          <p:nvPr>
            <p:ph sz="half" idx="1"/>
          </p:nvPr>
        </p:nvSpPr>
        <p:spPr>
          <a:xfrm>
            <a:off x="212271" y="1453244"/>
            <a:ext cx="5807529" cy="5039632"/>
          </a:xfrm>
        </p:spPr>
        <p:txBody>
          <a:bodyPr>
            <a:normAutofit/>
          </a:bodyPr>
          <a:lstStyle/>
          <a:p>
            <a:r>
              <a:rPr lang="fi-FI" b="1" dirty="0"/>
              <a:t>Rene Descartes</a:t>
            </a:r>
            <a:r>
              <a:rPr lang="fi-FI" dirty="0"/>
              <a:t>: aistit voivat pettää, miten siis saadaan varmaa tietoa?</a:t>
            </a:r>
          </a:p>
          <a:p>
            <a:pPr lvl="1"/>
            <a:r>
              <a:rPr lang="fi-FI" sz="2800" dirty="0"/>
              <a:t>Epäili kaiken varmuutta, jopa omaa olemassaoloa</a:t>
            </a:r>
          </a:p>
          <a:p>
            <a:pPr lvl="1"/>
            <a:r>
              <a:rPr lang="fi-FI" sz="2800" dirty="0"/>
              <a:t>Ainoa varma asia on </a:t>
            </a:r>
            <a:r>
              <a:rPr lang="fi-FI" sz="2800" i="1" dirty="0"/>
              <a:t>epäily itse </a:t>
            </a:r>
            <a:r>
              <a:rPr lang="fi-FI" sz="2800" dirty="0"/>
              <a:t>ja epäily on </a:t>
            </a:r>
            <a:r>
              <a:rPr lang="fi-FI" sz="2800" i="1" dirty="0"/>
              <a:t>ajattelua</a:t>
            </a:r>
            <a:r>
              <a:rPr lang="fi-FI" sz="2800" dirty="0"/>
              <a:t> </a:t>
            </a:r>
            <a:r>
              <a:rPr lang="fi-FI" sz="2800" dirty="0">
                <a:sym typeface="Wingdings" panose="05000000000000000000" pitchFamily="2" charset="2"/>
              </a:rPr>
              <a:t> varmaa tietoa siis </a:t>
            </a:r>
            <a:r>
              <a:rPr lang="fi-FI" sz="2800" i="1" dirty="0">
                <a:sym typeface="Wingdings" panose="05000000000000000000" pitchFamily="2" charset="2"/>
              </a:rPr>
              <a:t>ajattelemalla </a:t>
            </a:r>
          </a:p>
          <a:p>
            <a:r>
              <a:rPr lang="fi-FI" dirty="0">
                <a:sym typeface="Wingdings" panose="05000000000000000000" pitchFamily="2" charset="2"/>
              </a:rPr>
              <a:t>”</a:t>
            </a:r>
            <a:r>
              <a:rPr lang="fi-FI" b="1" dirty="0" err="1">
                <a:sym typeface="Wingdings" panose="05000000000000000000" pitchFamily="2" charset="2"/>
              </a:rPr>
              <a:t>Cogito</a:t>
            </a:r>
            <a:r>
              <a:rPr lang="fi-FI" b="1" dirty="0">
                <a:sym typeface="Wingdings" panose="05000000000000000000" pitchFamily="2" charset="2"/>
              </a:rPr>
              <a:t>, </a:t>
            </a:r>
            <a:r>
              <a:rPr lang="fi-FI" b="1" dirty="0" err="1">
                <a:sym typeface="Wingdings" panose="05000000000000000000" pitchFamily="2" charset="2"/>
              </a:rPr>
              <a:t>ergo</a:t>
            </a:r>
            <a:r>
              <a:rPr lang="fi-FI" b="1" dirty="0">
                <a:sym typeface="Wingdings" panose="05000000000000000000" pitchFamily="2" charset="2"/>
              </a:rPr>
              <a:t> </a:t>
            </a:r>
            <a:r>
              <a:rPr lang="fi-FI" b="1" dirty="0" err="1">
                <a:sym typeface="Wingdings" panose="05000000000000000000" pitchFamily="2" charset="2"/>
              </a:rPr>
              <a:t>sum</a:t>
            </a:r>
            <a:r>
              <a:rPr lang="fi-FI" dirty="0">
                <a:sym typeface="Wingdings" panose="05000000000000000000" pitchFamily="2" charset="2"/>
              </a:rPr>
              <a:t>”, ajattelen, siis olen.</a:t>
            </a:r>
            <a:endParaRPr lang="fi-FI" dirty="0"/>
          </a:p>
          <a:p>
            <a:r>
              <a:rPr lang="fi-FI" dirty="0" err="1">
                <a:hlinkClick r:id="rId2"/>
              </a:rPr>
              <a:t>https</a:t>
            </a:r>
            <a:r>
              <a:rPr lang="fi-FI" dirty="0">
                <a:hlinkClick r:id="rId2"/>
              </a:rPr>
              <a:t>://</a:t>
            </a:r>
            <a:r>
              <a:rPr lang="fi-FI" dirty="0" err="1">
                <a:hlinkClick r:id="rId2"/>
              </a:rPr>
              <a:t>www.bbc.co.uk</a:t>
            </a:r>
            <a:r>
              <a:rPr lang="fi-FI" dirty="0">
                <a:hlinkClick r:id="rId2"/>
              </a:rPr>
              <a:t>/</a:t>
            </a:r>
            <a:r>
              <a:rPr lang="fi-FI" dirty="0" err="1">
                <a:hlinkClick r:id="rId2"/>
              </a:rPr>
              <a:t>programmes</a:t>
            </a:r>
            <a:r>
              <a:rPr lang="fi-FI" dirty="0">
                <a:hlinkClick r:id="rId2"/>
              </a:rPr>
              <a:t>/p02pdc6n</a:t>
            </a:r>
            <a:endParaRPr lang="fi-FI" dirty="0"/>
          </a:p>
        </p:txBody>
      </p:sp>
      <p:pic>
        <p:nvPicPr>
          <p:cNvPr id="5" name="Sisällön paikkamerkki 4">
            <a:extLst>
              <a:ext uri="{FF2B5EF4-FFF2-40B4-BE49-F238E27FC236}">
                <a16:creationId xmlns:a16="http://schemas.microsoft.com/office/drawing/2014/main" id="{92411635-8F04-49C4-C08F-1DBF888FCED7}"/>
              </a:ext>
            </a:extLst>
          </p:cNvPr>
          <p:cNvPicPr>
            <a:picLocks noGrp="1" noChangeAspect="1"/>
          </p:cNvPicPr>
          <p:nvPr>
            <p:ph sz="half" idx="2"/>
          </p:nvPr>
        </p:nvPicPr>
        <p:blipFill>
          <a:blip r:embed="rId3"/>
          <a:stretch>
            <a:fillRect/>
          </a:stretch>
        </p:blipFill>
        <p:spPr>
          <a:xfrm>
            <a:off x="6172200" y="2543969"/>
            <a:ext cx="5181600" cy="2914650"/>
          </a:xfrm>
          <a:prstGeom prst="rect">
            <a:avLst/>
          </a:prstGeom>
          <a:ln>
            <a:noFill/>
          </a:ln>
        </p:spPr>
      </p:pic>
    </p:spTree>
    <p:extLst>
      <p:ext uri="{BB962C8B-B14F-4D97-AF65-F5344CB8AC3E}">
        <p14:creationId xmlns:p14="http://schemas.microsoft.com/office/powerpoint/2010/main" val="37994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p:cNvSpPr>
            <a:spLocks noGrp="1"/>
          </p:cNvSpPr>
          <p:nvPr>
            <p:ph type="title"/>
          </p:nvPr>
        </p:nvSpPr>
        <p:spPr>
          <a:xfrm>
            <a:off x="890338" y="640080"/>
            <a:ext cx="3734014" cy="3566160"/>
          </a:xfrm>
        </p:spPr>
        <p:txBody>
          <a:bodyPr vert="horz" lIns="91440" tIns="45720" rIns="91440" bIns="45720" rtlCol="0" anchor="b">
            <a:normAutofit/>
          </a:bodyPr>
          <a:lstStyle/>
          <a:p>
            <a:r>
              <a:rPr lang="en-US" sz="3800"/>
              <a:t>Descartes: Mistä tiedämme, ettemme ole sätkynukkeja, joita paha demoni ohjailee?</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isällön paikkamerkki 4"/>
          <p:cNvPicPr>
            <a:picLocks noGrp="1" noChangeAspect="1"/>
          </p:cNvPicPr>
          <p:nvPr>
            <p:ph sz="half" idx="2"/>
          </p:nvPr>
        </p:nvPicPr>
        <p:blipFill rotWithShape="1">
          <a:blip r:embed="rId3"/>
          <a:srcRect r="-1" b="1101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448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1" dirty="0"/>
              <a:t>Optinen harha</a:t>
            </a:r>
            <a:r>
              <a:rPr lang="fi-FI" dirty="0"/>
              <a:t>, on illuusio, joka johtaa näköaistia harhaan.</a:t>
            </a:r>
          </a:p>
        </p:txBody>
      </p:sp>
      <p:pic>
        <p:nvPicPr>
          <p:cNvPr id="5" name="Sisällön paikkamerkki 4"/>
          <p:cNvPicPr>
            <a:picLocks noGrp="1" noChangeAspect="1"/>
          </p:cNvPicPr>
          <p:nvPr>
            <p:ph sz="half" idx="1"/>
          </p:nvPr>
        </p:nvPicPr>
        <p:blipFill>
          <a:blip r:embed="rId2"/>
          <a:stretch>
            <a:fillRect/>
          </a:stretch>
        </p:blipFill>
        <p:spPr>
          <a:xfrm>
            <a:off x="1012522" y="1616440"/>
            <a:ext cx="3521826" cy="4338586"/>
          </a:xfrm>
          <a:prstGeom prst="rect">
            <a:avLst/>
          </a:prstGeom>
        </p:spPr>
      </p:pic>
      <p:pic>
        <p:nvPicPr>
          <p:cNvPr id="6" name="Sisällön paikkamerkki 5"/>
          <p:cNvPicPr>
            <a:picLocks noGrp="1" noChangeAspect="1"/>
          </p:cNvPicPr>
          <p:nvPr>
            <p:ph sz="half" idx="2"/>
          </p:nvPr>
        </p:nvPicPr>
        <p:blipFill>
          <a:blip r:embed="rId3"/>
          <a:stretch>
            <a:fillRect/>
          </a:stretch>
        </p:blipFill>
        <p:spPr>
          <a:xfrm>
            <a:off x="5647007" y="1200831"/>
            <a:ext cx="5706794" cy="4220255"/>
          </a:xfrm>
          <a:prstGeom prst="rect">
            <a:avLst/>
          </a:prstGeom>
        </p:spPr>
      </p:pic>
      <p:sp>
        <p:nvSpPr>
          <p:cNvPr id="7" name="Tekstiruutu 6"/>
          <p:cNvSpPr txBox="1"/>
          <p:nvPr/>
        </p:nvSpPr>
        <p:spPr>
          <a:xfrm>
            <a:off x="1617690" y="6108050"/>
            <a:ext cx="3627620" cy="369332"/>
          </a:xfrm>
          <a:prstGeom prst="rect">
            <a:avLst/>
          </a:prstGeom>
          <a:noFill/>
        </p:spPr>
        <p:txBody>
          <a:bodyPr wrap="square" rtlCol="0">
            <a:spAutoFit/>
          </a:bodyPr>
          <a:lstStyle/>
          <a:p>
            <a:r>
              <a:rPr lang="fi-FI" b="1" dirty="0"/>
              <a:t>Kuvioharha</a:t>
            </a:r>
          </a:p>
        </p:txBody>
      </p:sp>
      <p:sp>
        <p:nvSpPr>
          <p:cNvPr id="8" name="Tekstiruutu 7"/>
          <p:cNvSpPr txBox="1"/>
          <p:nvPr/>
        </p:nvSpPr>
        <p:spPr>
          <a:xfrm>
            <a:off x="6721839" y="5646385"/>
            <a:ext cx="4631961" cy="923330"/>
          </a:xfrm>
          <a:prstGeom prst="rect">
            <a:avLst/>
          </a:prstGeom>
          <a:noFill/>
        </p:spPr>
        <p:txBody>
          <a:bodyPr wrap="square" rtlCol="0">
            <a:spAutoFit/>
          </a:bodyPr>
          <a:lstStyle/>
          <a:p>
            <a:r>
              <a:rPr lang="fi-FI" b="1" dirty="0"/>
              <a:t>Ihminen näkee airon paikassa, josta valo tulisi silmään veden ja ilman halki taittumatta rajapinnassa. Siksi airo näyttää taittuneelta.</a:t>
            </a:r>
          </a:p>
        </p:txBody>
      </p:sp>
    </p:spTree>
    <p:extLst>
      <p:ext uri="{BB962C8B-B14F-4D97-AF65-F5344CB8AC3E}">
        <p14:creationId xmlns:p14="http://schemas.microsoft.com/office/powerpoint/2010/main" val="21715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p:cNvPicPr>
            <a:picLocks noChangeAspect="1"/>
          </p:cNvPicPr>
          <p:nvPr/>
        </p:nvPicPr>
        <p:blipFill>
          <a:blip r:embed="rId2"/>
          <a:stretch>
            <a:fillRect/>
          </a:stretch>
        </p:blipFill>
        <p:spPr>
          <a:xfrm>
            <a:off x="2873293" y="1326249"/>
            <a:ext cx="5889707" cy="5166626"/>
          </a:xfrm>
          <a:prstGeom prst="rect">
            <a:avLst/>
          </a:prstGeom>
        </p:spPr>
      </p:pic>
      <p:sp>
        <p:nvSpPr>
          <p:cNvPr id="2" name="Otsikko 1"/>
          <p:cNvSpPr>
            <a:spLocks noGrp="1"/>
          </p:cNvSpPr>
          <p:nvPr>
            <p:ph type="title"/>
          </p:nvPr>
        </p:nvSpPr>
        <p:spPr/>
        <p:txBody>
          <a:bodyPr/>
          <a:lstStyle/>
          <a:p>
            <a:r>
              <a:rPr lang="fi-FI" b="1" dirty="0"/>
              <a:t>Pyörivät käärmeet</a:t>
            </a:r>
            <a:r>
              <a:rPr lang="fi-FI" dirty="0"/>
              <a:t>, ”käärmeet” eivät oikeasti liiku.</a:t>
            </a:r>
          </a:p>
        </p:txBody>
      </p:sp>
      <p:sp>
        <p:nvSpPr>
          <p:cNvPr id="3" name="Sisällön paikkamerkki 2"/>
          <p:cNvSpPr>
            <a:spLocks noGrp="1"/>
          </p:cNvSpPr>
          <p:nvPr>
            <p:ph sz="half" idx="1"/>
          </p:nvPr>
        </p:nvSpPr>
        <p:spPr/>
        <p:txBody>
          <a:bodyPr/>
          <a:lstStyle/>
          <a:p>
            <a:endParaRPr lang="fi-FI" dirty="0"/>
          </a:p>
        </p:txBody>
      </p:sp>
      <p:sp>
        <p:nvSpPr>
          <p:cNvPr id="4" name="Sisällön paikkamerkki 3"/>
          <p:cNvSpPr>
            <a:spLocks noGrp="1"/>
          </p:cNvSpPr>
          <p:nvPr>
            <p:ph sz="half" idx="2"/>
          </p:nvPr>
        </p:nvSpPr>
        <p:spPr/>
        <p:txBody>
          <a:bodyPr/>
          <a:lstStyle/>
          <a:p>
            <a:endParaRPr lang="fi-FI" dirty="0"/>
          </a:p>
        </p:txBody>
      </p:sp>
    </p:spTree>
    <p:extLst>
      <p:ext uri="{BB962C8B-B14F-4D97-AF65-F5344CB8AC3E}">
        <p14:creationId xmlns:p14="http://schemas.microsoft.com/office/powerpoint/2010/main" val="368447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0" name="Arc 103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274F7FA3-8A8B-EEB7-A158-FB593FC46BC7}"/>
              </a:ext>
            </a:extLst>
          </p:cNvPr>
          <p:cNvSpPr>
            <a:spLocks noGrp="1"/>
          </p:cNvSpPr>
          <p:nvPr>
            <p:ph type="title"/>
          </p:nvPr>
        </p:nvSpPr>
        <p:spPr>
          <a:xfrm>
            <a:off x="1028700" y="212503"/>
            <a:ext cx="9141380" cy="1325563"/>
          </a:xfrm>
        </p:spPr>
        <p:txBody>
          <a:bodyPr vert="horz" lIns="91440" tIns="45720" rIns="91440" bIns="45720" rtlCol="0" anchor="ctr">
            <a:normAutofit/>
          </a:bodyPr>
          <a:lstStyle/>
          <a:p>
            <a:r>
              <a:rPr lang="en-US" kern="1200" dirty="0" err="1">
                <a:solidFill>
                  <a:schemeClr val="tx1"/>
                </a:solidFill>
                <a:latin typeface="+mj-lt"/>
                <a:ea typeface="+mj-ea"/>
                <a:cs typeface="+mj-cs"/>
              </a:rPr>
              <a:t>Kpl</a:t>
            </a:r>
            <a:r>
              <a:rPr lang="en-US" kern="1200" dirty="0">
                <a:solidFill>
                  <a:schemeClr val="tx1"/>
                </a:solidFill>
                <a:latin typeface="+mj-lt"/>
                <a:ea typeface="+mj-ea"/>
                <a:cs typeface="+mj-cs"/>
              </a:rPr>
              <a:t> 12. </a:t>
            </a:r>
            <a:r>
              <a:rPr lang="en-US" kern="1200" dirty="0" err="1">
                <a:solidFill>
                  <a:schemeClr val="tx1"/>
                </a:solidFill>
                <a:latin typeface="+mj-lt"/>
                <a:ea typeface="+mj-ea"/>
                <a:cs typeface="+mj-cs"/>
              </a:rPr>
              <a:t>Kantin</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tietoteoria</a:t>
            </a:r>
            <a:endParaRPr lang="en-US" kern="1200" dirty="0">
              <a:solidFill>
                <a:schemeClr val="tx1"/>
              </a:solidFill>
              <a:latin typeface="+mj-lt"/>
              <a:ea typeface="+mj-ea"/>
              <a:cs typeface="+mj-cs"/>
            </a:endParaRPr>
          </a:p>
        </p:txBody>
      </p:sp>
      <p:sp>
        <p:nvSpPr>
          <p:cNvPr id="1041" name="Freeform: Shape 103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a:extLst>
              <a:ext uri="{FF2B5EF4-FFF2-40B4-BE49-F238E27FC236}">
                <a16:creationId xmlns:a16="http://schemas.microsoft.com/office/drawing/2014/main" id="{456C3E0F-890F-7F4F-6FEB-B60ECB3E6B2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279381" y="1455014"/>
            <a:ext cx="4777381" cy="345165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Sisällön paikkamerkki 2">
            <a:extLst>
              <a:ext uri="{FF2B5EF4-FFF2-40B4-BE49-F238E27FC236}">
                <a16:creationId xmlns:a16="http://schemas.microsoft.com/office/drawing/2014/main" id="{C7FBE211-E39D-E0A4-8B6A-20628D909EAE}"/>
              </a:ext>
            </a:extLst>
          </p:cNvPr>
          <p:cNvSpPr>
            <a:spLocks noGrp="1"/>
          </p:cNvSpPr>
          <p:nvPr>
            <p:ph sz="half" idx="1"/>
          </p:nvPr>
        </p:nvSpPr>
        <p:spPr>
          <a:xfrm>
            <a:off x="5056762" y="1191986"/>
            <a:ext cx="6297038" cy="4984977"/>
          </a:xfrm>
        </p:spPr>
        <p:txBody>
          <a:bodyPr vert="horz" lIns="91440" tIns="45720" rIns="91440" bIns="45720" rtlCol="0">
            <a:noAutofit/>
          </a:bodyPr>
          <a:lstStyle/>
          <a:p>
            <a:r>
              <a:rPr lang="en-US" b="1" dirty="0"/>
              <a:t>Immanuel Kant</a:t>
            </a:r>
          </a:p>
          <a:p>
            <a:r>
              <a:rPr lang="en-US" dirty="0" err="1"/>
              <a:t>Yhdisti</a:t>
            </a:r>
            <a:r>
              <a:rPr lang="en-US" dirty="0"/>
              <a:t> </a:t>
            </a:r>
            <a:r>
              <a:rPr lang="en-US" dirty="0" err="1"/>
              <a:t>empirismin</a:t>
            </a:r>
            <a:r>
              <a:rPr lang="en-US" dirty="0"/>
              <a:t> ja </a:t>
            </a:r>
            <a:r>
              <a:rPr lang="en-US" dirty="0" err="1"/>
              <a:t>rationalismin</a:t>
            </a:r>
            <a:r>
              <a:rPr lang="en-US" dirty="0"/>
              <a:t>:</a:t>
            </a:r>
          </a:p>
          <a:p>
            <a:r>
              <a:rPr lang="en-US" b="1" dirty="0"/>
              <a:t>1. </a:t>
            </a:r>
            <a:r>
              <a:rPr lang="en-US" b="1" dirty="0" err="1"/>
              <a:t>empirismi</a:t>
            </a:r>
            <a:r>
              <a:rPr lang="en-US" dirty="0"/>
              <a:t>: </a:t>
            </a:r>
            <a:r>
              <a:rPr lang="en-US" dirty="0" err="1"/>
              <a:t>aistihavainnot</a:t>
            </a:r>
            <a:r>
              <a:rPr lang="en-US" dirty="0"/>
              <a:t> </a:t>
            </a:r>
            <a:r>
              <a:rPr lang="en-US" dirty="0" err="1"/>
              <a:t>tuottavat</a:t>
            </a:r>
            <a:r>
              <a:rPr lang="en-US" dirty="0"/>
              <a:t> </a:t>
            </a:r>
            <a:r>
              <a:rPr lang="en-US" i="1" dirty="0" err="1"/>
              <a:t>havaintomassaa</a:t>
            </a:r>
            <a:r>
              <a:rPr lang="en-US" dirty="0"/>
              <a:t>, </a:t>
            </a:r>
            <a:r>
              <a:rPr lang="en-US" dirty="0" err="1"/>
              <a:t>joita</a:t>
            </a:r>
            <a:r>
              <a:rPr lang="en-US" dirty="0"/>
              <a:t> </a:t>
            </a:r>
            <a:r>
              <a:rPr lang="en-US" dirty="0" err="1"/>
              <a:t>järkemme</a:t>
            </a:r>
            <a:r>
              <a:rPr lang="en-US" dirty="0"/>
              <a:t> </a:t>
            </a:r>
            <a:r>
              <a:rPr lang="en-US" dirty="0" err="1"/>
              <a:t>prosessoi</a:t>
            </a:r>
            <a:endParaRPr lang="en-US" dirty="0"/>
          </a:p>
          <a:p>
            <a:r>
              <a:rPr lang="en-US" b="1" dirty="0"/>
              <a:t>2 </a:t>
            </a:r>
            <a:r>
              <a:rPr lang="en-US" b="1" dirty="0" err="1"/>
              <a:t>rationalismi</a:t>
            </a:r>
            <a:r>
              <a:rPr lang="en-US" dirty="0"/>
              <a:t>: </a:t>
            </a:r>
            <a:r>
              <a:rPr lang="en-US" dirty="0" err="1"/>
              <a:t>järki</a:t>
            </a:r>
            <a:r>
              <a:rPr lang="en-US" dirty="0"/>
              <a:t> </a:t>
            </a:r>
            <a:r>
              <a:rPr lang="en-US" dirty="0" err="1"/>
              <a:t>tuo</a:t>
            </a:r>
            <a:r>
              <a:rPr lang="en-US" dirty="0"/>
              <a:t> </a:t>
            </a:r>
            <a:r>
              <a:rPr lang="en-US" i="1" dirty="0" err="1"/>
              <a:t>ymmärryksen</a:t>
            </a:r>
            <a:r>
              <a:rPr lang="en-US" i="1" dirty="0"/>
              <a:t> </a:t>
            </a:r>
            <a:r>
              <a:rPr lang="en-US" dirty="0" err="1"/>
              <a:t>havaintomassaan</a:t>
            </a:r>
            <a:endParaRPr lang="en-US" dirty="0"/>
          </a:p>
          <a:p>
            <a:pPr marL="0" indent="0">
              <a:buNone/>
            </a:pPr>
            <a:endParaRPr lang="en-US" dirty="0"/>
          </a:p>
          <a:p>
            <a:pPr marL="0" indent="0">
              <a:buNone/>
            </a:pPr>
            <a:r>
              <a:rPr lang="en-US" dirty="0">
                <a:sym typeface="Wingdings" pitchFamily="2" charset="2"/>
              </a:rPr>
              <a:t></a:t>
            </a:r>
            <a:r>
              <a:rPr lang="en-US" dirty="0"/>
              <a:t> Emme </a:t>
            </a:r>
            <a:r>
              <a:rPr lang="en-US" dirty="0" err="1"/>
              <a:t>koskaan</a:t>
            </a:r>
            <a:r>
              <a:rPr lang="en-US" dirty="0"/>
              <a:t> </a:t>
            </a:r>
            <a:r>
              <a:rPr lang="en-US" dirty="0" err="1"/>
              <a:t>tavoita</a:t>
            </a:r>
            <a:r>
              <a:rPr lang="en-US" dirty="0"/>
              <a:t> </a:t>
            </a:r>
            <a:r>
              <a:rPr lang="en-US" dirty="0" err="1"/>
              <a:t>todellisuutta</a:t>
            </a:r>
            <a:r>
              <a:rPr lang="en-US" dirty="0"/>
              <a:t> </a:t>
            </a:r>
            <a:r>
              <a:rPr lang="en-US" b="1" dirty="0" err="1"/>
              <a:t>sellaisena</a:t>
            </a:r>
            <a:r>
              <a:rPr lang="en-US" b="1" dirty="0"/>
              <a:t> </a:t>
            </a:r>
            <a:r>
              <a:rPr lang="en-US" b="1" dirty="0" err="1"/>
              <a:t>kuin</a:t>
            </a:r>
            <a:r>
              <a:rPr lang="en-US" b="1" dirty="0"/>
              <a:t> se on (</a:t>
            </a:r>
            <a:r>
              <a:rPr lang="en-US" b="1" dirty="0" err="1"/>
              <a:t>havaitsemme</a:t>
            </a:r>
            <a:r>
              <a:rPr lang="en-US" b="1" dirty="0"/>
              <a:t> </a:t>
            </a:r>
            <a:r>
              <a:rPr lang="en-US" b="1" dirty="0" err="1"/>
              <a:t>kaiken</a:t>
            </a:r>
            <a:r>
              <a:rPr lang="en-US" b="1" dirty="0"/>
              <a:t> </a:t>
            </a:r>
            <a:r>
              <a:rPr lang="en-US" b="1" dirty="0" err="1"/>
              <a:t>mielen</a:t>
            </a:r>
            <a:r>
              <a:rPr lang="en-US" b="1" dirty="0"/>
              <a:t> “</a:t>
            </a:r>
            <a:r>
              <a:rPr lang="en-US" b="1" dirty="0" err="1"/>
              <a:t>tehdasasetusten</a:t>
            </a:r>
            <a:r>
              <a:rPr lang="en-US" b="1" dirty="0"/>
              <a:t>” </a:t>
            </a:r>
            <a:r>
              <a:rPr lang="en-US" b="1" dirty="0" err="1"/>
              <a:t>varassa</a:t>
            </a:r>
            <a:r>
              <a:rPr lang="en-US" b="1" dirty="0"/>
              <a:t>)</a:t>
            </a:r>
          </a:p>
        </p:txBody>
      </p:sp>
    </p:spTree>
    <p:extLst>
      <p:ext uri="{BB962C8B-B14F-4D97-AF65-F5344CB8AC3E}">
        <p14:creationId xmlns:p14="http://schemas.microsoft.com/office/powerpoint/2010/main" val="27387682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p:cNvSpPr>
            <a:spLocks noGrp="1"/>
          </p:cNvSpPr>
          <p:nvPr>
            <p:ph type="title"/>
          </p:nvPr>
        </p:nvSpPr>
        <p:spPr>
          <a:xfrm>
            <a:off x="1981200" y="274638"/>
            <a:ext cx="8229600" cy="559423"/>
          </a:xfrm>
        </p:spPr>
        <p:txBody>
          <a:bodyPr>
            <a:normAutofit fontScale="90000"/>
          </a:bodyPr>
          <a:lstStyle/>
          <a:p>
            <a:r>
              <a:rPr lang="fi-FI" dirty="0"/>
              <a:t>Kpl 12. Kantin synteesi </a:t>
            </a:r>
          </a:p>
        </p:txBody>
      </p:sp>
      <p:pic>
        <p:nvPicPr>
          <p:cNvPr id="7" name="Sisällön paikkamerkki 6"/>
          <p:cNvPicPr>
            <a:picLocks noGrp="1" noChangeAspect="1"/>
          </p:cNvPicPr>
          <p:nvPr>
            <p:ph idx="1"/>
          </p:nvPr>
        </p:nvPicPr>
        <p:blipFill>
          <a:blip r:embed="rId2"/>
          <a:stretch>
            <a:fillRect/>
          </a:stretch>
        </p:blipFill>
        <p:spPr>
          <a:xfrm>
            <a:off x="1710577" y="843679"/>
            <a:ext cx="8500225" cy="2585323"/>
          </a:xfrm>
          <a:prstGeom prst="rect">
            <a:avLst/>
          </a:prstGeom>
        </p:spPr>
      </p:pic>
      <p:sp>
        <p:nvSpPr>
          <p:cNvPr id="8" name="Tekstiruutu 7"/>
          <p:cNvSpPr txBox="1"/>
          <p:nvPr/>
        </p:nvSpPr>
        <p:spPr>
          <a:xfrm>
            <a:off x="3009579" y="4102313"/>
            <a:ext cx="2788038" cy="2308324"/>
          </a:xfrm>
          <a:prstGeom prst="rect">
            <a:avLst/>
          </a:prstGeom>
          <a:noFill/>
        </p:spPr>
        <p:txBody>
          <a:bodyPr wrap="square" rtlCol="0">
            <a:spAutoFit/>
          </a:bodyPr>
          <a:lstStyle/>
          <a:p>
            <a:pPr marL="342900" indent="-342900">
              <a:buAutoNum type="arabicPeriod"/>
            </a:pPr>
            <a:r>
              <a:rPr lang="fi-FI" i="1" dirty="0"/>
              <a:t>Empirismi</a:t>
            </a:r>
            <a:r>
              <a:rPr lang="fi-FI" dirty="0"/>
              <a:t>: </a:t>
            </a:r>
          </a:p>
          <a:p>
            <a:pPr marL="285750" indent="-285750">
              <a:buFontTx/>
              <a:buChar char="-"/>
            </a:pPr>
            <a:r>
              <a:rPr lang="fi-FI" b="1" dirty="0"/>
              <a:t>Aistihavainnot tuottavat meille havaintomassaa</a:t>
            </a:r>
          </a:p>
          <a:p>
            <a:pPr marL="285750" indent="-285750">
              <a:buFontTx/>
              <a:buChar char="-"/>
            </a:pPr>
            <a:r>
              <a:rPr lang="fi-FI" b="1" dirty="0"/>
              <a:t>Emme koskaan tavoita havaittavaa kohdetta ”puhtaasti”, vaan mielemme rakenteiden kautta</a:t>
            </a:r>
          </a:p>
        </p:txBody>
      </p:sp>
      <p:cxnSp>
        <p:nvCxnSpPr>
          <p:cNvPr id="10" name="Suora nuoliyhdysviiva 9"/>
          <p:cNvCxnSpPr/>
          <p:nvPr/>
        </p:nvCxnSpPr>
        <p:spPr>
          <a:xfrm flipH="1" flipV="1">
            <a:off x="3988957" y="3332558"/>
            <a:ext cx="9525" cy="714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kstiruutu 10"/>
          <p:cNvSpPr txBox="1"/>
          <p:nvPr/>
        </p:nvSpPr>
        <p:spPr>
          <a:xfrm>
            <a:off x="6791346" y="3998041"/>
            <a:ext cx="1818294" cy="3139321"/>
          </a:xfrm>
          <a:prstGeom prst="rect">
            <a:avLst/>
          </a:prstGeom>
          <a:noFill/>
        </p:spPr>
        <p:txBody>
          <a:bodyPr wrap="square" rtlCol="0">
            <a:spAutoFit/>
          </a:bodyPr>
          <a:lstStyle/>
          <a:p>
            <a:r>
              <a:rPr lang="fi-FI" i="1" dirty="0"/>
              <a:t>2. Rationalismi</a:t>
            </a:r>
          </a:p>
          <a:p>
            <a:pPr marL="285750" indent="-285750">
              <a:buFontTx/>
              <a:buChar char="-"/>
            </a:pPr>
            <a:r>
              <a:rPr lang="fi-FI" b="1" dirty="0"/>
              <a:t>järki luo ymmärryksen havainnosta:</a:t>
            </a:r>
          </a:p>
          <a:p>
            <a:pPr marL="285750" indent="-285750">
              <a:buFontTx/>
              <a:buChar char="-"/>
            </a:pPr>
            <a:r>
              <a:rPr lang="fi-FI" b="1" dirty="0"/>
              <a:t>-</a:t>
            </a:r>
            <a:r>
              <a:rPr lang="fi-FI" b="1" i="1" dirty="0"/>
              <a:t>aika</a:t>
            </a:r>
          </a:p>
          <a:p>
            <a:pPr marL="285750" indent="-285750">
              <a:buFontTx/>
              <a:buChar char="-"/>
            </a:pPr>
            <a:r>
              <a:rPr lang="fi-FI" b="1" i="1" dirty="0"/>
              <a:t>tila</a:t>
            </a:r>
          </a:p>
          <a:p>
            <a:pPr marL="285750" indent="-285750">
              <a:buFontTx/>
              <a:buChar char="-"/>
            </a:pPr>
            <a:r>
              <a:rPr lang="fi-FI" b="1" i="1" dirty="0"/>
              <a:t>syy-seuraus –suhde</a:t>
            </a:r>
          </a:p>
          <a:p>
            <a:pPr marL="285750" indent="-285750">
              <a:buFontTx/>
              <a:buChar char="-"/>
            </a:pPr>
            <a:r>
              <a:rPr lang="fi-FI" b="1" dirty="0"/>
              <a:t>Käsitteellistää havainnon</a:t>
            </a:r>
          </a:p>
          <a:p>
            <a:pPr marL="285750" indent="-285750">
              <a:buFontTx/>
              <a:buChar char="-"/>
            </a:pPr>
            <a:endParaRPr lang="fi-FI" dirty="0"/>
          </a:p>
        </p:txBody>
      </p:sp>
      <p:cxnSp>
        <p:nvCxnSpPr>
          <p:cNvPr id="13" name="Suora nuoliyhdysviiva 12"/>
          <p:cNvCxnSpPr>
            <a:cxnSpLocks/>
          </p:cNvCxnSpPr>
          <p:nvPr/>
        </p:nvCxnSpPr>
        <p:spPr>
          <a:xfrm flipV="1">
            <a:off x="7572243" y="3308798"/>
            <a:ext cx="0" cy="4780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kstiruutu 1">
            <a:extLst>
              <a:ext uri="{FF2B5EF4-FFF2-40B4-BE49-F238E27FC236}">
                <a16:creationId xmlns:a16="http://schemas.microsoft.com/office/drawing/2014/main" id="{AB1D87FD-6E1A-8741-9D57-1C555C339D8A}"/>
              </a:ext>
            </a:extLst>
          </p:cNvPr>
          <p:cNvSpPr txBox="1"/>
          <p:nvPr/>
        </p:nvSpPr>
        <p:spPr>
          <a:xfrm>
            <a:off x="8998225" y="3998038"/>
            <a:ext cx="2054087" cy="2308324"/>
          </a:xfrm>
          <a:prstGeom prst="rect">
            <a:avLst/>
          </a:prstGeom>
          <a:noFill/>
        </p:spPr>
        <p:txBody>
          <a:bodyPr wrap="square" rtlCol="0">
            <a:spAutoFit/>
          </a:bodyPr>
          <a:lstStyle/>
          <a:p>
            <a:r>
              <a:rPr lang="fi-FI" i="1" dirty="0"/>
              <a:t>3. Tieto</a:t>
            </a:r>
          </a:p>
          <a:p>
            <a:r>
              <a:rPr lang="fi-FI" b="1" dirty="0"/>
              <a:t>Tieto ei ole kaikilla sama, vaan jokainen näkee ja tulkitsee havaitsemansa asiat hieman eri tavoin</a:t>
            </a:r>
          </a:p>
        </p:txBody>
      </p:sp>
      <p:cxnSp>
        <p:nvCxnSpPr>
          <p:cNvPr id="4" name="Suora nuoliyhdysviiva 3">
            <a:extLst>
              <a:ext uri="{FF2B5EF4-FFF2-40B4-BE49-F238E27FC236}">
                <a16:creationId xmlns:a16="http://schemas.microsoft.com/office/drawing/2014/main" id="{855DECE9-34CE-C141-994C-206596D37241}"/>
              </a:ext>
            </a:extLst>
          </p:cNvPr>
          <p:cNvCxnSpPr>
            <a:cxnSpLocks/>
          </p:cNvCxnSpPr>
          <p:nvPr/>
        </p:nvCxnSpPr>
        <p:spPr>
          <a:xfrm flipV="1">
            <a:off x="9528314" y="3429000"/>
            <a:ext cx="0" cy="569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102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65E65D8A-75C0-1191-C468-E17C9E51BFBB}"/>
              </a:ext>
            </a:extLst>
          </p:cNvPr>
          <p:cNvSpPr>
            <a:spLocks noGrp="1"/>
          </p:cNvSpPr>
          <p:nvPr>
            <p:ph type="title"/>
          </p:nvPr>
        </p:nvSpPr>
        <p:spPr>
          <a:xfrm>
            <a:off x="1285240" y="768626"/>
            <a:ext cx="8074815" cy="910410"/>
          </a:xfrm>
        </p:spPr>
        <p:txBody>
          <a:bodyPr anchor="ctr">
            <a:normAutofit fontScale="90000"/>
          </a:bodyPr>
          <a:lstStyle/>
          <a:p>
            <a:r>
              <a:rPr lang="fi-FI" sz="7200" dirty="0"/>
              <a:t>Kantin synteesi</a:t>
            </a:r>
          </a:p>
        </p:txBody>
      </p:sp>
      <p:sp>
        <p:nvSpPr>
          <p:cNvPr id="3" name="Sisällön paikkamerkki 2">
            <a:extLst>
              <a:ext uri="{FF2B5EF4-FFF2-40B4-BE49-F238E27FC236}">
                <a16:creationId xmlns:a16="http://schemas.microsoft.com/office/drawing/2014/main" id="{404FE73B-C39C-371D-FBE3-7A1C7350FE90}"/>
              </a:ext>
            </a:extLst>
          </p:cNvPr>
          <p:cNvSpPr>
            <a:spLocks noGrp="1"/>
          </p:cNvSpPr>
          <p:nvPr>
            <p:ph idx="1"/>
          </p:nvPr>
        </p:nvSpPr>
        <p:spPr>
          <a:xfrm>
            <a:off x="901149" y="1824386"/>
            <a:ext cx="10124660" cy="3651231"/>
          </a:xfrm>
        </p:spPr>
        <p:txBody>
          <a:bodyPr anchor="t">
            <a:normAutofit/>
          </a:bodyPr>
          <a:lstStyle/>
          <a:p>
            <a:endParaRPr lang="fi-FI" sz="2400" dirty="0"/>
          </a:p>
          <a:p>
            <a:r>
              <a:rPr lang="fi-FI" sz="4800" dirty="0"/>
              <a:t>Immanuel Kant: </a:t>
            </a:r>
            <a:r>
              <a:rPr lang="fi-FI" sz="4800" i="1" dirty="0"/>
              <a:t>”Havainnot ilman käsitteitä ovat sokeita ja käsitteet ilman havaintoja ovat tyhjiä.”</a:t>
            </a:r>
          </a:p>
        </p:txBody>
      </p:sp>
    </p:spTree>
    <p:extLst>
      <p:ext uri="{BB962C8B-B14F-4D97-AF65-F5344CB8AC3E}">
        <p14:creationId xmlns:p14="http://schemas.microsoft.com/office/powerpoint/2010/main" val="14567355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Otsikko 1">
            <a:extLst>
              <a:ext uri="{FF2B5EF4-FFF2-40B4-BE49-F238E27FC236}">
                <a16:creationId xmlns:a16="http://schemas.microsoft.com/office/drawing/2014/main" id="{06AFDF4D-AB5D-021D-3DCD-B3B0EFB686C1}"/>
              </a:ext>
            </a:extLst>
          </p:cNvPr>
          <p:cNvSpPr>
            <a:spLocks noGrp="1"/>
          </p:cNvSpPr>
          <p:nvPr>
            <p:ph type="title"/>
          </p:nvPr>
        </p:nvSpPr>
        <p:spPr>
          <a:xfrm>
            <a:off x="1137034" y="609597"/>
            <a:ext cx="9392421" cy="1330841"/>
          </a:xfrm>
        </p:spPr>
        <p:txBody>
          <a:bodyPr vert="horz" lIns="91440" tIns="45720" rIns="91440" bIns="45720" rtlCol="0" anchor="ctr">
            <a:normAutofit/>
          </a:bodyPr>
          <a:lstStyle/>
          <a:p>
            <a:r>
              <a:rPr lang="en-US" kern="1200">
                <a:solidFill>
                  <a:schemeClr val="tx1"/>
                </a:solidFill>
                <a:latin typeface="+mj-lt"/>
                <a:ea typeface="+mj-ea"/>
                <a:cs typeface="+mj-cs"/>
              </a:rPr>
              <a:t>Kpl 13. Metafysiikka</a:t>
            </a:r>
          </a:p>
        </p:txBody>
      </p:sp>
      <p:sp>
        <p:nvSpPr>
          <p:cNvPr id="3" name="Sisällön paikkamerkki 2">
            <a:extLst>
              <a:ext uri="{FF2B5EF4-FFF2-40B4-BE49-F238E27FC236}">
                <a16:creationId xmlns:a16="http://schemas.microsoft.com/office/drawing/2014/main" id="{B45C04A8-9E60-652B-A8C4-D4F86DF04E67}"/>
              </a:ext>
            </a:extLst>
          </p:cNvPr>
          <p:cNvSpPr>
            <a:spLocks noGrp="1"/>
          </p:cNvSpPr>
          <p:nvPr>
            <p:ph sz="half" idx="1"/>
          </p:nvPr>
        </p:nvSpPr>
        <p:spPr>
          <a:xfrm>
            <a:off x="207818" y="2327564"/>
            <a:ext cx="5888182" cy="4308763"/>
          </a:xfrm>
        </p:spPr>
        <p:txBody>
          <a:bodyPr vert="horz" lIns="91440" tIns="45720" rIns="91440" bIns="45720" rtlCol="0">
            <a:normAutofit/>
          </a:bodyPr>
          <a:lstStyle/>
          <a:p>
            <a:r>
              <a:rPr lang="en-US" dirty="0"/>
              <a:t>= </a:t>
            </a:r>
            <a:r>
              <a:rPr lang="en-US" dirty="0" err="1"/>
              <a:t>Tarkastalee</a:t>
            </a:r>
            <a:r>
              <a:rPr lang="en-US" dirty="0"/>
              <a:t> </a:t>
            </a:r>
            <a:r>
              <a:rPr lang="en-US" i="1" dirty="0" err="1"/>
              <a:t>olemassaoloa</a:t>
            </a:r>
            <a:endParaRPr lang="en-US" i="1" dirty="0"/>
          </a:p>
          <a:p>
            <a:r>
              <a:rPr lang="en-US" b="1" dirty="0"/>
              <a:t>1. </a:t>
            </a:r>
            <a:r>
              <a:rPr lang="en-US" b="1" dirty="0" err="1"/>
              <a:t>Kosmologia</a:t>
            </a:r>
            <a:r>
              <a:rPr lang="en-US" dirty="0"/>
              <a:t>: </a:t>
            </a:r>
            <a:r>
              <a:rPr lang="en-US" dirty="0" err="1"/>
              <a:t>tutkii</a:t>
            </a:r>
            <a:r>
              <a:rPr lang="en-US" dirty="0"/>
              <a:t> </a:t>
            </a:r>
            <a:r>
              <a:rPr lang="en-US" dirty="0" err="1"/>
              <a:t>maailmankaikkeutta</a:t>
            </a:r>
            <a:endParaRPr lang="en-US" dirty="0"/>
          </a:p>
          <a:p>
            <a:r>
              <a:rPr lang="en-US" b="1" dirty="0"/>
              <a:t>2. </a:t>
            </a:r>
            <a:r>
              <a:rPr lang="en-US" b="1" dirty="0" err="1"/>
              <a:t>Teologia</a:t>
            </a:r>
            <a:r>
              <a:rPr lang="en-US" dirty="0"/>
              <a:t>: </a:t>
            </a:r>
            <a:r>
              <a:rPr lang="en-US" dirty="0" err="1"/>
              <a:t>pohtii</a:t>
            </a:r>
            <a:r>
              <a:rPr lang="en-US" dirty="0"/>
              <a:t> </a:t>
            </a:r>
            <a:r>
              <a:rPr lang="en-US" dirty="0" err="1"/>
              <a:t>Jumalan</a:t>
            </a:r>
            <a:r>
              <a:rPr lang="en-US" dirty="0"/>
              <a:t> </a:t>
            </a:r>
            <a:r>
              <a:rPr lang="en-US" dirty="0" err="1"/>
              <a:t>olemassaoloa</a:t>
            </a:r>
            <a:endParaRPr lang="en-US" dirty="0"/>
          </a:p>
          <a:p>
            <a:r>
              <a:rPr lang="en-US" b="1" dirty="0"/>
              <a:t>3. </a:t>
            </a:r>
            <a:r>
              <a:rPr lang="en-US" b="1" dirty="0" err="1"/>
              <a:t>Ontologia</a:t>
            </a:r>
            <a:r>
              <a:rPr lang="en-US" b="1" dirty="0"/>
              <a:t> (</a:t>
            </a:r>
            <a:r>
              <a:rPr lang="en-US" b="1" dirty="0" err="1"/>
              <a:t>filosofia</a:t>
            </a:r>
            <a:r>
              <a:rPr lang="en-US" b="1" dirty="0"/>
              <a:t>): </a:t>
            </a:r>
            <a:r>
              <a:rPr lang="en-US" dirty="0" err="1"/>
              <a:t>tutkii</a:t>
            </a:r>
            <a:r>
              <a:rPr lang="en-US" dirty="0"/>
              <a:t> </a:t>
            </a:r>
            <a:r>
              <a:rPr lang="en-US" dirty="0" err="1"/>
              <a:t>todellisuuden</a:t>
            </a:r>
            <a:r>
              <a:rPr lang="en-US" dirty="0"/>
              <a:t> </a:t>
            </a:r>
            <a:r>
              <a:rPr lang="en-US" dirty="0" err="1"/>
              <a:t>luonnetta</a:t>
            </a:r>
            <a:r>
              <a:rPr lang="en-US" dirty="0"/>
              <a:t>, </a:t>
            </a:r>
            <a:r>
              <a:rPr lang="en-US" dirty="0" err="1"/>
              <a:t>mitä</a:t>
            </a:r>
            <a:r>
              <a:rPr lang="en-US" dirty="0"/>
              <a:t> on </a:t>
            </a:r>
            <a:r>
              <a:rPr lang="en-US" dirty="0" err="1"/>
              <a:t>olemassa</a:t>
            </a:r>
            <a:r>
              <a:rPr lang="en-US" dirty="0"/>
              <a:t> ja </a:t>
            </a:r>
            <a:r>
              <a:rPr lang="en-US" dirty="0" err="1"/>
              <a:t>miten</a:t>
            </a:r>
            <a:r>
              <a:rPr lang="en-US" dirty="0"/>
              <a:t>?</a:t>
            </a:r>
          </a:p>
        </p:txBody>
      </p:sp>
      <p:pic>
        <p:nvPicPr>
          <p:cNvPr id="1026" name="Picture 2" descr="Abstract vs Concrete Objects (Metaphysical Distinctions) - YouTube">
            <a:extLst>
              <a:ext uri="{FF2B5EF4-FFF2-40B4-BE49-F238E27FC236}">
                <a16:creationId xmlns:a16="http://schemas.microsoft.com/office/drawing/2014/main" id="{61A7E431-DE5B-4929-0624-CD97069C06A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719367" y="2716104"/>
            <a:ext cx="4788505" cy="2693534"/>
          </a:xfrm>
          <a:prstGeom prst="rect">
            <a:avLst/>
          </a:prstGeom>
          <a:noFill/>
          <a:extLst>
            <a:ext uri="{909E8E84-426E-40DD-AFC4-6F175D3DCCD1}">
              <a14:hiddenFill xmlns:a14="http://schemas.microsoft.com/office/drawing/2010/main">
                <a:solidFill>
                  <a:srgbClr val="FFFFFF"/>
                </a:solidFill>
              </a14:hiddenFill>
            </a:ext>
          </a:extLst>
        </p:spPr>
      </p:pic>
      <p:sp>
        <p:nvSpPr>
          <p:cNvPr id="1035" name="Freeform: Shape 103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0073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960E4957-899C-8EE3-9EBC-030355C73C02}"/>
              </a:ext>
            </a:extLst>
          </p:cNvPr>
          <p:cNvSpPr>
            <a:spLocks noGrp="1"/>
          </p:cNvSpPr>
          <p:nvPr>
            <p:ph type="title"/>
          </p:nvPr>
        </p:nvSpPr>
        <p:spPr>
          <a:xfrm>
            <a:off x="841248" y="548640"/>
            <a:ext cx="3600860" cy="5431536"/>
          </a:xfrm>
        </p:spPr>
        <p:txBody>
          <a:bodyPr>
            <a:normAutofit/>
          </a:bodyPr>
          <a:lstStyle/>
          <a:p>
            <a:r>
              <a:rPr lang="fi-FI" sz="5400" b="1"/>
              <a:t>Kpl 1. Mitä on filosofia?</a:t>
            </a:r>
          </a:p>
        </p:txBody>
      </p:sp>
      <p:sp>
        <p:nvSpPr>
          <p:cNvPr id="2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isällön paikkamerkki 4">
            <a:extLst>
              <a:ext uri="{FF2B5EF4-FFF2-40B4-BE49-F238E27FC236}">
                <a16:creationId xmlns:a16="http://schemas.microsoft.com/office/drawing/2014/main" id="{CB03CE6D-3534-F61E-9CAB-AEAEECECA158}"/>
              </a:ext>
            </a:extLst>
          </p:cNvPr>
          <p:cNvSpPr>
            <a:spLocks noGrp="1"/>
          </p:cNvSpPr>
          <p:nvPr>
            <p:ph idx="1"/>
          </p:nvPr>
        </p:nvSpPr>
        <p:spPr>
          <a:xfrm>
            <a:off x="5126418" y="263236"/>
            <a:ext cx="6839476" cy="6428509"/>
          </a:xfrm>
        </p:spPr>
        <p:txBody>
          <a:bodyPr anchor="ctr">
            <a:normAutofit/>
          </a:bodyPr>
          <a:lstStyle/>
          <a:p>
            <a:r>
              <a:rPr lang="fi-FI" sz="2400" dirty="0"/>
              <a:t>Filosofia = ”</a:t>
            </a:r>
            <a:r>
              <a:rPr lang="fi-FI" sz="2400" i="1" dirty="0"/>
              <a:t>viisauden rakastaminen</a:t>
            </a:r>
            <a:r>
              <a:rPr lang="fi-FI" sz="2400" dirty="0"/>
              <a:t>” (kreik.)</a:t>
            </a:r>
          </a:p>
          <a:p>
            <a:r>
              <a:rPr lang="fi-FI" sz="2400" dirty="0"/>
              <a:t>Filosofia on </a:t>
            </a:r>
            <a:r>
              <a:rPr lang="fi-FI" sz="2400" i="1" dirty="0"/>
              <a:t>ajattelun taitoa</a:t>
            </a:r>
            <a:r>
              <a:rPr lang="fi-FI" sz="2400" dirty="0"/>
              <a:t>:</a:t>
            </a:r>
          </a:p>
          <a:p>
            <a:pPr lvl="1"/>
            <a:r>
              <a:rPr lang="fi-FI" b="1" dirty="0"/>
              <a:t>1. Ihmettely ja kyseenalaistaminen:</a:t>
            </a:r>
          </a:p>
          <a:p>
            <a:pPr lvl="2"/>
            <a:r>
              <a:rPr lang="fi-FI" sz="2400" i="1" dirty="0"/>
              <a:t>ennakko-oletusten ja pinttyneiden käsitysten kumoaminen</a:t>
            </a:r>
          </a:p>
          <a:p>
            <a:pPr lvl="2"/>
            <a:r>
              <a:rPr lang="fi-FI" sz="2400" i="1" dirty="0"/>
              <a:t>kriittisyys</a:t>
            </a:r>
          </a:p>
          <a:p>
            <a:pPr lvl="2"/>
            <a:r>
              <a:rPr lang="fi-FI" sz="2400" i="1" dirty="0"/>
              <a:t>miksi</a:t>
            </a:r>
            <a:r>
              <a:rPr lang="fi-FI" sz="2400" dirty="0"/>
              <a:t>-kysymykset</a:t>
            </a:r>
          </a:p>
          <a:p>
            <a:pPr lvl="1"/>
            <a:r>
              <a:rPr lang="fi-FI" b="1" dirty="0"/>
              <a:t>2. Omien näkemysten esittäminen: </a:t>
            </a:r>
          </a:p>
          <a:p>
            <a:pPr lvl="2"/>
            <a:r>
              <a:rPr lang="fi-FI" sz="2400" i="1" dirty="0"/>
              <a:t>perustelut eli argumentit</a:t>
            </a:r>
          </a:p>
          <a:p>
            <a:r>
              <a:rPr lang="fi-FI" sz="2400" dirty="0"/>
              <a:t>Pohditaan esim. </a:t>
            </a:r>
            <a:r>
              <a:rPr lang="fi-FI" sz="2400" i="1" dirty="0"/>
              <a:t>eettisiä, yhteiskunnallisia ja tiedon kysymyksiä</a:t>
            </a:r>
          </a:p>
          <a:p>
            <a:r>
              <a:rPr lang="fi-FI" sz="2400" dirty="0"/>
              <a:t>Ajattelun taustalla </a:t>
            </a:r>
            <a:r>
              <a:rPr lang="fi-FI" sz="2400" i="1" dirty="0"/>
              <a:t>filosofian teoriat:</a:t>
            </a:r>
          </a:p>
          <a:p>
            <a:pPr lvl="1"/>
            <a:r>
              <a:rPr lang="fi-FI" i="1" dirty="0"/>
              <a:t>Etiikka, yhteiskuntafilosofia, tietoteoria..</a:t>
            </a:r>
          </a:p>
          <a:p>
            <a:endParaRPr lang="fi-FI" sz="2000" dirty="0"/>
          </a:p>
        </p:txBody>
      </p:sp>
    </p:spTree>
    <p:extLst>
      <p:ext uri="{BB962C8B-B14F-4D97-AF65-F5344CB8AC3E}">
        <p14:creationId xmlns:p14="http://schemas.microsoft.com/office/powerpoint/2010/main" val="348168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 calcmode="lin" valueType="num">
                                      <p:cBhvr additive="base">
                                        <p:cTn id="3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xEl>
                                              <p:pRg st="5" end="5"/>
                                            </p:txEl>
                                          </p:spTgt>
                                        </p:tgtEl>
                                        <p:attrNameLst>
                                          <p:attrName>style.visibility</p:attrName>
                                        </p:attrNameLst>
                                      </p:cBhvr>
                                      <p:to>
                                        <p:strVal val="visible"/>
                                      </p:to>
                                    </p:set>
                                    <p:anim calcmode="lin" valueType="num">
                                      <p:cBhvr additive="base">
                                        <p:cTn id="37"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
                                            <p:txEl>
                                              <p:pRg st="6" end="6"/>
                                            </p:txEl>
                                          </p:spTgt>
                                        </p:tgtEl>
                                        <p:attrNameLst>
                                          <p:attrName>style.visibility</p:attrName>
                                        </p:attrNameLst>
                                      </p:cBhvr>
                                      <p:to>
                                        <p:strVal val="visible"/>
                                      </p:to>
                                    </p:set>
                                    <p:anim calcmode="lin" valueType="num">
                                      <p:cBhvr additive="base">
                                        <p:cTn id="43" dur="500" fill="hold"/>
                                        <p:tgtEl>
                                          <p:spTgt spid="1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
                                            <p:txEl>
                                              <p:pRg st="7" end="7"/>
                                            </p:txEl>
                                          </p:spTgt>
                                        </p:tgtEl>
                                        <p:attrNameLst>
                                          <p:attrName>style.visibility</p:attrName>
                                        </p:attrNameLst>
                                      </p:cBhvr>
                                      <p:to>
                                        <p:strVal val="visible"/>
                                      </p:to>
                                    </p:set>
                                    <p:anim calcmode="lin" valueType="num">
                                      <p:cBhvr additive="base">
                                        <p:cTn id="49" dur="500" fill="hold"/>
                                        <p:tgtEl>
                                          <p:spTgt spid="1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5">
                                            <p:txEl>
                                              <p:pRg st="8" end="8"/>
                                            </p:txEl>
                                          </p:spTgt>
                                        </p:tgtEl>
                                        <p:attrNameLst>
                                          <p:attrName>style.visibility</p:attrName>
                                        </p:attrNameLst>
                                      </p:cBhvr>
                                      <p:to>
                                        <p:strVal val="visible"/>
                                      </p:to>
                                    </p:set>
                                    <p:anim calcmode="lin" valueType="num">
                                      <p:cBhvr additive="base">
                                        <p:cTn id="55" dur="500" fill="hold"/>
                                        <p:tgtEl>
                                          <p:spTgt spid="1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5">
                                            <p:txEl>
                                              <p:pRg st="9" end="9"/>
                                            </p:txEl>
                                          </p:spTgt>
                                        </p:tgtEl>
                                        <p:attrNameLst>
                                          <p:attrName>style.visibility</p:attrName>
                                        </p:attrNameLst>
                                      </p:cBhvr>
                                      <p:to>
                                        <p:strVal val="visible"/>
                                      </p:to>
                                    </p:set>
                                    <p:anim calcmode="lin" valueType="num">
                                      <p:cBhvr additive="base">
                                        <p:cTn id="61" dur="500" fill="hold"/>
                                        <p:tgtEl>
                                          <p:spTgt spid="15">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5">
                                            <p:txEl>
                                              <p:pRg st="10" end="10"/>
                                            </p:txEl>
                                          </p:spTgt>
                                        </p:tgtEl>
                                        <p:attrNameLst>
                                          <p:attrName>style.visibility</p:attrName>
                                        </p:attrNameLst>
                                      </p:cBhvr>
                                      <p:to>
                                        <p:strVal val="visible"/>
                                      </p:to>
                                    </p:set>
                                    <p:anim calcmode="lin" valueType="num">
                                      <p:cBhvr additive="base">
                                        <p:cTn id="67" dur="500" fill="hold"/>
                                        <p:tgtEl>
                                          <p:spTgt spid="15">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791FAB94-E0C0-4217-D7B8-D124C70A4F8E}"/>
              </a:ext>
            </a:extLst>
          </p:cNvPr>
          <p:cNvSpPr>
            <a:spLocks noGrp="1"/>
          </p:cNvSpPr>
          <p:nvPr>
            <p:ph type="title"/>
          </p:nvPr>
        </p:nvSpPr>
        <p:spPr>
          <a:xfrm>
            <a:off x="838200" y="668377"/>
            <a:ext cx="10515600" cy="1325563"/>
          </a:xfrm>
        </p:spPr>
        <p:txBody>
          <a:bodyPr>
            <a:normAutofit/>
          </a:bodyPr>
          <a:lstStyle/>
          <a:p>
            <a:r>
              <a:rPr lang="fi-FI" dirty="0"/>
              <a:t>Olio</a:t>
            </a:r>
          </a:p>
        </p:txBody>
      </p:sp>
      <p:sp>
        <p:nvSpPr>
          <p:cNvPr id="3" name="Sisällön paikkamerkki 2">
            <a:extLst>
              <a:ext uri="{FF2B5EF4-FFF2-40B4-BE49-F238E27FC236}">
                <a16:creationId xmlns:a16="http://schemas.microsoft.com/office/drawing/2014/main" id="{9C0FF66B-7637-F062-9F26-62B6FA8B27CA}"/>
              </a:ext>
            </a:extLst>
          </p:cNvPr>
          <p:cNvSpPr>
            <a:spLocks noGrp="1"/>
          </p:cNvSpPr>
          <p:nvPr>
            <p:ph sz="half" idx="1"/>
          </p:nvPr>
        </p:nvSpPr>
        <p:spPr>
          <a:xfrm>
            <a:off x="642938" y="1993940"/>
            <a:ext cx="10939462" cy="3979264"/>
          </a:xfrm>
        </p:spPr>
        <p:txBody>
          <a:bodyPr>
            <a:normAutofit/>
          </a:bodyPr>
          <a:lstStyle/>
          <a:p>
            <a:r>
              <a:rPr lang="fi-FI" sz="4400" i="1" dirty="0"/>
              <a:t>= mikä tahansa olemassa oleva</a:t>
            </a:r>
          </a:p>
          <a:p>
            <a:pPr marL="0" indent="0">
              <a:buNone/>
            </a:pPr>
            <a:endParaRPr lang="fi-FI" sz="4400" i="1" dirty="0"/>
          </a:p>
          <a:p>
            <a:r>
              <a:rPr lang="fi-FI" sz="4400" b="1" dirty="0"/>
              <a:t>1. Konkreettiset oliot</a:t>
            </a:r>
            <a:r>
              <a:rPr lang="fi-FI" sz="4400" dirty="0"/>
              <a:t>: koira, auto, ihminen..</a:t>
            </a:r>
          </a:p>
          <a:p>
            <a:r>
              <a:rPr lang="fi-FI" sz="4400" b="1" dirty="0"/>
              <a:t>2. Abstraktit oliot: </a:t>
            </a:r>
            <a:r>
              <a:rPr lang="fi-FI" sz="4400" dirty="0"/>
              <a:t>lohikäärme, numero 3, kolmio..</a:t>
            </a:r>
          </a:p>
          <a:p>
            <a:endParaRPr lang="fi-FI" sz="2400" dirty="0"/>
          </a:p>
        </p:txBody>
      </p:sp>
      <p:sp>
        <p:nvSpPr>
          <p:cNvPr id="4" name="Sisällön paikkamerkki 3">
            <a:extLst>
              <a:ext uri="{FF2B5EF4-FFF2-40B4-BE49-F238E27FC236}">
                <a16:creationId xmlns:a16="http://schemas.microsoft.com/office/drawing/2014/main" id="{076E86BB-0F64-21AB-CAB3-C6BB8719C482}"/>
              </a:ext>
            </a:extLst>
          </p:cNvPr>
          <p:cNvSpPr>
            <a:spLocks noGrp="1"/>
          </p:cNvSpPr>
          <p:nvPr>
            <p:ph sz="half" idx="2"/>
          </p:nvPr>
        </p:nvSpPr>
        <p:spPr>
          <a:xfrm>
            <a:off x="6256020" y="2177456"/>
            <a:ext cx="5097780" cy="3795748"/>
          </a:xfrm>
        </p:spPr>
        <p:txBody>
          <a:bodyPr>
            <a:normAutofit/>
          </a:bodyPr>
          <a:lstStyle/>
          <a:p>
            <a:endParaRPr lang="fi-FI" sz="2400" dirty="0"/>
          </a:p>
        </p:txBody>
      </p:sp>
    </p:spTree>
    <p:extLst>
      <p:ext uri="{BB962C8B-B14F-4D97-AF65-F5344CB8AC3E}">
        <p14:creationId xmlns:p14="http://schemas.microsoft.com/office/powerpoint/2010/main" val="21272249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8"/>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8"/>
          <p:cNvSpPr txBox="1">
            <a:spLocks noGrp="1"/>
          </p:cNvSpPr>
          <p:nvPr>
            <p:ph type="body" idx="1"/>
          </p:nvPr>
        </p:nvSpPr>
        <p:spPr>
          <a:xfrm>
            <a:off x="514025" y="365125"/>
            <a:ext cx="10839900" cy="58119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lang="fi-FI" b="1" i="1" dirty="0"/>
          </a:p>
          <a:p>
            <a:pPr marL="0" lvl="0" indent="0" algn="l" rtl="0">
              <a:spcBef>
                <a:spcPts val="1000"/>
              </a:spcBef>
              <a:spcAft>
                <a:spcPts val="0"/>
              </a:spcAft>
              <a:buNone/>
            </a:pPr>
            <a:r>
              <a:rPr lang="fi-FI" b="1" i="1" dirty="0"/>
              <a:t>Abstrakti		</a:t>
            </a:r>
            <a:r>
              <a:rPr lang="fi-FI" dirty="0"/>
              <a:t>			</a:t>
            </a:r>
            <a:r>
              <a:rPr lang="fi-FI" b="1" i="1" dirty="0"/>
              <a:t>Konkreettinen</a:t>
            </a:r>
            <a:endParaRPr b="1" i="1" dirty="0"/>
          </a:p>
        </p:txBody>
      </p:sp>
      <p:pic>
        <p:nvPicPr>
          <p:cNvPr id="184" name="Google Shape;184;p28"/>
          <p:cNvPicPr preferRelativeResize="0"/>
          <p:nvPr/>
        </p:nvPicPr>
        <p:blipFill>
          <a:blip r:embed="rId3">
            <a:alphaModFix/>
          </a:blip>
          <a:stretch>
            <a:fillRect/>
          </a:stretch>
        </p:blipFill>
        <p:spPr>
          <a:xfrm>
            <a:off x="439151" y="1529000"/>
            <a:ext cx="1900000" cy="1900000"/>
          </a:xfrm>
          <a:prstGeom prst="rect">
            <a:avLst/>
          </a:prstGeom>
          <a:noFill/>
          <a:ln>
            <a:noFill/>
          </a:ln>
        </p:spPr>
      </p:pic>
      <p:pic>
        <p:nvPicPr>
          <p:cNvPr id="185" name="Google Shape;185;p28"/>
          <p:cNvPicPr preferRelativeResize="0"/>
          <p:nvPr/>
        </p:nvPicPr>
        <p:blipFill>
          <a:blip r:embed="rId4">
            <a:alphaModFix/>
          </a:blip>
          <a:stretch>
            <a:fillRect/>
          </a:stretch>
        </p:blipFill>
        <p:spPr>
          <a:xfrm>
            <a:off x="5854825" y="1626037"/>
            <a:ext cx="2746841" cy="2060125"/>
          </a:xfrm>
          <a:prstGeom prst="rect">
            <a:avLst/>
          </a:prstGeom>
          <a:noFill/>
          <a:ln>
            <a:noFill/>
          </a:ln>
        </p:spPr>
      </p:pic>
      <p:pic>
        <p:nvPicPr>
          <p:cNvPr id="186" name="Google Shape;186;p28"/>
          <p:cNvPicPr preferRelativeResize="0"/>
          <p:nvPr/>
        </p:nvPicPr>
        <p:blipFill>
          <a:blip r:embed="rId5">
            <a:alphaModFix/>
          </a:blip>
          <a:stretch>
            <a:fillRect/>
          </a:stretch>
        </p:blipFill>
        <p:spPr>
          <a:xfrm>
            <a:off x="476587" y="3429000"/>
            <a:ext cx="4538602" cy="2060124"/>
          </a:xfrm>
          <a:prstGeom prst="rect">
            <a:avLst/>
          </a:prstGeom>
          <a:noFill/>
          <a:ln>
            <a:noFill/>
          </a:ln>
        </p:spPr>
      </p:pic>
      <p:pic>
        <p:nvPicPr>
          <p:cNvPr id="187" name="Google Shape;187;p28"/>
          <p:cNvPicPr preferRelativeResize="0"/>
          <p:nvPr/>
        </p:nvPicPr>
        <p:blipFill>
          <a:blip r:embed="rId6">
            <a:alphaModFix/>
          </a:blip>
          <a:stretch>
            <a:fillRect/>
          </a:stretch>
        </p:blipFill>
        <p:spPr>
          <a:xfrm>
            <a:off x="2610198" y="1308700"/>
            <a:ext cx="2570075" cy="2120300"/>
          </a:xfrm>
          <a:prstGeom prst="rect">
            <a:avLst/>
          </a:prstGeom>
          <a:noFill/>
          <a:ln>
            <a:noFill/>
          </a:ln>
        </p:spPr>
      </p:pic>
      <p:pic>
        <p:nvPicPr>
          <p:cNvPr id="188" name="Google Shape;188;p28"/>
          <p:cNvPicPr preferRelativeResize="0"/>
          <p:nvPr/>
        </p:nvPicPr>
        <p:blipFill>
          <a:blip r:embed="rId7">
            <a:alphaModFix/>
          </a:blip>
          <a:stretch>
            <a:fillRect/>
          </a:stretch>
        </p:blipFill>
        <p:spPr>
          <a:xfrm>
            <a:off x="2120475" y="5453400"/>
            <a:ext cx="1325700" cy="1325700"/>
          </a:xfrm>
          <a:prstGeom prst="rect">
            <a:avLst/>
          </a:prstGeom>
          <a:noFill/>
          <a:ln>
            <a:noFill/>
          </a:ln>
        </p:spPr>
      </p:pic>
      <p:pic>
        <p:nvPicPr>
          <p:cNvPr id="189" name="Google Shape;189;p28"/>
          <p:cNvPicPr preferRelativeResize="0"/>
          <p:nvPr/>
        </p:nvPicPr>
        <p:blipFill>
          <a:blip r:embed="rId8">
            <a:alphaModFix/>
          </a:blip>
          <a:stretch>
            <a:fillRect/>
          </a:stretch>
        </p:blipFill>
        <p:spPr>
          <a:xfrm>
            <a:off x="5740377" y="4002225"/>
            <a:ext cx="2975750" cy="2404425"/>
          </a:xfrm>
          <a:prstGeom prst="rect">
            <a:avLst/>
          </a:prstGeom>
          <a:noFill/>
          <a:ln>
            <a:noFill/>
          </a:ln>
        </p:spPr>
      </p:pic>
      <p:pic>
        <p:nvPicPr>
          <p:cNvPr id="190" name="Google Shape;190;p28"/>
          <p:cNvPicPr preferRelativeResize="0"/>
          <p:nvPr/>
        </p:nvPicPr>
        <p:blipFill>
          <a:blip r:embed="rId9">
            <a:alphaModFix/>
          </a:blip>
          <a:stretch>
            <a:fillRect/>
          </a:stretch>
        </p:blipFill>
        <p:spPr>
          <a:xfrm>
            <a:off x="8766750" y="1352425"/>
            <a:ext cx="2975750" cy="2231807"/>
          </a:xfrm>
          <a:prstGeom prst="rect">
            <a:avLst/>
          </a:prstGeom>
          <a:noFill/>
          <a:ln>
            <a:noFill/>
          </a:ln>
        </p:spPr>
      </p:pic>
      <p:pic>
        <p:nvPicPr>
          <p:cNvPr id="191" name="Google Shape;191;p28"/>
          <p:cNvPicPr preferRelativeResize="0"/>
          <p:nvPr/>
        </p:nvPicPr>
        <p:blipFill>
          <a:blip r:embed="rId10">
            <a:alphaModFix/>
          </a:blip>
          <a:stretch>
            <a:fillRect/>
          </a:stretch>
        </p:blipFill>
        <p:spPr>
          <a:xfrm>
            <a:off x="9206850" y="4013813"/>
            <a:ext cx="2381250" cy="23812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6B8A92B-68EE-4477-9267-9558F99D5D8C}"/>
              </a:ext>
            </a:extLst>
          </p:cNvPr>
          <p:cNvSpPr>
            <a:spLocks noGrp="1"/>
          </p:cNvSpPr>
          <p:nvPr>
            <p:ph type="title"/>
          </p:nvPr>
        </p:nvSpPr>
        <p:spPr>
          <a:xfrm>
            <a:off x="838200" y="668377"/>
            <a:ext cx="10515600" cy="1325563"/>
          </a:xfrm>
        </p:spPr>
        <p:txBody>
          <a:bodyPr>
            <a:normAutofit/>
          </a:bodyPr>
          <a:lstStyle/>
          <a:p>
            <a:r>
              <a:rPr lang="fi-FI" dirty="0"/>
              <a:t>Kpl 14. Metafysiikka</a:t>
            </a:r>
          </a:p>
        </p:txBody>
      </p:sp>
      <p:sp>
        <p:nvSpPr>
          <p:cNvPr id="3" name="Sisällön paikkamerkki 2">
            <a:extLst>
              <a:ext uri="{FF2B5EF4-FFF2-40B4-BE49-F238E27FC236}">
                <a16:creationId xmlns:a16="http://schemas.microsoft.com/office/drawing/2014/main" id="{35155FC7-000D-3FBE-32C7-C607F73D563D}"/>
              </a:ext>
            </a:extLst>
          </p:cNvPr>
          <p:cNvSpPr>
            <a:spLocks noGrp="1"/>
          </p:cNvSpPr>
          <p:nvPr>
            <p:ph sz="half" idx="1"/>
          </p:nvPr>
        </p:nvSpPr>
        <p:spPr>
          <a:xfrm>
            <a:off x="555171" y="1812471"/>
            <a:ext cx="5380809" cy="4377152"/>
          </a:xfrm>
        </p:spPr>
        <p:txBody>
          <a:bodyPr>
            <a:normAutofit/>
          </a:bodyPr>
          <a:lstStyle/>
          <a:p>
            <a:r>
              <a:rPr lang="fi-FI" sz="2400" b="1" u="sng" dirty="0"/>
              <a:t>Materialismi</a:t>
            </a:r>
          </a:p>
          <a:p>
            <a:r>
              <a:rPr lang="fi-FI" sz="2400" dirty="0"/>
              <a:t>= todellisuuden perusaines (substanssi) on </a:t>
            </a:r>
            <a:r>
              <a:rPr lang="fi-FI" sz="2400" i="1" dirty="0"/>
              <a:t>aineellinen, </a:t>
            </a:r>
            <a:r>
              <a:rPr lang="fi-FI" sz="2400" dirty="0"/>
              <a:t>henkistä todellisuutta ei ole</a:t>
            </a:r>
          </a:p>
          <a:p>
            <a:r>
              <a:rPr lang="fi-FI" sz="2400" dirty="0"/>
              <a:t>Fysiikka, kemia, biologia</a:t>
            </a:r>
          </a:p>
          <a:p>
            <a:r>
              <a:rPr lang="fi-FI" sz="2400" dirty="0"/>
              <a:t>Mieli on </a:t>
            </a:r>
            <a:r>
              <a:rPr lang="fi-FI" sz="2400" i="1" dirty="0"/>
              <a:t>”atomien liikettä aivoissa”.</a:t>
            </a:r>
          </a:p>
          <a:p>
            <a:r>
              <a:rPr lang="fi-FI" sz="2400" dirty="0"/>
              <a:t>Atomioppi: kaikki oliot koostuvat </a:t>
            </a:r>
            <a:r>
              <a:rPr lang="fi-FI" sz="2400" i="1" dirty="0"/>
              <a:t>atomeista</a:t>
            </a:r>
          </a:p>
        </p:txBody>
      </p:sp>
      <p:sp>
        <p:nvSpPr>
          <p:cNvPr id="4" name="Sisällön paikkamerkki 3">
            <a:extLst>
              <a:ext uri="{FF2B5EF4-FFF2-40B4-BE49-F238E27FC236}">
                <a16:creationId xmlns:a16="http://schemas.microsoft.com/office/drawing/2014/main" id="{0905A429-D723-EC1A-4A5D-1733F47B7F7A}"/>
              </a:ext>
            </a:extLst>
          </p:cNvPr>
          <p:cNvSpPr>
            <a:spLocks noGrp="1"/>
          </p:cNvSpPr>
          <p:nvPr>
            <p:ph sz="half" idx="2"/>
          </p:nvPr>
        </p:nvSpPr>
        <p:spPr>
          <a:xfrm>
            <a:off x="6256019" y="1812471"/>
            <a:ext cx="5380809" cy="4377152"/>
          </a:xfrm>
        </p:spPr>
        <p:txBody>
          <a:bodyPr>
            <a:normAutofit/>
          </a:bodyPr>
          <a:lstStyle/>
          <a:p>
            <a:r>
              <a:rPr lang="fi-FI" sz="2400" b="1" u="sng" dirty="0"/>
              <a:t>Idealismi</a:t>
            </a:r>
          </a:p>
          <a:p>
            <a:r>
              <a:rPr lang="fi-FI" sz="2400" dirty="0"/>
              <a:t>= todellisuus on ensisijaisesti </a:t>
            </a:r>
            <a:r>
              <a:rPr lang="fi-FI" sz="2400" i="1" dirty="0"/>
              <a:t>henkinen</a:t>
            </a:r>
          </a:p>
          <a:p>
            <a:r>
              <a:rPr lang="fi-FI" sz="2400" dirty="0"/>
              <a:t>Uskonto, psykologia</a:t>
            </a:r>
          </a:p>
          <a:p>
            <a:r>
              <a:rPr lang="fi-FI" sz="2400" i="1" dirty="0"/>
              <a:t>Ideat</a:t>
            </a:r>
            <a:r>
              <a:rPr lang="fi-FI" sz="2400" dirty="0"/>
              <a:t> ja </a:t>
            </a:r>
            <a:r>
              <a:rPr lang="fi-FI" sz="2400" i="1" dirty="0"/>
              <a:t>käsitteet</a:t>
            </a:r>
            <a:r>
              <a:rPr lang="fi-FI" sz="2400" dirty="0"/>
              <a:t> ovat todellisuuden perusta</a:t>
            </a:r>
          </a:p>
          <a:p>
            <a:endParaRPr lang="fi-FI" sz="2400" dirty="0"/>
          </a:p>
          <a:p>
            <a:r>
              <a:rPr lang="fi-FI" sz="2400" dirty="0"/>
              <a:t>Sekä materialismi että idealismi ovat </a:t>
            </a:r>
            <a:r>
              <a:rPr lang="fi-FI" sz="2400" b="1" dirty="0"/>
              <a:t>monistisia teorioita </a:t>
            </a:r>
            <a:r>
              <a:rPr lang="fi-FI" sz="2400" dirty="0"/>
              <a:t>(on vain yksi substanssi eli todellisuuden perusolemus)</a:t>
            </a:r>
          </a:p>
        </p:txBody>
      </p:sp>
    </p:spTree>
    <p:extLst>
      <p:ext uri="{BB962C8B-B14F-4D97-AF65-F5344CB8AC3E}">
        <p14:creationId xmlns:p14="http://schemas.microsoft.com/office/powerpoint/2010/main" val="152410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additive="base">
                                        <p:cTn id="3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 calcmode="lin" valueType="num">
                                      <p:cBhvr additive="base">
                                        <p:cTn id="4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 calcmode="lin" valueType="num">
                                      <p:cBhvr additive="base">
                                        <p:cTn id="4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8A3AE89-AEC3-45F8-93CE-DD89EBA79FD0}"/>
              </a:ext>
            </a:extLst>
          </p:cNvPr>
          <p:cNvSpPr>
            <a:spLocks noGrp="1"/>
          </p:cNvSpPr>
          <p:nvPr>
            <p:ph type="title"/>
          </p:nvPr>
        </p:nvSpPr>
        <p:spPr>
          <a:xfrm>
            <a:off x="1981200" y="274638"/>
            <a:ext cx="8229600" cy="472007"/>
          </a:xfrm>
        </p:spPr>
        <p:txBody>
          <a:bodyPr vert="horz" lIns="68580" tIns="34290" rIns="68580" bIns="34290" numCol="1" rtlCol="0" anchor="ctr">
            <a:normAutofit fontScale="90000"/>
          </a:bodyPr>
          <a:lstStyle/>
          <a:p>
            <a:r>
              <a:rPr lang="fi-FI" dirty="0">
                <a:latin typeface="Calibri"/>
                <a:cs typeface="Calibri"/>
              </a:rPr>
              <a:t>Kpl 14. Materialismi</a:t>
            </a:r>
            <a:endParaRPr lang="fi-FI" dirty="0"/>
          </a:p>
        </p:txBody>
      </p:sp>
      <p:sp>
        <p:nvSpPr>
          <p:cNvPr id="3" name="Tekstin paikkamerkki 2">
            <a:extLst>
              <a:ext uri="{FF2B5EF4-FFF2-40B4-BE49-F238E27FC236}">
                <a16:creationId xmlns:a16="http://schemas.microsoft.com/office/drawing/2014/main" id="{E340E43F-3FF1-4605-B443-B18AAEE30666}"/>
              </a:ext>
            </a:extLst>
          </p:cNvPr>
          <p:cNvSpPr>
            <a:spLocks noGrp="1"/>
          </p:cNvSpPr>
          <p:nvPr>
            <p:ph type="body" idx="1"/>
          </p:nvPr>
        </p:nvSpPr>
        <p:spPr/>
        <p:txBody>
          <a:bodyPr/>
          <a:lstStyle/>
          <a:p>
            <a:endParaRPr lang="fi-FI"/>
          </a:p>
        </p:txBody>
      </p:sp>
      <p:graphicFrame>
        <p:nvGraphicFramePr>
          <p:cNvPr id="9" name="Sisällön paikkamerkki 3">
            <a:extLst>
              <a:ext uri="{FF2B5EF4-FFF2-40B4-BE49-F238E27FC236}">
                <a16:creationId xmlns:a16="http://schemas.microsoft.com/office/drawing/2014/main" id="{95188464-530D-DD3E-49EE-194F9ECD159E}"/>
              </a:ext>
            </a:extLst>
          </p:cNvPr>
          <p:cNvGraphicFramePr>
            <a:graphicFrameLocks noGrp="1"/>
          </p:cNvGraphicFramePr>
          <p:nvPr>
            <p:ph sz="half" idx="2"/>
            <p:extLst>
              <p:ext uri="{D42A27DB-BD31-4B8C-83A1-F6EECF244321}">
                <p14:modId xmlns:p14="http://schemas.microsoft.com/office/powerpoint/2010/main" val="2448600835"/>
              </p:ext>
            </p:extLst>
          </p:nvPr>
        </p:nvGraphicFramePr>
        <p:xfrm>
          <a:off x="261257" y="1143000"/>
          <a:ext cx="6245560" cy="51385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kstin paikkamerkki 4">
            <a:extLst>
              <a:ext uri="{FF2B5EF4-FFF2-40B4-BE49-F238E27FC236}">
                <a16:creationId xmlns:a16="http://schemas.microsoft.com/office/drawing/2014/main" id="{7D9A8F83-D5C3-439E-9F74-B449C3CB2AA1}"/>
              </a:ext>
            </a:extLst>
          </p:cNvPr>
          <p:cNvSpPr>
            <a:spLocks noGrp="1"/>
          </p:cNvSpPr>
          <p:nvPr>
            <p:ph type="body" sz="quarter" idx="3"/>
          </p:nvPr>
        </p:nvSpPr>
        <p:spPr/>
        <p:txBody>
          <a:bodyPr/>
          <a:lstStyle/>
          <a:p>
            <a:endParaRPr lang="fi-FI"/>
          </a:p>
        </p:txBody>
      </p:sp>
      <p:pic>
        <p:nvPicPr>
          <p:cNvPr id="7" name="Kuva 7" descr="Kuva, joka sisältää kohteen kevyt, tähti&#10;&#10;Kuvaus luotu automaattisesti">
            <a:extLst>
              <a:ext uri="{FF2B5EF4-FFF2-40B4-BE49-F238E27FC236}">
                <a16:creationId xmlns:a16="http://schemas.microsoft.com/office/drawing/2014/main" id="{31C8228A-9016-428E-8235-8B9F401D9AD1}"/>
              </a:ext>
            </a:extLst>
          </p:cNvPr>
          <p:cNvPicPr>
            <a:picLocks noGrp="1" noChangeAspect="1"/>
          </p:cNvPicPr>
          <p:nvPr>
            <p:ph sz="quarter" idx="4"/>
          </p:nvPr>
        </p:nvPicPr>
        <p:blipFill>
          <a:blip r:embed="rId7"/>
          <a:stretch>
            <a:fillRect/>
          </a:stretch>
        </p:blipFill>
        <p:spPr>
          <a:xfrm>
            <a:off x="7658100" y="1947267"/>
            <a:ext cx="3577394" cy="4012662"/>
          </a:xfrm>
        </p:spPr>
      </p:pic>
    </p:spTree>
    <p:extLst>
      <p:ext uri="{BB962C8B-B14F-4D97-AF65-F5344CB8AC3E}">
        <p14:creationId xmlns:p14="http://schemas.microsoft.com/office/powerpoint/2010/main" val="361546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4EC0B8C0-D682-F898-5D8F-A94D86305CB0}"/>
              </a:ext>
            </a:extLst>
          </p:cNvPr>
          <p:cNvSpPr>
            <a:spLocks noGrp="1"/>
          </p:cNvSpPr>
          <p:nvPr>
            <p:ph type="title"/>
          </p:nvPr>
        </p:nvSpPr>
        <p:spPr>
          <a:xfrm>
            <a:off x="436124" y="232396"/>
            <a:ext cx="5458838" cy="1325563"/>
          </a:xfrm>
        </p:spPr>
        <p:txBody>
          <a:bodyPr vert="horz" lIns="91440" tIns="45720" rIns="91440" bIns="45720" rtlCol="0" anchor="ctr">
            <a:normAutofit/>
          </a:bodyPr>
          <a:lstStyle/>
          <a:p>
            <a:r>
              <a:rPr lang="en-US" kern="1200" dirty="0" err="1">
                <a:solidFill>
                  <a:schemeClr val="tx1"/>
                </a:solidFill>
                <a:latin typeface="+mj-lt"/>
                <a:ea typeface="+mj-ea"/>
                <a:cs typeface="+mj-cs"/>
              </a:rPr>
              <a:t>Kpl</a:t>
            </a:r>
            <a:r>
              <a:rPr lang="en-US" kern="1200" dirty="0">
                <a:solidFill>
                  <a:schemeClr val="tx1"/>
                </a:solidFill>
                <a:latin typeface="+mj-lt"/>
                <a:ea typeface="+mj-ea"/>
                <a:cs typeface="+mj-cs"/>
              </a:rPr>
              <a:t> 14. </a:t>
            </a:r>
            <a:r>
              <a:rPr lang="en-US" kern="1200" dirty="0" err="1">
                <a:solidFill>
                  <a:schemeClr val="tx1"/>
                </a:solidFill>
                <a:latin typeface="+mj-lt"/>
                <a:ea typeface="+mj-ea"/>
                <a:cs typeface="+mj-cs"/>
              </a:rPr>
              <a:t>Idealismi</a:t>
            </a:r>
            <a:endParaRPr lang="en-US" kern="1200" dirty="0">
              <a:solidFill>
                <a:schemeClr val="tx1"/>
              </a:solidFill>
              <a:latin typeface="+mj-lt"/>
              <a:ea typeface="+mj-ea"/>
              <a:cs typeface="+mj-cs"/>
            </a:endParaRPr>
          </a:p>
        </p:txBody>
      </p:sp>
      <p:sp>
        <p:nvSpPr>
          <p:cNvPr id="15"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isällön paikkamerkki 3">
            <a:extLst>
              <a:ext uri="{FF2B5EF4-FFF2-40B4-BE49-F238E27FC236}">
                <a16:creationId xmlns:a16="http://schemas.microsoft.com/office/drawing/2014/main" id="{7FB240EE-C867-38B5-4FEB-66CDD0371D67}"/>
              </a:ext>
            </a:extLst>
          </p:cNvPr>
          <p:cNvSpPr>
            <a:spLocks noGrp="1"/>
          </p:cNvSpPr>
          <p:nvPr>
            <p:ph sz="half" idx="2"/>
          </p:nvPr>
        </p:nvSpPr>
        <p:spPr>
          <a:xfrm>
            <a:off x="5894962" y="1984443"/>
            <a:ext cx="5458838" cy="4192520"/>
          </a:xfrm>
        </p:spPr>
        <p:txBody>
          <a:bodyPr vert="horz" lIns="91440" tIns="45720" rIns="91440" bIns="45720" rtlCol="0">
            <a:normAutofit/>
          </a:bodyPr>
          <a:lstStyle/>
          <a:p>
            <a:endParaRPr lang="en-US"/>
          </a:p>
        </p:txBody>
      </p:sp>
      <p:sp>
        <p:nvSpPr>
          <p:cNvPr id="3" name="Sisällön paikkamerkki 2">
            <a:extLst>
              <a:ext uri="{FF2B5EF4-FFF2-40B4-BE49-F238E27FC236}">
                <a16:creationId xmlns:a16="http://schemas.microsoft.com/office/drawing/2014/main" id="{3D49098B-A523-4E41-D29A-8463F601A42C}"/>
              </a:ext>
            </a:extLst>
          </p:cNvPr>
          <p:cNvSpPr>
            <a:spLocks noGrp="1"/>
          </p:cNvSpPr>
          <p:nvPr>
            <p:ph sz="half" idx="1"/>
          </p:nvPr>
        </p:nvSpPr>
        <p:spPr>
          <a:xfrm>
            <a:off x="655615" y="2263403"/>
            <a:ext cx="2776000" cy="2331194"/>
          </a:xfrm>
        </p:spPr>
        <p:txBody>
          <a:bodyPr>
            <a:normAutofit/>
          </a:bodyPr>
          <a:lstStyle/>
          <a:p>
            <a:pPr marL="121158" indent="-121158" defTabSz="484632">
              <a:spcBef>
                <a:spcPts val="530"/>
              </a:spcBef>
            </a:pPr>
            <a:r>
              <a:rPr lang="fi-FI" sz="2544" kern="1200" dirty="0">
                <a:solidFill>
                  <a:schemeClr val="tx1"/>
                </a:solidFill>
                <a:latin typeface="+mn-lt"/>
                <a:ea typeface="+mn-ea"/>
                <a:cs typeface="+mn-cs"/>
              </a:rPr>
              <a:t> Patsas on aineellisena oliona ensin olemassa kuvanveistäjän </a:t>
            </a:r>
            <a:r>
              <a:rPr lang="fi-FI" sz="2544" b="1" kern="1200" dirty="0">
                <a:solidFill>
                  <a:schemeClr val="tx1"/>
                </a:solidFill>
                <a:latin typeface="+mn-lt"/>
                <a:ea typeface="+mn-ea"/>
                <a:cs typeface="+mn-cs"/>
              </a:rPr>
              <a:t>mielessä ideana</a:t>
            </a:r>
            <a:r>
              <a:rPr lang="fi-FI" sz="2544" kern="1200" dirty="0">
                <a:solidFill>
                  <a:schemeClr val="tx1"/>
                </a:solidFill>
                <a:latin typeface="+mn-lt"/>
                <a:ea typeface="+mn-ea"/>
                <a:cs typeface="+mn-cs"/>
              </a:rPr>
              <a:t>.</a:t>
            </a:r>
            <a:endParaRPr lang="fi-FI" sz="4800" dirty="0"/>
          </a:p>
        </p:txBody>
      </p:sp>
      <p:pic>
        <p:nvPicPr>
          <p:cNvPr id="5" name="Picture 263">
            <a:extLst>
              <a:ext uri="{FF2B5EF4-FFF2-40B4-BE49-F238E27FC236}">
                <a16:creationId xmlns:a16="http://schemas.microsoft.com/office/drawing/2014/main" id="{2E9F6FFB-2FF8-D6E2-5BB2-96A9CF5D0DD1}"/>
              </a:ext>
            </a:extLst>
          </p:cNvPr>
          <p:cNvPicPr>
            <a:picLocks noChangeAspect="1"/>
          </p:cNvPicPr>
          <p:nvPr/>
        </p:nvPicPr>
        <p:blipFill rotWithShape="1">
          <a:blip r:embed="rId2"/>
          <a:srcRect l="6895" r="1" b="1"/>
          <a:stretch/>
        </p:blipFill>
        <p:spPr>
          <a:xfrm>
            <a:off x="4424258" y="865414"/>
            <a:ext cx="5291242" cy="5618587"/>
          </a:xfrm>
          <a:prstGeom prst="rect">
            <a:avLst/>
          </a:prstGeom>
        </p:spPr>
      </p:pic>
    </p:spTree>
    <p:extLst>
      <p:ext uri="{BB962C8B-B14F-4D97-AF65-F5344CB8AC3E}">
        <p14:creationId xmlns:p14="http://schemas.microsoft.com/office/powerpoint/2010/main" val="42458931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8AB0613-70E7-0D2E-9461-B431E5F4F94B}"/>
              </a:ext>
            </a:extLst>
          </p:cNvPr>
          <p:cNvSpPr>
            <a:spLocks noGrp="1"/>
          </p:cNvSpPr>
          <p:nvPr>
            <p:ph type="title"/>
          </p:nvPr>
        </p:nvSpPr>
        <p:spPr>
          <a:xfrm>
            <a:off x="838200" y="668377"/>
            <a:ext cx="10515600" cy="1325563"/>
          </a:xfrm>
        </p:spPr>
        <p:txBody>
          <a:bodyPr>
            <a:normAutofit/>
          </a:bodyPr>
          <a:lstStyle/>
          <a:p>
            <a:r>
              <a:rPr lang="fi-FI" dirty="0"/>
              <a:t>Kpl 14. Substanssi </a:t>
            </a:r>
          </a:p>
        </p:txBody>
      </p:sp>
      <p:sp>
        <p:nvSpPr>
          <p:cNvPr id="3" name="Sisällön paikkamerkki 2">
            <a:extLst>
              <a:ext uri="{FF2B5EF4-FFF2-40B4-BE49-F238E27FC236}">
                <a16:creationId xmlns:a16="http://schemas.microsoft.com/office/drawing/2014/main" id="{8CA277BE-8659-2576-9FAB-462B7E38CE72}"/>
              </a:ext>
            </a:extLst>
          </p:cNvPr>
          <p:cNvSpPr>
            <a:spLocks noGrp="1"/>
          </p:cNvSpPr>
          <p:nvPr>
            <p:ph sz="half" idx="1"/>
          </p:nvPr>
        </p:nvSpPr>
        <p:spPr>
          <a:xfrm>
            <a:off x="838200" y="2177456"/>
            <a:ext cx="5097780" cy="3795748"/>
          </a:xfrm>
        </p:spPr>
        <p:txBody>
          <a:bodyPr>
            <a:normAutofit lnSpcReduction="10000"/>
          </a:bodyPr>
          <a:lstStyle/>
          <a:p>
            <a:r>
              <a:rPr lang="fi-FI" sz="3200" b="1" dirty="0"/>
              <a:t>Substanssi</a:t>
            </a:r>
            <a:r>
              <a:rPr lang="fi-FI" sz="3200" dirty="0"/>
              <a:t> = todellisuuden perusolemus</a:t>
            </a:r>
          </a:p>
          <a:p>
            <a:endParaRPr lang="fi-FI" sz="3200" dirty="0"/>
          </a:p>
          <a:p>
            <a:r>
              <a:rPr lang="fi-FI" sz="3200" b="1" dirty="0"/>
              <a:t>Monismi </a:t>
            </a:r>
            <a:r>
              <a:rPr lang="fi-FI" sz="3200" dirty="0"/>
              <a:t>= todellisuudella on </a:t>
            </a:r>
            <a:r>
              <a:rPr lang="fi-FI" sz="3200" i="1" dirty="0"/>
              <a:t>1 perusolemus </a:t>
            </a:r>
            <a:r>
              <a:rPr lang="fi-FI" sz="3200" dirty="0"/>
              <a:t>(esim. aine)</a:t>
            </a:r>
          </a:p>
        </p:txBody>
      </p:sp>
      <p:sp>
        <p:nvSpPr>
          <p:cNvPr id="4" name="Sisällön paikkamerkki 3">
            <a:extLst>
              <a:ext uri="{FF2B5EF4-FFF2-40B4-BE49-F238E27FC236}">
                <a16:creationId xmlns:a16="http://schemas.microsoft.com/office/drawing/2014/main" id="{EF8C4B92-BA22-E77D-995D-B23C25C7B266}"/>
              </a:ext>
            </a:extLst>
          </p:cNvPr>
          <p:cNvSpPr>
            <a:spLocks noGrp="1"/>
          </p:cNvSpPr>
          <p:nvPr>
            <p:ph sz="half" idx="2"/>
          </p:nvPr>
        </p:nvSpPr>
        <p:spPr>
          <a:xfrm>
            <a:off x="6256020" y="2177456"/>
            <a:ext cx="5097780" cy="3795748"/>
          </a:xfrm>
        </p:spPr>
        <p:txBody>
          <a:bodyPr>
            <a:normAutofit lnSpcReduction="10000"/>
          </a:bodyPr>
          <a:lstStyle/>
          <a:p>
            <a:r>
              <a:rPr lang="fi-FI" sz="3200" b="1" dirty="0"/>
              <a:t>Dualismi</a:t>
            </a:r>
            <a:r>
              <a:rPr lang="fi-FI" sz="3200" dirty="0"/>
              <a:t> = todellisuudella on </a:t>
            </a:r>
            <a:r>
              <a:rPr lang="fi-FI" sz="3200" i="1" dirty="0"/>
              <a:t>2 perusolemusta </a:t>
            </a:r>
            <a:r>
              <a:rPr lang="fi-FI" sz="3200" dirty="0"/>
              <a:t>(aine ja henki)</a:t>
            </a:r>
          </a:p>
          <a:p>
            <a:endParaRPr lang="fi-FI" sz="3200" dirty="0"/>
          </a:p>
          <a:p>
            <a:r>
              <a:rPr lang="fi-FI" sz="3200" b="1" dirty="0"/>
              <a:t>Pluralismi</a:t>
            </a:r>
            <a:r>
              <a:rPr lang="fi-FI" sz="3200" dirty="0"/>
              <a:t> = todellisuudella on </a:t>
            </a:r>
            <a:r>
              <a:rPr lang="fi-FI" sz="3200" i="1" dirty="0"/>
              <a:t>monta perusolemusta </a:t>
            </a:r>
            <a:r>
              <a:rPr lang="fi-FI" sz="3200" dirty="0"/>
              <a:t>(esim. Karl </a:t>
            </a:r>
            <a:r>
              <a:rPr lang="fi-FI" sz="3200" dirty="0" err="1"/>
              <a:t>Popperin</a:t>
            </a:r>
            <a:r>
              <a:rPr lang="fi-FI" sz="3200" dirty="0"/>
              <a:t> kolmen maailman teoria)</a:t>
            </a:r>
          </a:p>
        </p:txBody>
      </p:sp>
    </p:spTree>
    <p:extLst>
      <p:ext uri="{BB962C8B-B14F-4D97-AF65-F5344CB8AC3E}">
        <p14:creationId xmlns:p14="http://schemas.microsoft.com/office/powerpoint/2010/main" val="92006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127C9AAA-E070-754E-03EB-73F0630AD1E7}"/>
              </a:ext>
            </a:extLst>
          </p:cNvPr>
          <p:cNvSpPr>
            <a:spLocks noGrp="1"/>
          </p:cNvSpPr>
          <p:nvPr>
            <p:ph type="title"/>
          </p:nvPr>
        </p:nvSpPr>
        <p:spPr>
          <a:xfrm>
            <a:off x="838200" y="1412488"/>
            <a:ext cx="2899189" cy="4363844"/>
          </a:xfrm>
        </p:spPr>
        <p:txBody>
          <a:bodyPr anchor="t">
            <a:normAutofit/>
          </a:bodyPr>
          <a:lstStyle/>
          <a:p>
            <a:r>
              <a:rPr lang="fi-FI" sz="4000">
                <a:solidFill>
                  <a:srgbClr val="FFFFFF"/>
                </a:solidFill>
              </a:rPr>
              <a:t>Idealismi</a:t>
            </a:r>
          </a:p>
        </p:txBody>
      </p:sp>
      <p:sp>
        <p:nvSpPr>
          <p:cNvPr id="3" name="Sisällön paikkamerkki 2">
            <a:extLst>
              <a:ext uri="{FF2B5EF4-FFF2-40B4-BE49-F238E27FC236}">
                <a16:creationId xmlns:a16="http://schemas.microsoft.com/office/drawing/2014/main" id="{EA4FE88F-3BFF-26AB-22D4-C75B7E64C990}"/>
              </a:ext>
            </a:extLst>
          </p:cNvPr>
          <p:cNvSpPr>
            <a:spLocks noGrp="1"/>
          </p:cNvSpPr>
          <p:nvPr>
            <p:ph sz="half" idx="1"/>
          </p:nvPr>
        </p:nvSpPr>
        <p:spPr>
          <a:xfrm>
            <a:off x="4380855" y="503853"/>
            <a:ext cx="3427283" cy="5272480"/>
          </a:xfrm>
        </p:spPr>
        <p:txBody>
          <a:bodyPr>
            <a:normAutofit/>
          </a:bodyPr>
          <a:lstStyle/>
          <a:p>
            <a:r>
              <a:rPr lang="fi-FI" b="1" dirty="0"/>
              <a:t>Objektiivinen idealismi</a:t>
            </a:r>
          </a:p>
          <a:p>
            <a:r>
              <a:rPr lang="fi-FI" dirty="0"/>
              <a:t>Henkinen todellisuus on olemassa </a:t>
            </a:r>
            <a:r>
              <a:rPr lang="fi-FI" i="1" dirty="0"/>
              <a:t>ihmismielestä riippumatta</a:t>
            </a:r>
          </a:p>
          <a:p>
            <a:r>
              <a:rPr lang="fi-FI" dirty="0"/>
              <a:t>Ideat ovat pysyviä vaikka kaikki ihmiset katoaisivat</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Sisällön paikkamerkki 3">
            <a:extLst>
              <a:ext uri="{FF2B5EF4-FFF2-40B4-BE49-F238E27FC236}">
                <a16:creationId xmlns:a16="http://schemas.microsoft.com/office/drawing/2014/main" id="{7EF780E5-2C4C-710E-1639-79844F6A126E}"/>
              </a:ext>
            </a:extLst>
          </p:cNvPr>
          <p:cNvSpPr>
            <a:spLocks noGrp="1"/>
          </p:cNvSpPr>
          <p:nvPr>
            <p:ph sz="half" idx="2"/>
          </p:nvPr>
        </p:nvSpPr>
        <p:spPr>
          <a:xfrm>
            <a:off x="8451604" y="503853"/>
            <a:ext cx="3197701" cy="5272480"/>
          </a:xfrm>
        </p:spPr>
        <p:txBody>
          <a:bodyPr>
            <a:noAutofit/>
          </a:bodyPr>
          <a:lstStyle/>
          <a:p>
            <a:r>
              <a:rPr lang="fi-FI" b="1" dirty="0"/>
              <a:t>Subjektiivinen idealismi</a:t>
            </a:r>
          </a:p>
          <a:p>
            <a:r>
              <a:rPr lang="fi-FI" dirty="0"/>
              <a:t>Todellisuus on henkinen, mutta se </a:t>
            </a:r>
            <a:r>
              <a:rPr lang="fi-FI" i="1" dirty="0"/>
              <a:t>riippuu havaitsijasta</a:t>
            </a:r>
          </a:p>
          <a:p>
            <a:r>
              <a:rPr lang="fi-FI" b="1" dirty="0"/>
              <a:t>George Berkeley: </a:t>
            </a:r>
            <a:r>
              <a:rPr lang="fi-FI" b="1" i="1" dirty="0"/>
              <a:t>asiat ovat olemassa vain, kun joku ne havaitsee</a:t>
            </a:r>
          </a:p>
          <a:p>
            <a:r>
              <a:rPr lang="fi-FI" dirty="0"/>
              <a:t>Sitä, mitä kukaan ei havaitse ei ole. </a:t>
            </a:r>
          </a:p>
        </p:txBody>
      </p:sp>
    </p:spTree>
    <p:extLst>
      <p:ext uri="{BB962C8B-B14F-4D97-AF65-F5344CB8AC3E}">
        <p14:creationId xmlns:p14="http://schemas.microsoft.com/office/powerpoint/2010/main" val="428204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additive="base">
                                        <p:cTn id="3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 calcmode="lin" valueType="num">
                                      <p:cBhvr additive="base">
                                        <p:cTn id="4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3" name="Rectangle 28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 name="Picture 276" descr="Kuva, joka sisältää kohteen henkilö, nisäkäs&#10;&#10;Kuvaus luotu automaattisesti"/>
          <p:cNvPicPr>
            <a:picLocks noChangeAspect="1"/>
          </p:cNvPicPr>
          <p:nvPr/>
        </p:nvPicPr>
        <p:blipFill rotWithShape="1">
          <a:blip r:embed="rId2"/>
          <a:srcRect l="5938" r="5938"/>
          <a:stretch/>
        </p:blipFill>
        <p:spPr>
          <a:xfrm>
            <a:off x="1" y="10"/>
            <a:ext cx="9669642" cy="6857990"/>
          </a:xfrm>
          <a:prstGeom prst="rect">
            <a:avLst/>
          </a:prstGeom>
        </p:spPr>
      </p:pic>
      <p:sp>
        <p:nvSpPr>
          <p:cNvPr id="285" name="Rectangle 28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4" name="Text Box 274"/>
          <p:cNvSpPr>
            <a:spLocks noGrp="1"/>
          </p:cNvSpPr>
          <p:nvPr>
            <p:ph type="title"/>
          </p:nvPr>
        </p:nvSpPr>
        <p:spPr>
          <a:xfrm>
            <a:off x="7531610" y="365125"/>
            <a:ext cx="3822189" cy="810532"/>
          </a:xfrm>
          <a:prstGeom prst="rect">
            <a:avLst/>
          </a:prstGeom>
        </p:spPr>
        <p:txBody>
          <a:bodyPr vert="horz" lIns="91440" tIns="45720" rIns="91440" bIns="45720" numCol="1" rtlCol="0" anchor="ctr">
            <a:normAutofit/>
          </a:bodyPr>
          <a:lstStyle/>
          <a:p>
            <a:r>
              <a:rPr lang="en-US" sz="4000" dirty="0" err="1"/>
              <a:t>Platonin</a:t>
            </a:r>
            <a:r>
              <a:rPr lang="en-US" sz="4000" dirty="0"/>
              <a:t> </a:t>
            </a:r>
            <a:r>
              <a:rPr lang="en-US" sz="4000" dirty="0" err="1"/>
              <a:t>ideaoppi</a:t>
            </a:r>
            <a:endParaRPr lang="en-US" sz="4000" dirty="0"/>
          </a:p>
        </p:txBody>
      </p:sp>
      <p:sp>
        <p:nvSpPr>
          <p:cNvPr id="275" name="Text Box 275"/>
          <p:cNvSpPr>
            <a:spLocks noGrp="1"/>
          </p:cNvSpPr>
          <p:nvPr>
            <p:ph sz="half"/>
          </p:nvPr>
        </p:nvSpPr>
        <p:spPr>
          <a:xfrm>
            <a:off x="7531610" y="1175657"/>
            <a:ext cx="4264460" cy="5317218"/>
          </a:xfrm>
          <a:prstGeom prst="rect">
            <a:avLst/>
          </a:prstGeom>
        </p:spPr>
        <p:txBody>
          <a:bodyPr vert="horz" lIns="91440" tIns="45720" rIns="91440" bIns="45720" numCol="1" rtlCol="0">
            <a:noAutofit/>
          </a:bodyPr>
          <a:lstStyle>
            <a:lvl1pPr>
              <a:defRPr lang="en-US" sz="2800" dirty="0" smtClean="0"/>
            </a:lvl1pPr>
            <a:lvl2pPr>
              <a:defRPr lang="en-US" sz="2400" dirty="0" smtClean="0"/>
            </a:lvl2pPr>
            <a:lvl3pPr>
              <a:defRPr lang="en-US" sz="2000" dirty="0" smtClean="0"/>
            </a:lvl3pPr>
            <a:lvl4pPr>
              <a:defRPr lang="en-US" sz="1800" dirty="0" smtClean="0"/>
            </a:lvl4pPr>
            <a:lvl5pPr>
              <a:defRPr lang="en-US" sz="1800" dirty="0" smtClean="0"/>
            </a:lvl5pPr>
          </a:lstStyle>
          <a:p>
            <a:r>
              <a:rPr lang="en-US" dirty="0" err="1"/>
              <a:t>Jakoi</a:t>
            </a:r>
            <a:r>
              <a:rPr lang="en-US" dirty="0"/>
              <a:t> </a:t>
            </a:r>
            <a:r>
              <a:rPr lang="en-US" dirty="0" err="1"/>
              <a:t>todellisuuden</a:t>
            </a:r>
            <a:r>
              <a:rPr lang="en-US" dirty="0"/>
              <a:t> </a:t>
            </a:r>
            <a:r>
              <a:rPr lang="en-US" b="1" dirty="0" err="1"/>
              <a:t>aistimaailmaan</a:t>
            </a:r>
            <a:r>
              <a:rPr lang="en-US" b="1" dirty="0"/>
              <a:t> ja  </a:t>
            </a:r>
            <a:r>
              <a:rPr lang="en-US" b="1" dirty="0" err="1"/>
              <a:t>ideamaailmaan</a:t>
            </a:r>
            <a:r>
              <a:rPr lang="en-US" dirty="0"/>
              <a:t>: </a:t>
            </a:r>
            <a:r>
              <a:rPr lang="en-US" dirty="0" err="1"/>
              <a:t>esim</a:t>
            </a:r>
            <a:r>
              <a:rPr lang="en-US" dirty="0"/>
              <a:t>. </a:t>
            </a:r>
            <a:r>
              <a:rPr lang="en-US" dirty="0" err="1"/>
              <a:t>yksittäinen</a:t>
            </a:r>
            <a:r>
              <a:rPr lang="en-US" dirty="0"/>
              <a:t> </a:t>
            </a:r>
            <a:r>
              <a:rPr lang="en-US" dirty="0" err="1"/>
              <a:t>aisteilla</a:t>
            </a:r>
            <a:r>
              <a:rPr lang="en-US" dirty="0"/>
              <a:t> </a:t>
            </a:r>
            <a:r>
              <a:rPr lang="en-US" dirty="0" err="1"/>
              <a:t>havaittava</a:t>
            </a:r>
            <a:r>
              <a:rPr lang="en-US" dirty="0"/>
              <a:t> </a:t>
            </a:r>
            <a:r>
              <a:rPr lang="en-US" dirty="0" err="1"/>
              <a:t>hevonen</a:t>
            </a:r>
            <a:r>
              <a:rPr lang="en-US" dirty="0"/>
              <a:t> </a:t>
            </a:r>
            <a:r>
              <a:rPr lang="en-US" dirty="0" err="1"/>
              <a:t>heijastaa</a:t>
            </a:r>
            <a:r>
              <a:rPr lang="en-US" dirty="0"/>
              <a:t> </a:t>
            </a:r>
            <a:r>
              <a:rPr lang="en-US" i="1" dirty="0" err="1"/>
              <a:t>hevosen</a:t>
            </a:r>
            <a:r>
              <a:rPr lang="en-US" i="1" dirty="0"/>
              <a:t> </a:t>
            </a:r>
            <a:r>
              <a:rPr lang="en-US" i="1" dirty="0" err="1"/>
              <a:t>ideaa</a:t>
            </a:r>
            <a:endParaRPr lang="en-US" i="1" dirty="0"/>
          </a:p>
          <a:p>
            <a:r>
              <a:rPr lang="en-US" b="1" dirty="0">
                <a:sym typeface="Wingdings" pitchFamily="2" charset="2"/>
              </a:rPr>
              <a:t> </a:t>
            </a:r>
            <a:r>
              <a:rPr lang="en-US" b="1" dirty="0" err="1">
                <a:sym typeface="Wingdings" pitchFamily="2" charset="2"/>
              </a:rPr>
              <a:t>hevosen</a:t>
            </a:r>
            <a:r>
              <a:rPr lang="en-US" b="1" dirty="0">
                <a:sym typeface="Wingdings" pitchFamily="2" charset="2"/>
              </a:rPr>
              <a:t> idea on </a:t>
            </a:r>
            <a:r>
              <a:rPr lang="en-US" b="1" dirty="0" err="1">
                <a:sym typeface="Wingdings" pitchFamily="2" charset="2"/>
              </a:rPr>
              <a:t>pysyvä</a:t>
            </a:r>
            <a:r>
              <a:rPr lang="en-US" b="1" dirty="0">
                <a:sym typeface="Wingdings" pitchFamily="2" charset="2"/>
              </a:rPr>
              <a:t> ja </a:t>
            </a:r>
            <a:r>
              <a:rPr lang="en-US" b="1" i="1" dirty="0" err="1">
                <a:sym typeface="Wingdings" pitchFamily="2" charset="2"/>
              </a:rPr>
              <a:t>ensisijainen</a:t>
            </a:r>
            <a:r>
              <a:rPr lang="en-US" b="1" dirty="0">
                <a:sym typeface="Wingdings" pitchFamily="2" charset="2"/>
              </a:rPr>
              <a:t> </a:t>
            </a:r>
            <a:r>
              <a:rPr lang="en-US" b="1" i="1" dirty="0" err="1">
                <a:sym typeface="Wingdings" pitchFamily="2" charset="2"/>
              </a:rPr>
              <a:t>todellisuuden</a:t>
            </a:r>
            <a:r>
              <a:rPr lang="en-US" b="1" i="1" dirty="0">
                <a:sym typeface="Wingdings" pitchFamily="2" charset="2"/>
              </a:rPr>
              <a:t> </a:t>
            </a:r>
            <a:r>
              <a:rPr lang="en-US" b="1" i="1" dirty="0" err="1">
                <a:sym typeface="Wingdings" pitchFamily="2" charset="2"/>
              </a:rPr>
              <a:t>taso</a:t>
            </a:r>
            <a:endParaRPr lang="en-US" b="1" i="1" dirty="0"/>
          </a:p>
          <a:p>
            <a:r>
              <a:rPr lang="en-US" b="1" dirty="0">
                <a:sym typeface="Wingdings" pitchFamily="2" charset="2"/>
              </a:rPr>
              <a:t> </a:t>
            </a:r>
            <a:r>
              <a:rPr lang="en-US" b="1" dirty="0" err="1">
                <a:sym typeface="Wingdings" pitchFamily="2" charset="2"/>
              </a:rPr>
              <a:t>yksittäinen</a:t>
            </a:r>
            <a:r>
              <a:rPr lang="en-US" b="1" dirty="0">
                <a:sym typeface="Wingdings" pitchFamily="2" charset="2"/>
              </a:rPr>
              <a:t> </a:t>
            </a:r>
            <a:r>
              <a:rPr lang="en-US" b="1" dirty="0" err="1">
                <a:sym typeface="Wingdings" pitchFamily="2" charset="2"/>
              </a:rPr>
              <a:t>hevonen</a:t>
            </a:r>
            <a:r>
              <a:rPr lang="en-US" b="1" dirty="0">
                <a:sym typeface="Wingdings" pitchFamily="2" charset="2"/>
              </a:rPr>
              <a:t> </a:t>
            </a:r>
            <a:r>
              <a:rPr lang="en-US" b="1" dirty="0" err="1">
                <a:sym typeface="Wingdings" pitchFamily="2" charset="2"/>
              </a:rPr>
              <a:t>taas</a:t>
            </a:r>
            <a:r>
              <a:rPr lang="en-US" b="1" dirty="0">
                <a:sym typeface="Wingdings" pitchFamily="2" charset="2"/>
              </a:rPr>
              <a:t> </a:t>
            </a:r>
            <a:r>
              <a:rPr lang="en-US" b="1" dirty="0" err="1">
                <a:sym typeface="Wingdings" pitchFamily="2" charset="2"/>
              </a:rPr>
              <a:t>kuolee</a:t>
            </a:r>
            <a:r>
              <a:rPr lang="en-US" b="1" dirty="0">
                <a:sym typeface="Wingdings" pitchFamily="2" charset="2"/>
              </a:rPr>
              <a:t> ja </a:t>
            </a:r>
            <a:r>
              <a:rPr lang="en-US" b="1" dirty="0" err="1">
                <a:sym typeface="Wingdings" pitchFamily="2" charset="2"/>
              </a:rPr>
              <a:t>häviää</a:t>
            </a:r>
            <a:endParaRPr lang="en-US" b="1" dirty="0"/>
          </a:p>
        </p:txBody>
      </p:sp>
    </p:spTree>
    <p:extLst>
      <p:ext uri="{BB962C8B-B14F-4D97-AF65-F5344CB8AC3E}">
        <p14:creationId xmlns:p14="http://schemas.microsoft.com/office/powerpoint/2010/main" val="371124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5">
                                            <p:txEl>
                                              <p:pRg st="0" end="0"/>
                                            </p:txEl>
                                          </p:spTgt>
                                        </p:tgtEl>
                                        <p:attrNameLst>
                                          <p:attrName>style.visibility</p:attrName>
                                        </p:attrNameLst>
                                      </p:cBhvr>
                                      <p:to>
                                        <p:strVal val="visible"/>
                                      </p:to>
                                    </p:set>
                                    <p:anim calcmode="lin" valueType="num">
                                      <p:cBhvr additive="base">
                                        <p:cTn id="7" dur="500" fill="hold"/>
                                        <p:tgtEl>
                                          <p:spTgt spid="2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5">
                                            <p:txEl>
                                              <p:pRg st="1" end="1"/>
                                            </p:txEl>
                                          </p:spTgt>
                                        </p:tgtEl>
                                        <p:attrNameLst>
                                          <p:attrName>style.visibility</p:attrName>
                                        </p:attrNameLst>
                                      </p:cBhvr>
                                      <p:to>
                                        <p:strVal val="visible"/>
                                      </p:to>
                                    </p:set>
                                    <p:anim calcmode="lin" valueType="num">
                                      <p:cBhvr additive="base">
                                        <p:cTn id="13" dur="500" fill="hold"/>
                                        <p:tgtEl>
                                          <p:spTgt spid="2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5">
                                            <p:txEl>
                                              <p:pRg st="2" end="2"/>
                                            </p:txEl>
                                          </p:spTgt>
                                        </p:tgtEl>
                                        <p:attrNameLst>
                                          <p:attrName>style.visibility</p:attrName>
                                        </p:attrNameLst>
                                      </p:cBhvr>
                                      <p:to>
                                        <p:strVal val="visible"/>
                                      </p:to>
                                    </p:set>
                                    <p:anim calcmode="lin" valueType="num">
                                      <p:cBhvr additive="base">
                                        <p:cTn id="19" dur="500" fill="hold"/>
                                        <p:tgtEl>
                                          <p:spTgt spid="2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DA1A3BC-1FD9-2433-BBC0-558FA07BE029}"/>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sz="5400"/>
              <a:t>Dualismi (Rene Descartes)</a:t>
            </a:r>
          </a:p>
        </p:txBody>
      </p:sp>
      <p:sp>
        <p:nvSpPr>
          <p:cNvPr id="2057"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Mind Body Problem by Roz Chast">
            <a:extLst>
              <a:ext uri="{FF2B5EF4-FFF2-40B4-BE49-F238E27FC236}">
                <a16:creationId xmlns:a16="http://schemas.microsoft.com/office/drawing/2014/main" id="{A7F91F61-2F45-ABA6-BB75-E6756F978981}"/>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625" r="8831" b="3"/>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Sisällön paikkamerkki 2">
            <a:extLst>
              <a:ext uri="{FF2B5EF4-FFF2-40B4-BE49-F238E27FC236}">
                <a16:creationId xmlns:a16="http://schemas.microsoft.com/office/drawing/2014/main" id="{71456A93-3589-F233-59D5-268C91DEFFB0}"/>
              </a:ext>
            </a:extLst>
          </p:cNvPr>
          <p:cNvSpPr>
            <a:spLocks noGrp="1"/>
          </p:cNvSpPr>
          <p:nvPr>
            <p:ph sz="half" idx="1"/>
          </p:nvPr>
        </p:nvSpPr>
        <p:spPr>
          <a:xfrm>
            <a:off x="4905955" y="2071316"/>
            <a:ext cx="6713552" cy="4114800"/>
          </a:xfrm>
        </p:spPr>
        <p:txBody>
          <a:bodyPr vert="horz" lIns="91440" tIns="45720" rIns="91440" bIns="45720" rtlCol="0" anchor="t">
            <a:normAutofit/>
          </a:bodyPr>
          <a:lstStyle/>
          <a:p>
            <a:r>
              <a:rPr lang="en-US" dirty="0" err="1"/>
              <a:t>Todellisuus</a:t>
            </a:r>
            <a:r>
              <a:rPr lang="en-US" dirty="0"/>
              <a:t> on </a:t>
            </a:r>
            <a:r>
              <a:rPr lang="en-US" dirty="0" err="1"/>
              <a:t>sekä</a:t>
            </a:r>
            <a:r>
              <a:rPr lang="en-US" dirty="0"/>
              <a:t>..</a:t>
            </a:r>
          </a:p>
          <a:p>
            <a:r>
              <a:rPr lang="en-US" i="1" dirty="0"/>
              <a:t>1. </a:t>
            </a:r>
            <a:r>
              <a:rPr lang="en-US" i="1" dirty="0" err="1"/>
              <a:t>aineellinen</a:t>
            </a:r>
            <a:endParaRPr lang="en-US" i="1" dirty="0"/>
          </a:p>
          <a:p>
            <a:r>
              <a:rPr lang="en-US" i="1" dirty="0"/>
              <a:t>2. </a:t>
            </a:r>
            <a:r>
              <a:rPr lang="en-US" i="1" dirty="0" err="1"/>
              <a:t>henkinen</a:t>
            </a:r>
            <a:endParaRPr lang="en-US" i="1" dirty="0"/>
          </a:p>
          <a:p>
            <a:r>
              <a:rPr lang="en-US" dirty="0">
                <a:sym typeface="Wingdings" pitchFamily="2" charset="2"/>
              </a:rPr>
              <a:t> on </a:t>
            </a:r>
            <a:r>
              <a:rPr lang="en-US" dirty="0" err="1">
                <a:sym typeface="Wingdings" pitchFamily="2" charset="2"/>
              </a:rPr>
              <a:t>olemassa</a:t>
            </a:r>
            <a:r>
              <a:rPr lang="en-US" dirty="0">
                <a:sym typeface="Wingdings" pitchFamily="2" charset="2"/>
              </a:rPr>
              <a:t> </a:t>
            </a:r>
            <a:r>
              <a:rPr lang="en-US" dirty="0" err="1">
                <a:sym typeface="Wingdings" pitchFamily="2" charset="2"/>
              </a:rPr>
              <a:t>kaksi</a:t>
            </a:r>
            <a:r>
              <a:rPr lang="en-US" dirty="0">
                <a:sym typeface="Wingdings" pitchFamily="2" charset="2"/>
              </a:rPr>
              <a:t> </a:t>
            </a:r>
            <a:r>
              <a:rPr lang="en-US" dirty="0" err="1">
                <a:sym typeface="Wingdings" pitchFamily="2" charset="2"/>
              </a:rPr>
              <a:t>substanssia</a:t>
            </a:r>
            <a:r>
              <a:rPr lang="en-US" dirty="0">
                <a:sym typeface="Wingdings" pitchFamily="2" charset="2"/>
              </a:rPr>
              <a:t> (</a:t>
            </a:r>
            <a:r>
              <a:rPr lang="en-US" dirty="0" err="1">
                <a:sym typeface="Wingdings" pitchFamily="2" charset="2"/>
              </a:rPr>
              <a:t>todellisuuden</a:t>
            </a:r>
            <a:r>
              <a:rPr lang="en-US" dirty="0">
                <a:sym typeface="Wingdings" pitchFamily="2" charset="2"/>
              </a:rPr>
              <a:t> </a:t>
            </a:r>
            <a:r>
              <a:rPr lang="en-US" dirty="0" err="1">
                <a:sym typeface="Wingdings" pitchFamily="2" charset="2"/>
              </a:rPr>
              <a:t>perusolemusta</a:t>
            </a:r>
            <a:r>
              <a:rPr lang="en-US" dirty="0">
                <a:sym typeface="Wingdings" pitchFamily="2" charset="2"/>
              </a:rPr>
              <a:t>)</a:t>
            </a:r>
          </a:p>
          <a:p>
            <a:r>
              <a:rPr lang="en-US" b="1" dirty="0" err="1">
                <a:sym typeface="Wingdings" pitchFamily="2" charset="2"/>
              </a:rPr>
              <a:t>Mieli-ruumis</a:t>
            </a:r>
            <a:r>
              <a:rPr lang="en-US" b="1" dirty="0">
                <a:sym typeface="Wingdings" pitchFamily="2" charset="2"/>
              </a:rPr>
              <a:t> –</a:t>
            </a:r>
            <a:r>
              <a:rPr lang="en-US" b="1" dirty="0" err="1">
                <a:sym typeface="Wingdings" pitchFamily="2" charset="2"/>
              </a:rPr>
              <a:t>ongelma</a:t>
            </a:r>
            <a:r>
              <a:rPr lang="en-US" b="1" dirty="0">
                <a:sym typeface="Wingdings" pitchFamily="2" charset="2"/>
              </a:rPr>
              <a:t>: </a:t>
            </a:r>
            <a:r>
              <a:rPr lang="en-US" dirty="0" err="1">
                <a:sym typeface="Wingdings" pitchFamily="2" charset="2"/>
              </a:rPr>
              <a:t>vuorovaikutuksen</a:t>
            </a:r>
            <a:r>
              <a:rPr lang="en-US" dirty="0">
                <a:sym typeface="Wingdings" pitchFamily="2" charset="2"/>
              </a:rPr>
              <a:t> </a:t>
            </a:r>
            <a:r>
              <a:rPr lang="en-US" dirty="0" err="1">
                <a:sym typeface="Wingdings" pitchFamily="2" charset="2"/>
              </a:rPr>
              <a:t>ongelma</a:t>
            </a:r>
            <a:r>
              <a:rPr lang="en-US" dirty="0">
                <a:sym typeface="Wingdings" pitchFamily="2" charset="2"/>
              </a:rPr>
              <a:t>, </a:t>
            </a:r>
            <a:r>
              <a:rPr lang="en-US" i="1" dirty="0" err="1">
                <a:sym typeface="Wingdings" pitchFamily="2" charset="2"/>
              </a:rPr>
              <a:t>miten</a:t>
            </a:r>
            <a:r>
              <a:rPr lang="en-US" i="1" dirty="0">
                <a:sym typeface="Wingdings" pitchFamily="2" charset="2"/>
              </a:rPr>
              <a:t> </a:t>
            </a:r>
            <a:r>
              <a:rPr lang="en-US" i="1" dirty="0" err="1">
                <a:sym typeface="Wingdings" pitchFamily="2" charset="2"/>
              </a:rPr>
              <a:t>henkinen</a:t>
            </a:r>
            <a:r>
              <a:rPr lang="en-US" i="1" dirty="0">
                <a:sym typeface="Wingdings" pitchFamily="2" charset="2"/>
              </a:rPr>
              <a:t> ja </a:t>
            </a:r>
            <a:r>
              <a:rPr lang="en-US" i="1" dirty="0" err="1">
                <a:sym typeface="Wingdings" pitchFamily="2" charset="2"/>
              </a:rPr>
              <a:t>aineellinen</a:t>
            </a:r>
            <a:r>
              <a:rPr lang="en-US" i="1" dirty="0">
                <a:sym typeface="Wingdings" pitchFamily="2" charset="2"/>
              </a:rPr>
              <a:t> </a:t>
            </a:r>
            <a:r>
              <a:rPr lang="en-US" i="1" dirty="0" err="1">
                <a:sym typeface="Wingdings" pitchFamily="2" charset="2"/>
              </a:rPr>
              <a:t>substanssi</a:t>
            </a:r>
            <a:r>
              <a:rPr lang="en-US" i="1" dirty="0">
                <a:sym typeface="Wingdings" pitchFamily="2" charset="2"/>
              </a:rPr>
              <a:t> </a:t>
            </a:r>
            <a:r>
              <a:rPr lang="en-US" i="1" dirty="0" err="1">
                <a:sym typeface="Wingdings" pitchFamily="2" charset="2"/>
              </a:rPr>
              <a:t>ovat</a:t>
            </a:r>
            <a:r>
              <a:rPr lang="en-US" i="1" dirty="0">
                <a:sym typeface="Wingdings" pitchFamily="2" charset="2"/>
              </a:rPr>
              <a:t> </a:t>
            </a:r>
            <a:r>
              <a:rPr lang="en-US" i="1" dirty="0" err="1">
                <a:sym typeface="Wingdings" pitchFamily="2" charset="2"/>
              </a:rPr>
              <a:t>vuorovaikutuksessa</a:t>
            </a:r>
            <a:r>
              <a:rPr lang="en-US" i="1" dirty="0">
                <a:sym typeface="Wingdings" pitchFamily="2" charset="2"/>
              </a:rPr>
              <a:t>?</a:t>
            </a:r>
            <a:endParaRPr lang="en-US" i="1" dirty="0"/>
          </a:p>
        </p:txBody>
      </p:sp>
    </p:spTree>
    <p:extLst>
      <p:ext uri="{BB962C8B-B14F-4D97-AF65-F5344CB8AC3E}">
        <p14:creationId xmlns:p14="http://schemas.microsoft.com/office/powerpoint/2010/main" val="183920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13118FC4-616C-F535-028F-D101256AD771}"/>
              </a:ext>
            </a:extLst>
          </p:cNvPr>
          <p:cNvSpPr>
            <a:spLocks noGrp="1"/>
          </p:cNvSpPr>
          <p:nvPr>
            <p:ph type="title"/>
          </p:nvPr>
        </p:nvSpPr>
        <p:spPr>
          <a:xfrm>
            <a:off x="3611534" y="708917"/>
            <a:ext cx="4884766" cy="93516"/>
          </a:xfrm>
        </p:spPr>
        <p:txBody>
          <a:bodyPr vert="horz" lIns="91440" tIns="45720" rIns="91440" bIns="45720" rtlCol="0" anchor="ctr">
            <a:normAutofit fontScale="90000"/>
          </a:bodyPr>
          <a:lstStyle/>
          <a:p>
            <a:pPr algn="ctr"/>
            <a:r>
              <a:rPr lang="en-US" kern="1200" dirty="0" err="1">
                <a:solidFill>
                  <a:schemeClr val="tx1">
                    <a:lumMod val="85000"/>
                    <a:lumOff val="15000"/>
                  </a:schemeClr>
                </a:solidFill>
                <a:latin typeface="+mj-lt"/>
                <a:ea typeface="+mj-ea"/>
                <a:cs typeface="+mj-cs"/>
              </a:rPr>
              <a:t>Popperin</a:t>
            </a:r>
            <a:r>
              <a:rPr lang="en-US" kern="1200" dirty="0">
                <a:solidFill>
                  <a:schemeClr val="tx1">
                    <a:lumMod val="85000"/>
                    <a:lumOff val="15000"/>
                  </a:schemeClr>
                </a:solidFill>
                <a:latin typeface="+mj-lt"/>
                <a:ea typeface="+mj-ea"/>
                <a:cs typeface="+mj-cs"/>
              </a:rPr>
              <a:t> </a:t>
            </a:r>
            <a:r>
              <a:rPr lang="en-US" kern="1200" dirty="0" err="1">
                <a:solidFill>
                  <a:schemeClr val="tx1">
                    <a:lumMod val="85000"/>
                    <a:lumOff val="15000"/>
                  </a:schemeClr>
                </a:solidFill>
                <a:latin typeface="+mj-lt"/>
                <a:ea typeface="+mj-ea"/>
                <a:cs typeface="+mj-cs"/>
              </a:rPr>
              <a:t>kolmen</a:t>
            </a:r>
            <a:r>
              <a:rPr lang="en-US" kern="1200" dirty="0">
                <a:solidFill>
                  <a:schemeClr val="tx1">
                    <a:lumMod val="85000"/>
                    <a:lumOff val="15000"/>
                  </a:schemeClr>
                </a:solidFill>
                <a:latin typeface="+mj-lt"/>
                <a:ea typeface="+mj-ea"/>
                <a:cs typeface="+mj-cs"/>
              </a:rPr>
              <a:t> </a:t>
            </a:r>
            <a:r>
              <a:rPr lang="en-US" kern="1200" dirty="0" err="1">
                <a:solidFill>
                  <a:schemeClr val="tx1">
                    <a:lumMod val="85000"/>
                    <a:lumOff val="15000"/>
                  </a:schemeClr>
                </a:solidFill>
                <a:latin typeface="+mj-lt"/>
                <a:ea typeface="+mj-ea"/>
                <a:cs typeface="+mj-cs"/>
              </a:rPr>
              <a:t>maailman</a:t>
            </a:r>
            <a:r>
              <a:rPr lang="en-US" kern="1200" dirty="0">
                <a:solidFill>
                  <a:schemeClr val="tx1">
                    <a:lumMod val="85000"/>
                    <a:lumOff val="15000"/>
                  </a:schemeClr>
                </a:solidFill>
                <a:latin typeface="+mj-lt"/>
                <a:ea typeface="+mj-ea"/>
                <a:cs typeface="+mj-cs"/>
              </a:rPr>
              <a:t> </a:t>
            </a:r>
            <a:r>
              <a:rPr lang="en-US" kern="1200" dirty="0" err="1">
                <a:solidFill>
                  <a:schemeClr val="tx1">
                    <a:lumMod val="85000"/>
                    <a:lumOff val="15000"/>
                  </a:schemeClr>
                </a:solidFill>
                <a:latin typeface="+mj-lt"/>
                <a:ea typeface="+mj-ea"/>
                <a:cs typeface="+mj-cs"/>
              </a:rPr>
              <a:t>teoria</a:t>
            </a:r>
            <a:endParaRPr lang="en-US" kern="1200" dirty="0">
              <a:solidFill>
                <a:schemeClr val="tx1">
                  <a:lumMod val="85000"/>
                  <a:lumOff val="15000"/>
                </a:schemeClr>
              </a:solidFill>
              <a:latin typeface="+mj-lt"/>
              <a:ea typeface="+mj-ea"/>
              <a:cs typeface="+mj-cs"/>
            </a:endParaRPr>
          </a:p>
        </p:txBody>
      </p:sp>
      <p:pic>
        <p:nvPicPr>
          <p:cNvPr id="3076" name="Picture 4" descr="Karl Popper's three worlds - Tiaz Tikt">
            <a:extLst>
              <a:ext uri="{FF2B5EF4-FFF2-40B4-BE49-F238E27FC236}">
                <a16:creationId xmlns:a16="http://schemas.microsoft.com/office/drawing/2014/main" id="{7E7F15D1-BCCF-8C1C-070A-A35788D974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448" r="38198"/>
          <a:stretch/>
        </p:blipFill>
        <p:spPr bwMode="auto">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Sisällön paikkamerkki 2">
            <a:extLst>
              <a:ext uri="{FF2B5EF4-FFF2-40B4-BE49-F238E27FC236}">
                <a16:creationId xmlns:a16="http://schemas.microsoft.com/office/drawing/2014/main" id="{6F576783-E9B1-9E16-9C41-F53D24491170}"/>
              </a:ext>
            </a:extLst>
          </p:cNvPr>
          <p:cNvSpPr>
            <a:spLocks noGrp="1"/>
          </p:cNvSpPr>
          <p:nvPr>
            <p:ph sz="half" idx="1"/>
          </p:nvPr>
        </p:nvSpPr>
        <p:spPr>
          <a:xfrm>
            <a:off x="3741765" y="1489753"/>
            <a:ext cx="4884765" cy="5368247"/>
          </a:xfrm>
        </p:spPr>
        <p:txBody>
          <a:bodyPr vert="horz" lIns="91440" tIns="45720" rIns="91440" bIns="45720" rtlCol="0">
            <a:normAutofit/>
          </a:bodyPr>
          <a:lstStyle/>
          <a:p>
            <a:r>
              <a:rPr lang="en-US" sz="2400" i="1" dirty="0">
                <a:solidFill>
                  <a:schemeClr val="tx1">
                    <a:lumMod val="85000"/>
                    <a:lumOff val="15000"/>
                  </a:schemeClr>
                </a:solidFill>
              </a:rPr>
              <a:t>Karl Popper</a:t>
            </a:r>
          </a:p>
          <a:p>
            <a:r>
              <a:rPr lang="en-US" sz="2400" dirty="0" err="1">
                <a:solidFill>
                  <a:schemeClr val="tx1">
                    <a:lumMod val="85000"/>
                    <a:lumOff val="15000"/>
                  </a:schemeClr>
                </a:solidFill>
              </a:rPr>
              <a:t>Todellisuudessa</a:t>
            </a:r>
            <a:r>
              <a:rPr lang="en-US" sz="2400" dirty="0">
                <a:solidFill>
                  <a:schemeClr val="tx1">
                    <a:lumMod val="85000"/>
                    <a:lumOff val="15000"/>
                  </a:schemeClr>
                </a:solidFill>
              </a:rPr>
              <a:t> on </a:t>
            </a:r>
            <a:r>
              <a:rPr lang="en-US" sz="2400" dirty="0" err="1">
                <a:solidFill>
                  <a:schemeClr val="tx1">
                    <a:lumMod val="85000"/>
                    <a:lumOff val="15000"/>
                  </a:schemeClr>
                </a:solidFill>
              </a:rPr>
              <a:t>kolme</a:t>
            </a:r>
            <a:r>
              <a:rPr lang="en-US" sz="2400" dirty="0">
                <a:solidFill>
                  <a:schemeClr val="tx1">
                    <a:lumMod val="85000"/>
                    <a:lumOff val="15000"/>
                  </a:schemeClr>
                </a:solidFill>
              </a:rPr>
              <a:t> </a:t>
            </a:r>
            <a:r>
              <a:rPr lang="en-US" sz="2400" dirty="0" err="1">
                <a:solidFill>
                  <a:schemeClr val="tx1">
                    <a:lumMod val="85000"/>
                    <a:lumOff val="15000"/>
                  </a:schemeClr>
                </a:solidFill>
              </a:rPr>
              <a:t>substanssia</a:t>
            </a:r>
            <a:r>
              <a:rPr lang="en-US" sz="2400" dirty="0">
                <a:solidFill>
                  <a:schemeClr val="tx1">
                    <a:lumMod val="85000"/>
                    <a:lumOff val="15000"/>
                  </a:schemeClr>
                </a:solidFill>
              </a:rPr>
              <a:t> (</a:t>
            </a:r>
            <a:r>
              <a:rPr lang="en-US" sz="2400" b="1" dirty="0" err="1">
                <a:solidFill>
                  <a:schemeClr val="tx1">
                    <a:lumMod val="85000"/>
                    <a:lumOff val="15000"/>
                  </a:schemeClr>
                </a:solidFill>
              </a:rPr>
              <a:t>pluralismi</a:t>
            </a:r>
            <a:r>
              <a:rPr lang="en-US" sz="2400" dirty="0">
                <a:solidFill>
                  <a:schemeClr val="tx1">
                    <a:lumMod val="85000"/>
                    <a:lumOff val="15000"/>
                  </a:schemeClr>
                </a:solidFill>
              </a:rPr>
              <a:t>):</a:t>
            </a:r>
          </a:p>
          <a:p>
            <a:r>
              <a:rPr lang="en-US" sz="2400" b="1" dirty="0">
                <a:solidFill>
                  <a:schemeClr val="tx1">
                    <a:lumMod val="85000"/>
                    <a:lumOff val="15000"/>
                  </a:schemeClr>
                </a:solidFill>
              </a:rPr>
              <a:t>1. </a:t>
            </a:r>
            <a:r>
              <a:rPr lang="en-US" sz="2400" b="1" dirty="0" err="1">
                <a:solidFill>
                  <a:schemeClr val="tx1">
                    <a:lumMod val="85000"/>
                    <a:lumOff val="15000"/>
                  </a:schemeClr>
                </a:solidFill>
              </a:rPr>
              <a:t>Fyysinen</a:t>
            </a:r>
            <a:r>
              <a:rPr lang="en-US" sz="2400" b="1" dirty="0">
                <a:solidFill>
                  <a:schemeClr val="tx1">
                    <a:lumMod val="85000"/>
                    <a:lumOff val="15000"/>
                  </a:schemeClr>
                </a:solidFill>
              </a:rPr>
              <a:t> </a:t>
            </a:r>
            <a:r>
              <a:rPr lang="en-US" sz="2400" b="1" dirty="0" err="1">
                <a:solidFill>
                  <a:schemeClr val="tx1">
                    <a:lumMod val="85000"/>
                    <a:lumOff val="15000"/>
                  </a:schemeClr>
                </a:solidFill>
              </a:rPr>
              <a:t>maailma</a:t>
            </a:r>
            <a:r>
              <a:rPr lang="en-US" sz="2400" b="1" dirty="0">
                <a:solidFill>
                  <a:schemeClr val="tx1">
                    <a:lumMod val="85000"/>
                    <a:lumOff val="15000"/>
                  </a:schemeClr>
                </a:solidFill>
              </a:rPr>
              <a:t> </a:t>
            </a:r>
            <a:r>
              <a:rPr lang="en-US" sz="2400" dirty="0">
                <a:solidFill>
                  <a:schemeClr val="tx1">
                    <a:lumMod val="85000"/>
                    <a:lumOff val="15000"/>
                  </a:schemeClr>
                </a:solidFill>
              </a:rPr>
              <a:t>(</a:t>
            </a:r>
            <a:r>
              <a:rPr lang="en-US" sz="2400" dirty="0" err="1">
                <a:solidFill>
                  <a:schemeClr val="tx1">
                    <a:lumMod val="85000"/>
                    <a:lumOff val="15000"/>
                  </a:schemeClr>
                </a:solidFill>
              </a:rPr>
              <a:t>ensisijainen</a:t>
            </a:r>
            <a:r>
              <a:rPr lang="en-US" sz="2400" dirty="0">
                <a:solidFill>
                  <a:schemeClr val="tx1">
                    <a:lumMod val="85000"/>
                    <a:lumOff val="15000"/>
                  </a:schemeClr>
                </a:solidFill>
              </a:rPr>
              <a:t>)</a:t>
            </a:r>
          </a:p>
          <a:p>
            <a:r>
              <a:rPr lang="en-US" sz="2400" dirty="0" err="1">
                <a:solidFill>
                  <a:schemeClr val="tx1">
                    <a:lumMod val="85000"/>
                    <a:lumOff val="15000"/>
                  </a:schemeClr>
                </a:solidFill>
              </a:rPr>
              <a:t>Esim</a:t>
            </a:r>
            <a:r>
              <a:rPr lang="en-US" sz="2400" dirty="0">
                <a:solidFill>
                  <a:schemeClr val="tx1">
                    <a:lumMod val="85000"/>
                    <a:lumOff val="15000"/>
                  </a:schemeClr>
                </a:solidFill>
              </a:rPr>
              <a:t>. </a:t>
            </a:r>
            <a:r>
              <a:rPr lang="en-US" sz="2400" dirty="0" err="1">
                <a:solidFill>
                  <a:schemeClr val="tx1">
                    <a:lumMod val="85000"/>
                    <a:lumOff val="15000"/>
                  </a:schemeClr>
                </a:solidFill>
              </a:rPr>
              <a:t>jalkapallo</a:t>
            </a:r>
            <a:endParaRPr lang="en-US" sz="2400" dirty="0">
              <a:solidFill>
                <a:schemeClr val="tx1">
                  <a:lumMod val="85000"/>
                  <a:lumOff val="15000"/>
                </a:schemeClr>
              </a:solidFill>
            </a:endParaRPr>
          </a:p>
          <a:p>
            <a:r>
              <a:rPr lang="en-US" sz="2400" b="1" dirty="0">
                <a:solidFill>
                  <a:schemeClr val="tx1">
                    <a:lumMod val="85000"/>
                    <a:lumOff val="15000"/>
                  </a:schemeClr>
                </a:solidFill>
              </a:rPr>
              <a:t>2. </a:t>
            </a:r>
            <a:r>
              <a:rPr lang="en-US" sz="2400" b="1" dirty="0" err="1">
                <a:solidFill>
                  <a:schemeClr val="tx1">
                    <a:lumMod val="85000"/>
                    <a:lumOff val="15000"/>
                  </a:schemeClr>
                </a:solidFill>
              </a:rPr>
              <a:t>Mentaalinen</a:t>
            </a:r>
            <a:r>
              <a:rPr lang="en-US" sz="2400" b="1" dirty="0">
                <a:solidFill>
                  <a:schemeClr val="tx1">
                    <a:lumMod val="85000"/>
                    <a:lumOff val="15000"/>
                  </a:schemeClr>
                </a:solidFill>
              </a:rPr>
              <a:t> </a:t>
            </a:r>
            <a:r>
              <a:rPr lang="en-US" sz="2400" b="1" dirty="0" err="1">
                <a:solidFill>
                  <a:schemeClr val="tx1">
                    <a:lumMod val="85000"/>
                    <a:lumOff val="15000"/>
                  </a:schemeClr>
                </a:solidFill>
              </a:rPr>
              <a:t>maailma</a:t>
            </a:r>
            <a:endParaRPr lang="en-US" sz="2400" b="1" dirty="0">
              <a:solidFill>
                <a:schemeClr val="tx1">
                  <a:lumMod val="85000"/>
                  <a:lumOff val="15000"/>
                </a:schemeClr>
              </a:solidFill>
            </a:endParaRPr>
          </a:p>
          <a:p>
            <a:r>
              <a:rPr lang="en-US" sz="2400" dirty="0" err="1">
                <a:solidFill>
                  <a:schemeClr val="tx1">
                    <a:lumMod val="85000"/>
                    <a:lumOff val="15000"/>
                  </a:schemeClr>
                </a:solidFill>
              </a:rPr>
              <a:t>Esim</a:t>
            </a:r>
            <a:r>
              <a:rPr lang="en-US" sz="2400" dirty="0">
                <a:solidFill>
                  <a:schemeClr val="tx1">
                    <a:lumMod val="85000"/>
                    <a:lumOff val="15000"/>
                  </a:schemeClr>
                </a:solidFill>
              </a:rPr>
              <a:t>. </a:t>
            </a:r>
            <a:r>
              <a:rPr lang="en-US" sz="2400" dirty="0" err="1">
                <a:solidFill>
                  <a:schemeClr val="tx1">
                    <a:lumMod val="85000"/>
                    <a:lumOff val="15000"/>
                  </a:schemeClr>
                </a:solidFill>
              </a:rPr>
              <a:t>ajatukset</a:t>
            </a:r>
            <a:r>
              <a:rPr lang="en-US" sz="2400" dirty="0">
                <a:solidFill>
                  <a:schemeClr val="tx1">
                    <a:lumMod val="85000"/>
                    <a:lumOff val="15000"/>
                  </a:schemeClr>
                </a:solidFill>
              </a:rPr>
              <a:t> </a:t>
            </a:r>
            <a:r>
              <a:rPr lang="en-US" sz="2400" dirty="0" err="1">
                <a:solidFill>
                  <a:schemeClr val="tx1">
                    <a:lumMod val="85000"/>
                    <a:lumOff val="15000"/>
                  </a:schemeClr>
                </a:solidFill>
              </a:rPr>
              <a:t>jalkapallosta</a:t>
            </a:r>
            <a:endParaRPr lang="en-US" sz="2400" dirty="0">
              <a:solidFill>
                <a:schemeClr val="tx1">
                  <a:lumMod val="85000"/>
                  <a:lumOff val="15000"/>
                </a:schemeClr>
              </a:solidFill>
            </a:endParaRPr>
          </a:p>
          <a:p>
            <a:r>
              <a:rPr lang="en-US" sz="2400" b="1" dirty="0">
                <a:solidFill>
                  <a:schemeClr val="tx1">
                    <a:lumMod val="85000"/>
                    <a:lumOff val="15000"/>
                  </a:schemeClr>
                </a:solidFill>
              </a:rPr>
              <a:t>3. </a:t>
            </a:r>
            <a:r>
              <a:rPr lang="en-US" sz="2400" b="1" dirty="0" err="1">
                <a:solidFill>
                  <a:schemeClr val="tx1">
                    <a:lumMod val="85000"/>
                    <a:lumOff val="15000"/>
                  </a:schemeClr>
                </a:solidFill>
              </a:rPr>
              <a:t>Kulttuurinen</a:t>
            </a:r>
            <a:r>
              <a:rPr lang="en-US" sz="2400" b="1" dirty="0">
                <a:solidFill>
                  <a:schemeClr val="tx1">
                    <a:lumMod val="85000"/>
                    <a:lumOff val="15000"/>
                  </a:schemeClr>
                </a:solidFill>
              </a:rPr>
              <a:t> </a:t>
            </a:r>
            <a:r>
              <a:rPr lang="en-US" sz="2400" b="1" dirty="0" err="1">
                <a:solidFill>
                  <a:schemeClr val="tx1">
                    <a:lumMod val="85000"/>
                    <a:lumOff val="15000"/>
                  </a:schemeClr>
                </a:solidFill>
              </a:rPr>
              <a:t>maailma</a:t>
            </a:r>
            <a:endParaRPr lang="en-US" sz="2400" b="1" dirty="0">
              <a:solidFill>
                <a:schemeClr val="tx1">
                  <a:lumMod val="85000"/>
                  <a:lumOff val="15000"/>
                </a:schemeClr>
              </a:solidFill>
            </a:endParaRPr>
          </a:p>
          <a:p>
            <a:r>
              <a:rPr lang="en-US" sz="2400" dirty="0" err="1">
                <a:solidFill>
                  <a:schemeClr val="tx1">
                    <a:lumMod val="85000"/>
                    <a:lumOff val="15000"/>
                  </a:schemeClr>
                </a:solidFill>
              </a:rPr>
              <a:t>Ihmisen</a:t>
            </a:r>
            <a:r>
              <a:rPr lang="en-US" sz="2400" dirty="0">
                <a:solidFill>
                  <a:schemeClr val="tx1">
                    <a:lumMod val="85000"/>
                    <a:lumOff val="15000"/>
                  </a:schemeClr>
                </a:solidFill>
              </a:rPr>
              <a:t> </a:t>
            </a:r>
            <a:r>
              <a:rPr lang="en-US" sz="2400" dirty="0" err="1">
                <a:solidFill>
                  <a:schemeClr val="tx1">
                    <a:lumMod val="85000"/>
                    <a:lumOff val="15000"/>
                  </a:schemeClr>
                </a:solidFill>
              </a:rPr>
              <a:t>luoma</a:t>
            </a:r>
            <a:r>
              <a:rPr lang="en-US" sz="2400" dirty="0">
                <a:solidFill>
                  <a:schemeClr val="tx1">
                    <a:lumMod val="85000"/>
                    <a:lumOff val="15000"/>
                  </a:schemeClr>
                </a:solidFill>
              </a:rPr>
              <a:t> </a:t>
            </a:r>
            <a:r>
              <a:rPr lang="en-US" sz="2400" i="1" dirty="0" err="1">
                <a:solidFill>
                  <a:schemeClr val="tx1">
                    <a:lumMod val="85000"/>
                    <a:lumOff val="15000"/>
                  </a:schemeClr>
                </a:solidFill>
              </a:rPr>
              <a:t>elämäntapa</a:t>
            </a:r>
            <a:endParaRPr lang="en-US" sz="2400" i="1" dirty="0">
              <a:solidFill>
                <a:schemeClr val="tx1">
                  <a:lumMod val="85000"/>
                  <a:lumOff val="15000"/>
                </a:schemeClr>
              </a:solidFill>
            </a:endParaRPr>
          </a:p>
          <a:p>
            <a:r>
              <a:rPr lang="en-US" sz="2400" dirty="0" err="1">
                <a:solidFill>
                  <a:schemeClr val="tx1">
                    <a:lumMod val="85000"/>
                    <a:lumOff val="15000"/>
                  </a:schemeClr>
                </a:solidFill>
              </a:rPr>
              <a:t>esim</a:t>
            </a:r>
            <a:r>
              <a:rPr lang="en-US" sz="2400" dirty="0">
                <a:solidFill>
                  <a:schemeClr val="tx1">
                    <a:lumMod val="85000"/>
                    <a:lumOff val="15000"/>
                  </a:schemeClr>
                </a:solidFill>
              </a:rPr>
              <a:t>. </a:t>
            </a:r>
            <a:r>
              <a:rPr lang="en-US" sz="2400" dirty="0" err="1">
                <a:solidFill>
                  <a:schemeClr val="tx1">
                    <a:lumMod val="85000"/>
                    <a:lumOff val="15000"/>
                  </a:schemeClr>
                </a:solidFill>
              </a:rPr>
              <a:t>jalkapallo</a:t>
            </a:r>
            <a:r>
              <a:rPr lang="en-US" sz="2400" dirty="0">
                <a:solidFill>
                  <a:schemeClr val="tx1">
                    <a:lumMod val="85000"/>
                    <a:lumOff val="15000"/>
                  </a:schemeClr>
                </a:solidFill>
              </a:rPr>
              <a:t> on </a:t>
            </a:r>
            <a:r>
              <a:rPr lang="en-US" sz="2400" dirty="0" err="1">
                <a:solidFill>
                  <a:schemeClr val="tx1">
                    <a:lumMod val="85000"/>
                    <a:lumOff val="15000"/>
                  </a:schemeClr>
                </a:solidFill>
              </a:rPr>
              <a:t>ihmisen</a:t>
            </a:r>
            <a:r>
              <a:rPr lang="en-US" sz="2400" dirty="0">
                <a:solidFill>
                  <a:schemeClr val="tx1">
                    <a:lumMod val="85000"/>
                    <a:lumOff val="15000"/>
                  </a:schemeClr>
                </a:solidFill>
              </a:rPr>
              <a:t> </a:t>
            </a:r>
            <a:r>
              <a:rPr lang="en-US" sz="2400" dirty="0" err="1">
                <a:solidFill>
                  <a:schemeClr val="tx1">
                    <a:lumMod val="85000"/>
                    <a:lumOff val="15000"/>
                  </a:schemeClr>
                </a:solidFill>
              </a:rPr>
              <a:t>luoma</a:t>
            </a:r>
            <a:r>
              <a:rPr lang="en-US" sz="2400" dirty="0">
                <a:solidFill>
                  <a:schemeClr val="tx1">
                    <a:lumMod val="85000"/>
                    <a:lumOff val="15000"/>
                  </a:schemeClr>
                </a:solidFill>
              </a:rPr>
              <a:t> </a:t>
            </a:r>
            <a:r>
              <a:rPr lang="en-US" sz="2400" dirty="0" err="1">
                <a:solidFill>
                  <a:schemeClr val="tx1">
                    <a:lumMod val="85000"/>
                    <a:lumOff val="15000"/>
                  </a:schemeClr>
                </a:solidFill>
              </a:rPr>
              <a:t>urheilulaji</a:t>
            </a:r>
            <a:r>
              <a:rPr lang="en-US" sz="2400" dirty="0">
                <a:solidFill>
                  <a:schemeClr val="tx1">
                    <a:lumMod val="85000"/>
                    <a:lumOff val="15000"/>
                  </a:schemeClr>
                </a:solidFill>
              </a:rPr>
              <a:t>.</a:t>
            </a:r>
          </a:p>
        </p:txBody>
      </p:sp>
      <p:pic>
        <p:nvPicPr>
          <p:cNvPr id="3074" name="Picture 2" descr="Popper's three worlds as depicted by Penrose. 70 | Download Scientific  Diagram">
            <a:extLst>
              <a:ext uri="{FF2B5EF4-FFF2-40B4-BE49-F238E27FC236}">
                <a16:creationId xmlns:a16="http://schemas.microsoft.com/office/drawing/2014/main" id="{D0575268-DD4B-B7D2-30A9-4AEF0B8B7F03}"/>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418" r="10060" b="3"/>
          <a:stretch/>
        </p:blipFill>
        <p:spPr bwMode="auto">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75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7B4718FC-A63E-E469-B046-E836CDB9B602}"/>
              </a:ext>
            </a:extLst>
          </p:cNvPr>
          <p:cNvSpPr>
            <a:spLocks noGrp="1"/>
          </p:cNvSpPr>
          <p:nvPr>
            <p:ph type="title"/>
          </p:nvPr>
        </p:nvSpPr>
        <p:spPr>
          <a:xfrm>
            <a:off x="656823" y="962166"/>
            <a:ext cx="3103808" cy="4421876"/>
          </a:xfrm>
        </p:spPr>
        <p:txBody>
          <a:bodyPr anchor="t">
            <a:normAutofit/>
          </a:bodyPr>
          <a:lstStyle/>
          <a:p>
            <a:pPr algn="r"/>
            <a:r>
              <a:rPr lang="fi-FI" sz="4000"/>
              <a:t>Millainen ennakko-oletus suomalaisiin pikkujouluihin liittyy?</a:t>
            </a:r>
          </a:p>
        </p:txBody>
      </p:sp>
      <p:sp>
        <p:nvSpPr>
          <p:cNvPr id="3" name="Sisällön paikkamerkki 2">
            <a:extLst>
              <a:ext uri="{FF2B5EF4-FFF2-40B4-BE49-F238E27FC236}">
                <a16:creationId xmlns:a16="http://schemas.microsoft.com/office/drawing/2014/main" id="{66B0C32D-95B2-8670-0263-BDDB77D472CB}"/>
              </a:ext>
            </a:extLst>
          </p:cNvPr>
          <p:cNvSpPr>
            <a:spLocks noGrp="1"/>
          </p:cNvSpPr>
          <p:nvPr>
            <p:ph idx="1"/>
          </p:nvPr>
        </p:nvSpPr>
        <p:spPr>
          <a:xfrm>
            <a:off x="4417454" y="526473"/>
            <a:ext cx="7469746" cy="5444836"/>
          </a:xfrm>
        </p:spPr>
        <p:txBody>
          <a:bodyPr anchor="t">
            <a:normAutofit lnSpcReduction="10000"/>
          </a:bodyPr>
          <a:lstStyle/>
          <a:p>
            <a:pPr marL="0" indent="0">
              <a:buNone/>
            </a:pPr>
            <a:br>
              <a:rPr lang="en-US" sz="2000" b="1" dirty="0">
                <a:cs typeface="Calibri"/>
              </a:rPr>
            </a:br>
            <a:r>
              <a:rPr lang="en-US" sz="2400" b="1" i="1" dirty="0" err="1">
                <a:latin typeface="Open Sans"/>
              </a:rPr>
              <a:t>Tiina</a:t>
            </a:r>
            <a:r>
              <a:rPr lang="en-US" sz="2400" b="1" i="1" dirty="0">
                <a:latin typeface="Open Sans"/>
              </a:rPr>
              <a:t> </a:t>
            </a:r>
            <a:r>
              <a:rPr lang="en-US" sz="2400" b="1" i="1" dirty="0" err="1">
                <a:latin typeface="Open Sans"/>
              </a:rPr>
              <a:t>ei</a:t>
            </a:r>
            <a:r>
              <a:rPr lang="en-US" sz="2400" b="1" i="1" dirty="0">
                <a:latin typeface="Open Sans"/>
              </a:rPr>
              <a:t> </a:t>
            </a:r>
            <a:r>
              <a:rPr lang="en-US" sz="2400" b="1" i="1" dirty="0" err="1">
                <a:latin typeface="Open Sans"/>
              </a:rPr>
              <a:t>käytä</a:t>
            </a:r>
            <a:r>
              <a:rPr lang="en-US" sz="2400" b="1" i="1" dirty="0">
                <a:latin typeface="Open Sans"/>
              </a:rPr>
              <a:t> </a:t>
            </a:r>
            <a:r>
              <a:rPr lang="en-US" sz="2400" b="1" i="1" dirty="0" err="1">
                <a:latin typeface="Open Sans"/>
              </a:rPr>
              <a:t>alkoholia</a:t>
            </a:r>
            <a:r>
              <a:rPr lang="en-US" sz="2400" b="1" i="1" dirty="0">
                <a:latin typeface="Open Sans"/>
              </a:rPr>
              <a:t>. </a:t>
            </a:r>
            <a:r>
              <a:rPr lang="en-US" sz="2400" b="1" i="1" dirty="0" err="1">
                <a:latin typeface="Open Sans"/>
              </a:rPr>
              <a:t>Tulossa</a:t>
            </a:r>
            <a:r>
              <a:rPr lang="en-US" sz="2400" b="1" i="1" dirty="0">
                <a:latin typeface="Open Sans"/>
              </a:rPr>
              <a:t> on </a:t>
            </a:r>
            <a:r>
              <a:rPr lang="en-US" sz="2400" b="1" i="1" dirty="0" err="1">
                <a:latin typeface="Open Sans"/>
              </a:rPr>
              <a:t>uuden</a:t>
            </a:r>
            <a:r>
              <a:rPr lang="en-US" sz="2400" b="1" i="1" dirty="0">
                <a:latin typeface="Open Sans"/>
              </a:rPr>
              <a:t> </a:t>
            </a:r>
            <a:r>
              <a:rPr lang="en-US" sz="2400" b="1" i="1" dirty="0" err="1">
                <a:latin typeface="Open Sans"/>
              </a:rPr>
              <a:t>työpaikan</a:t>
            </a:r>
            <a:r>
              <a:rPr lang="en-US" sz="2400" b="1" i="1" dirty="0">
                <a:latin typeface="Open Sans"/>
              </a:rPr>
              <a:t> </a:t>
            </a:r>
            <a:r>
              <a:rPr lang="en-US" sz="2400" b="1" i="1" dirty="0" err="1">
                <a:latin typeface="Open Sans"/>
              </a:rPr>
              <a:t>pikkujoulut</a:t>
            </a:r>
            <a:r>
              <a:rPr lang="en-US" sz="2400" b="1" i="1" dirty="0">
                <a:latin typeface="Open Sans"/>
              </a:rPr>
              <a:t> ja </a:t>
            </a:r>
            <a:r>
              <a:rPr lang="en-US" sz="2400" b="1" i="1" dirty="0" err="1">
                <a:latin typeface="Open Sans"/>
              </a:rPr>
              <a:t>Tiinaa</a:t>
            </a:r>
            <a:r>
              <a:rPr lang="en-US" sz="2400" b="1" i="1" dirty="0">
                <a:latin typeface="Open Sans"/>
              </a:rPr>
              <a:t> </a:t>
            </a:r>
            <a:r>
              <a:rPr lang="en-US" sz="2400" b="1" i="1" dirty="0" err="1">
                <a:latin typeface="Open Sans"/>
              </a:rPr>
              <a:t>jännittää</a:t>
            </a:r>
            <a:r>
              <a:rPr lang="en-US" sz="2400" b="1" i="1" dirty="0">
                <a:latin typeface="Open Sans"/>
              </a:rPr>
              <a:t>, </a:t>
            </a:r>
            <a:r>
              <a:rPr lang="en-US" sz="2400" b="1" i="1" dirty="0" err="1">
                <a:latin typeface="Open Sans"/>
              </a:rPr>
              <a:t>kuinka</a:t>
            </a:r>
            <a:r>
              <a:rPr lang="en-US" sz="2400" b="1" i="1" dirty="0">
                <a:latin typeface="Open Sans"/>
              </a:rPr>
              <a:t> </a:t>
            </a:r>
            <a:r>
              <a:rPr lang="en-US" sz="2400" b="1" i="1" dirty="0" err="1">
                <a:latin typeface="Open Sans"/>
              </a:rPr>
              <a:t>muut</a:t>
            </a:r>
            <a:r>
              <a:rPr lang="en-US" sz="2400" b="1" i="1" dirty="0">
                <a:latin typeface="Open Sans"/>
              </a:rPr>
              <a:t> </a:t>
            </a:r>
            <a:r>
              <a:rPr lang="en-US" sz="2400" b="1" i="1" dirty="0" err="1">
                <a:latin typeface="Open Sans"/>
              </a:rPr>
              <a:t>suhtautuvat</a:t>
            </a:r>
            <a:r>
              <a:rPr lang="en-US" sz="2400" b="1" i="1" dirty="0">
                <a:latin typeface="Open Sans"/>
              </a:rPr>
              <a:t> </a:t>
            </a:r>
            <a:r>
              <a:rPr lang="en-US" sz="2400" b="1" i="1" dirty="0" err="1">
                <a:latin typeface="Open Sans"/>
              </a:rPr>
              <a:t>häneen</a:t>
            </a:r>
            <a:r>
              <a:rPr lang="en-US" sz="2400" b="1" i="1" dirty="0">
                <a:latin typeface="Open Sans"/>
              </a:rPr>
              <a:t>. </a:t>
            </a:r>
            <a:r>
              <a:rPr lang="en-US" sz="2400" b="1" i="1" dirty="0" err="1">
                <a:latin typeface="Open Sans"/>
              </a:rPr>
              <a:t>Tullessaan</a:t>
            </a:r>
            <a:r>
              <a:rPr lang="en-US" sz="2400" b="1" i="1" dirty="0">
                <a:latin typeface="Open Sans"/>
              </a:rPr>
              <a:t> </a:t>
            </a:r>
            <a:r>
              <a:rPr lang="en-US" sz="2400" b="1" i="1" dirty="0" err="1">
                <a:latin typeface="Open Sans"/>
              </a:rPr>
              <a:t>pikkujouluihin</a:t>
            </a:r>
            <a:r>
              <a:rPr lang="en-US" sz="2400" b="1" i="1" dirty="0">
                <a:latin typeface="Open Sans"/>
              </a:rPr>
              <a:t> </a:t>
            </a:r>
            <a:r>
              <a:rPr lang="en-US" sz="2400" b="1" i="1" dirty="0" err="1">
                <a:latin typeface="Open Sans"/>
              </a:rPr>
              <a:t>hän</a:t>
            </a:r>
            <a:r>
              <a:rPr lang="en-US" sz="2400" b="1" i="1" dirty="0">
                <a:latin typeface="Open Sans"/>
              </a:rPr>
              <a:t> </a:t>
            </a:r>
            <a:r>
              <a:rPr lang="en-US" sz="2400" b="1" i="1" dirty="0" err="1">
                <a:latin typeface="Open Sans"/>
              </a:rPr>
              <a:t>kuiskaa</a:t>
            </a:r>
            <a:r>
              <a:rPr lang="en-US" sz="2400" b="1" i="1" dirty="0">
                <a:latin typeface="Open Sans"/>
              </a:rPr>
              <a:t> </a:t>
            </a:r>
            <a:r>
              <a:rPr lang="en-US" sz="2400" b="1" i="1" dirty="0" err="1">
                <a:latin typeface="Open Sans"/>
              </a:rPr>
              <a:t>kuohuviiniä</a:t>
            </a:r>
            <a:r>
              <a:rPr lang="en-US" sz="2400" b="1" i="1" dirty="0">
                <a:latin typeface="Open Sans"/>
              </a:rPr>
              <a:t> </a:t>
            </a:r>
            <a:r>
              <a:rPr lang="en-US" sz="2400" b="1" i="1" dirty="0" err="1">
                <a:latin typeface="Open Sans"/>
              </a:rPr>
              <a:t>ojentavalle</a:t>
            </a:r>
            <a:r>
              <a:rPr lang="en-US" sz="2400" b="1" i="1" dirty="0">
                <a:latin typeface="Open Sans"/>
              </a:rPr>
              <a:t> </a:t>
            </a:r>
            <a:r>
              <a:rPr lang="en-US" sz="2400" b="1" i="1" dirty="0" err="1">
                <a:latin typeface="Open Sans"/>
              </a:rPr>
              <a:t>tarjoilijalle</a:t>
            </a:r>
            <a:r>
              <a:rPr lang="en-US" sz="2400" b="1" i="1" dirty="0">
                <a:latin typeface="Open Sans"/>
              </a:rPr>
              <a:t> </a:t>
            </a:r>
            <a:r>
              <a:rPr lang="en-US" sz="2400" b="1" i="1" dirty="0" err="1">
                <a:latin typeface="Open Sans"/>
              </a:rPr>
              <a:t>ottavansa</a:t>
            </a:r>
            <a:r>
              <a:rPr lang="en-US" sz="2400" b="1" i="1" dirty="0">
                <a:latin typeface="Open Sans"/>
              </a:rPr>
              <a:t> </a:t>
            </a:r>
            <a:r>
              <a:rPr lang="en-US" sz="2400" b="1" i="1" dirty="0" err="1">
                <a:latin typeface="Open Sans"/>
              </a:rPr>
              <a:t>alkoholittoman</a:t>
            </a:r>
            <a:r>
              <a:rPr lang="en-US" sz="2400" b="1" i="1" dirty="0">
                <a:latin typeface="Open Sans"/>
              </a:rPr>
              <a:t> </a:t>
            </a:r>
            <a:r>
              <a:rPr lang="en-US" sz="2400" b="1" i="1" dirty="0" err="1">
                <a:latin typeface="Open Sans"/>
              </a:rPr>
              <a:t>juoman</a:t>
            </a:r>
            <a:r>
              <a:rPr lang="en-US" sz="2400" b="1" i="1" dirty="0">
                <a:latin typeface="Open Sans"/>
              </a:rPr>
              <a:t>. </a:t>
            </a:r>
          </a:p>
          <a:p>
            <a:pPr marL="0" indent="0">
              <a:buNone/>
            </a:pPr>
            <a:endParaRPr lang="en-US" sz="2400" b="1" i="1" dirty="0">
              <a:latin typeface="Open Sans"/>
            </a:endParaRPr>
          </a:p>
          <a:p>
            <a:pPr marL="0" indent="0">
              <a:buNone/>
            </a:pPr>
            <a:r>
              <a:rPr lang="en-US" sz="2400" b="1" i="1" dirty="0" err="1">
                <a:latin typeface="Open Sans"/>
              </a:rPr>
              <a:t>Tarjoilija</a:t>
            </a:r>
            <a:r>
              <a:rPr lang="en-US" sz="2400" b="1" i="1" dirty="0">
                <a:latin typeface="Open Sans"/>
              </a:rPr>
              <a:t> </a:t>
            </a:r>
            <a:r>
              <a:rPr lang="en-US" sz="2400" b="1" i="1" dirty="0" err="1">
                <a:latin typeface="Open Sans"/>
              </a:rPr>
              <a:t>kailottaa</a:t>
            </a:r>
            <a:r>
              <a:rPr lang="en-US" sz="2400" b="1" i="1" dirty="0">
                <a:latin typeface="Open Sans"/>
              </a:rPr>
              <a:t> </a:t>
            </a:r>
            <a:r>
              <a:rPr lang="en-US" sz="2400" b="1" i="1" dirty="0" err="1">
                <a:latin typeface="Open Sans"/>
              </a:rPr>
              <a:t>toiselle</a:t>
            </a:r>
            <a:r>
              <a:rPr lang="en-US" sz="2400" b="1" i="1" dirty="0">
                <a:latin typeface="Open Sans"/>
              </a:rPr>
              <a:t>: </a:t>
            </a:r>
            <a:r>
              <a:rPr lang="en-US" sz="2400" b="1" i="1" dirty="0" err="1">
                <a:latin typeface="Open Sans"/>
              </a:rPr>
              <a:t>Hei</a:t>
            </a:r>
            <a:r>
              <a:rPr lang="en-US" sz="2400" b="1" i="1" dirty="0">
                <a:latin typeface="Open Sans"/>
              </a:rPr>
              <a:t>, </a:t>
            </a:r>
            <a:r>
              <a:rPr lang="en-US" sz="2400" b="1" i="1" dirty="0" err="1">
                <a:latin typeface="Open Sans"/>
              </a:rPr>
              <a:t>täällä</a:t>
            </a:r>
            <a:r>
              <a:rPr lang="en-US" sz="2400" b="1" i="1" dirty="0">
                <a:latin typeface="Open Sans"/>
              </a:rPr>
              <a:t> on </a:t>
            </a:r>
            <a:r>
              <a:rPr lang="en-US" sz="2400" b="1" i="1" dirty="0" err="1">
                <a:latin typeface="Open Sans"/>
              </a:rPr>
              <a:t>yksi</a:t>
            </a:r>
            <a:r>
              <a:rPr lang="en-US" sz="2400" b="1" i="1" dirty="0">
                <a:latin typeface="Open Sans"/>
              </a:rPr>
              <a:t> </a:t>
            </a:r>
            <a:r>
              <a:rPr lang="en-US" sz="2400" b="1" i="1" dirty="0" err="1">
                <a:latin typeface="Open Sans"/>
              </a:rPr>
              <a:t>jolle</a:t>
            </a:r>
            <a:r>
              <a:rPr lang="en-US" sz="2400" b="1" i="1" dirty="0">
                <a:latin typeface="Open Sans"/>
              </a:rPr>
              <a:t> </a:t>
            </a:r>
            <a:r>
              <a:rPr lang="en-US" sz="2400" b="1" i="1" dirty="0" err="1">
                <a:latin typeface="Open Sans"/>
              </a:rPr>
              <a:t>tarvitaan</a:t>
            </a:r>
            <a:r>
              <a:rPr lang="en-US" sz="2400" b="1" i="1" dirty="0">
                <a:latin typeface="Open Sans"/>
              </a:rPr>
              <a:t> </a:t>
            </a:r>
            <a:r>
              <a:rPr lang="en-US" sz="2400" b="1" i="1" dirty="0" err="1">
                <a:latin typeface="Open Sans"/>
              </a:rPr>
              <a:t>alkoholiton</a:t>
            </a:r>
            <a:r>
              <a:rPr lang="en-US" sz="2400" b="1" i="1" dirty="0">
                <a:latin typeface="Open Sans"/>
              </a:rPr>
              <a:t> </a:t>
            </a:r>
            <a:r>
              <a:rPr lang="en-US" sz="2400" b="1" i="1" dirty="0" err="1">
                <a:latin typeface="Open Sans"/>
              </a:rPr>
              <a:t>vaihtoehto</a:t>
            </a:r>
            <a:r>
              <a:rPr lang="en-US" sz="2400" b="1" i="1" dirty="0">
                <a:latin typeface="Open Sans"/>
              </a:rPr>
              <a:t>! </a:t>
            </a:r>
            <a:r>
              <a:rPr lang="en-US" sz="2400" b="1" i="1" dirty="0" err="1">
                <a:latin typeface="Open Sans"/>
              </a:rPr>
              <a:t>Oliko</a:t>
            </a:r>
            <a:r>
              <a:rPr lang="en-US" sz="2400" b="1" i="1" dirty="0">
                <a:latin typeface="Open Sans"/>
              </a:rPr>
              <a:t> </a:t>
            </a:r>
            <a:r>
              <a:rPr lang="en-US" sz="2400" b="1" i="1" dirty="0" err="1">
                <a:latin typeface="Open Sans"/>
              </a:rPr>
              <a:t>meillä</a:t>
            </a:r>
            <a:r>
              <a:rPr lang="en-US" sz="2400" b="1" i="1" dirty="0">
                <a:latin typeface="Open Sans"/>
              </a:rPr>
              <a:t> </a:t>
            </a:r>
            <a:r>
              <a:rPr lang="en-US" sz="2400" b="1" i="1" dirty="0" err="1">
                <a:latin typeface="Open Sans"/>
              </a:rPr>
              <a:t>jotain</a:t>
            </a:r>
            <a:r>
              <a:rPr lang="en-US" sz="2400" b="1" i="1" dirty="0">
                <a:latin typeface="Open Sans"/>
              </a:rPr>
              <a:t> ALKOHOLITONTA? </a:t>
            </a:r>
            <a:r>
              <a:rPr lang="en-US" sz="2400" b="1" i="1" dirty="0" err="1">
                <a:latin typeface="Open Sans"/>
              </a:rPr>
              <a:t>Kovalla</a:t>
            </a:r>
            <a:r>
              <a:rPr lang="en-US" sz="2400" b="1" i="1" dirty="0">
                <a:latin typeface="Open Sans"/>
              </a:rPr>
              <a:t> </a:t>
            </a:r>
            <a:r>
              <a:rPr lang="en-US" sz="2400" b="1" i="1" dirty="0" err="1">
                <a:latin typeface="Open Sans"/>
              </a:rPr>
              <a:t>tohinalla</a:t>
            </a:r>
            <a:r>
              <a:rPr lang="en-US" sz="2400" b="1" i="1" dirty="0">
                <a:latin typeface="Open Sans"/>
              </a:rPr>
              <a:t> </a:t>
            </a:r>
            <a:r>
              <a:rPr lang="en-US" sz="2400" b="1" i="1" dirty="0" err="1">
                <a:latin typeface="Open Sans"/>
              </a:rPr>
              <a:t>Tiinalle</a:t>
            </a:r>
            <a:r>
              <a:rPr lang="en-US" sz="2400" b="1" i="1" dirty="0">
                <a:latin typeface="Open Sans"/>
              </a:rPr>
              <a:t> </a:t>
            </a:r>
            <a:r>
              <a:rPr lang="en-US" sz="2400" b="1" i="1" dirty="0" err="1">
                <a:latin typeface="Open Sans"/>
              </a:rPr>
              <a:t>löytyy</a:t>
            </a:r>
            <a:r>
              <a:rPr lang="en-US" sz="2400" b="1" i="1" dirty="0">
                <a:latin typeface="Open Sans"/>
              </a:rPr>
              <a:t> </a:t>
            </a:r>
            <a:r>
              <a:rPr lang="en-US" sz="2400" b="1" i="1" dirty="0" err="1">
                <a:latin typeface="Open Sans"/>
              </a:rPr>
              <a:t>lasi</a:t>
            </a:r>
            <a:r>
              <a:rPr lang="en-US" sz="2400" b="1" i="1" dirty="0">
                <a:latin typeface="Open Sans"/>
              </a:rPr>
              <a:t> </a:t>
            </a:r>
            <a:r>
              <a:rPr lang="en-US" sz="2400" b="1" i="1" dirty="0" err="1">
                <a:latin typeface="Open Sans"/>
              </a:rPr>
              <a:t>mehua</a:t>
            </a:r>
            <a:r>
              <a:rPr lang="en-US" sz="2400" b="1" i="1" dirty="0">
                <a:latin typeface="Open Sans"/>
              </a:rPr>
              <a:t>. </a:t>
            </a:r>
          </a:p>
          <a:p>
            <a:pPr marL="0" indent="0">
              <a:buNone/>
            </a:pPr>
            <a:endParaRPr lang="en-US" sz="2400" b="1" i="1" dirty="0">
              <a:latin typeface="Open Sans"/>
            </a:endParaRPr>
          </a:p>
          <a:p>
            <a:pPr marL="0" indent="0">
              <a:buNone/>
            </a:pPr>
            <a:r>
              <a:rPr lang="en-US" sz="2400" b="1" i="1" dirty="0" err="1">
                <a:latin typeface="Open Sans"/>
              </a:rPr>
              <a:t>Tiina</a:t>
            </a:r>
            <a:r>
              <a:rPr lang="en-US" sz="2400" b="1" i="1" dirty="0">
                <a:latin typeface="Open Sans"/>
              </a:rPr>
              <a:t> </a:t>
            </a:r>
            <a:r>
              <a:rPr lang="en-US" sz="2400" b="1" i="1" dirty="0" err="1">
                <a:latin typeface="Open Sans"/>
              </a:rPr>
              <a:t>kuulee</a:t>
            </a:r>
            <a:r>
              <a:rPr lang="en-US" sz="2400" b="1" i="1" dirty="0">
                <a:latin typeface="Open Sans"/>
              </a:rPr>
              <a:t>, </a:t>
            </a:r>
            <a:r>
              <a:rPr lang="en-US" sz="2400" b="1" i="1" dirty="0" err="1">
                <a:latin typeface="Open Sans"/>
              </a:rPr>
              <a:t>kun</a:t>
            </a:r>
            <a:r>
              <a:rPr lang="en-US" sz="2400" b="1" i="1" dirty="0">
                <a:latin typeface="Open Sans"/>
              </a:rPr>
              <a:t> </a:t>
            </a:r>
            <a:r>
              <a:rPr lang="en-US" sz="2400" b="1" i="1" dirty="0" err="1">
                <a:latin typeface="Open Sans"/>
              </a:rPr>
              <a:t>työkaverit</a:t>
            </a:r>
            <a:r>
              <a:rPr lang="en-US" sz="2400" b="1" i="1" dirty="0">
                <a:latin typeface="Open Sans"/>
              </a:rPr>
              <a:t> </a:t>
            </a:r>
            <a:r>
              <a:rPr lang="en-US" sz="2400" b="1" i="1" dirty="0" err="1">
                <a:latin typeface="Open Sans"/>
              </a:rPr>
              <a:t>kuiskuttavat</a:t>
            </a:r>
            <a:r>
              <a:rPr lang="en-US" sz="2400" b="1" i="1" dirty="0">
                <a:latin typeface="Open Sans"/>
              </a:rPr>
              <a:t> </a:t>
            </a:r>
            <a:r>
              <a:rPr lang="en-US" sz="2400" b="1" i="1" dirty="0" err="1">
                <a:latin typeface="Open Sans"/>
              </a:rPr>
              <a:t>hänen</a:t>
            </a:r>
            <a:r>
              <a:rPr lang="en-US" sz="2400" b="1" i="1" dirty="0">
                <a:latin typeface="Open Sans"/>
              </a:rPr>
              <a:t> </a:t>
            </a:r>
            <a:r>
              <a:rPr lang="en-US" sz="2400" b="1" i="1" dirty="0" err="1">
                <a:latin typeface="Open Sans"/>
              </a:rPr>
              <a:t>selkänsä</a:t>
            </a:r>
            <a:r>
              <a:rPr lang="en-US" sz="2400" b="1" i="1" dirty="0">
                <a:latin typeface="Open Sans"/>
              </a:rPr>
              <a:t> </a:t>
            </a:r>
            <a:r>
              <a:rPr lang="en-US" sz="2400" b="1" i="1" dirty="0" err="1">
                <a:latin typeface="Open Sans"/>
              </a:rPr>
              <a:t>takana</a:t>
            </a:r>
            <a:r>
              <a:rPr lang="en-US" sz="2400" b="1" i="1" dirty="0">
                <a:latin typeface="Open Sans"/>
              </a:rPr>
              <a:t>, ja </a:t>
            </a:r>
            <a:r>
              <a:rPr lang="en-US" sz="2400" b="1" i="1" dirty="0" err="1">
                <a:latin typeface="Open Sans"/>
              </a:rPr>
              <a:t>miettivät</a:t>
            </a:r>
            <a:r>
              <a:rPr lang="en-US" sz="2400" b="1" i="1" dirty="0">
                <a:latin typeface="Open Sans"/>
              </a:rPr>
              <a:t> </a:t>
            </a:r>
            <a:r>
              <a:rPr lang="en-US" sz="2400" b="1" i="1" dirty="0" err="1">
                <a:latin typeface="Open Sans"/>
              </a:rPr>
              <a:t>mikä</a:t>
            </a:r>
            <a:r>
              <a:rPr lang="en-US" sz="2400" b="1" i="1" dirty="0">
                <a:latin typeface="Open Sans"/>
              </a:rPr>
              <a:t> </a:t>
            </a:r>
            <a:r>
              <a:rPr lang="en-US" sz="2400" b="1" i="1" dirty="0" err="1">
                <a:latin typeface="Open Sans"/>
              </a:rPr>
              <a:t>hänellä</a:t>
            </a:r>
            <a:r>
              <a:rPr lang="en-US" sz="2400" b="1" i="1" dirty="0">
                <a:latin typeface="Open Sans"/>
              </a:rPr>
              <a:t> on </a:t>
            </a:r>
            <a:r>
              <a:rPr lang="en-US" sz="2400" b="1" i="1" dirty="0" err="1">
                <a:latin typeface="Open Sans"/>
              </a:rPr>
              <a:t>vikana</a:t>
            </a:r>
            <a:r>
              <a:rPr lang="en-US" sz="2400" b="1" i="1" dirty="0">
                <a:latin typeface="Open Sans"/>
              </a:rPr>
              <a:t>, </a:t>
            </a:r>
            <a:r>
              <a:rPr lang="en-US" sz="2400" b="1" i="1" dirty="0" err="1">
                <a:latin typeface="Open Sans"/>
              </a:rPr>
              <a:t>kun</a:t>
            </a:r>
            <a:r>
              <a:rPr lang="en-US" sz="2400" b="1" i="1" dirty="0">
                <a:latin typeface="Open Sans"/>
              </a:rPr>
              <a:t> </a:t>
            </a:r>
            <a:r>
              <a:rPr lang="en-US" sz="2400" b="1" i="1" dirty="0" err="1">
                <a:latin typeface="Open Sans"/>
              </a:rPr>
              <a:t>hän</a:t>
            </a:r>
            <a:r>
              <a:rPr lang="en-US" sz="2400" b="1" i="1" dirty="0">
                <a:latin typeface="Open Sans"/>
              </a:rPr>
              <a:t> </a:t>
            </a:r>
            <a:r>
              <a:rPr lang="en-US" sz="2400" b="1" i="1" dirty="0" err="1">
                <a:latin typeface="Open Sans"/>
              </a:rPr>
              <a:t>juo</a:t>
            </a:r>
            <a:r>
              <a:rPr lang="en-US" sz="2400" b="1" i="1" dirty="0">
                <a:latin typeface="Open Sans"/>
              </a:rPr>
              <a:t> </a:t>
            </a:r>
            <a:r>
              <a:rPr lang="en-US" sz="2400" b="1" i="1" dirty="0" err="1">
                <a:latin typeface="Open Sans"/>
              </a:rPr>
              <a:t>kuohuviinin</a:t>
            </a:r>
            <a:r>
              <a:rPr lang="en-US" sz="2400" b="1" i="1" dirty="0">
                <a:latin typeface="Open Sans"/>
              </a:rPr>
              <a:t> </a:t>
            </a:r>
            <a:r>
              <a:rPr lang="en-US" sz="2400" b="1" i="1" dirty="0" err="1">
                <a:latin typeface="Open Sans"/>
              </a:rPr>
              <a:t>sijasta</a:t>
            </a:r>
            <a:r>
              <a:rPr lang="en-US" sz="2400" b="1" i="1" dirty="0">
                <a:latin typeface="Open Sans"/>
              </a:rPr>
              <a:t> </a:t>
            </a:r>
            <a:r>
              <a:rPr lang="en-US" sz="2400" b="1" i="1" dirty="0" err="1">
                <a:latin typeface="Open Sans"/>
              </a:rPr>
              <a:t>mehua</a:t>
            </a:r>
            <a:r>
              <a:rPr lang="en-US" sz="2400" b="1" i="1" dirty="0">
                <a:latin typeface="Open Sans"/>
              </a:rPr>
              <a:t>.</a:t>
            </a:r>
            <a:endParaRPr lang="fi-FI" sz="2400" dirty="0"/>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59404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965D99C-2982-A2F7-F992-C47D5E9244EC}"/>
              </a:ext>
            </a:extLst>
          </p:cNvPr>
          <p:cNvSpPr>
            <a:spLocks noGrp="1"/>
          </p:cNvSpPr>
          <p:nvPr>
            <p:ph type="title"/>
          </p:nvPr>
        </p:nvSpPr>
        <p:spPr>
          <a:xfrm>
            <a:off x="463465" y="963507"/>
            <a:ext cx="3869097" cy="4930986"/>
          </a:xfrm>
        </p:spPr>
        <p:txBody>
          <a:bodyPr>
            <a:normAutofit/>
          </a:bodyPr>
          <a:lstStyle/>
          <a:p>
            <a:pPr algn="r"/>
            <a:r>
              <a:rPr lang="fi-FI" sz="3700" dirty="0">
                <a:solidFill>
                  <a:schemeClr val="accent1"/>
                </a:solidFill>
              </a:rPr>
              <a:t>Kpl 15. Sattuma vai välttämättömyys?</a:t>
            </a: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Sisällön paikkamerkki 2">
            <a:extLst>
              <a:ext uri="{FF2B5EF4-FFF2-40B4-BE49-F238E27FC236}">
                <a16:creationId xmlns:a16="http://schemas.microsoft.com/office/drawing/2014/main" id="{86B6B38F-2ADC-1787-8434-6844D482F00B}"/>
              </a:ext>
            </a:extLst>
          </p:cNvPr>
          <p:cNvSpPr>
            <a:spLocks noGrp="1"/>
          </p:cNvSpPr>
          <p:nvPr>
            <p:ph sz="half" idx="1"/>
          </p:nvPr>
        </p:nvSpPr>
        <p:spPr>
          <a:xfrm>
            <a:off x="4976030" y="963507"/>
            <a:ext cx="6250940" cy="4112076"/>
          </a:xfrm>
        </p:spPr>
        <p:txBody>
          <a:bodyPr anchor="b">
            <a:noAutofit/>
          </a:bodyPr>
          <a:lstStyle/>
          <a:p>
            <a:endParaRPr lang="fi-FI" sz="4000" i="1" dirty="0"/>
          </a:p>
          <a:p>
            <a:r>
              <a:rPr lang="fi-FI" sz="4000" i="1" dirty="0"/>
              <a:t>Ovatko kakki tapahtumat todellisuudessa deterministisiä eli vääjäämättömiä vai onko olemassa sattumaa?</a:t>
            </a:r>
          </a:p>
        </p:txBody>
      </p:sp>
      <p:sp>
        <p:nvSpPr>
          <p:cNvPr id="4" name="Sisällön paikkamerkki 3">
            <a:extLst>
              <a:ext uri="{FF2B5EF4-FFF2-40B4-BE49-F238E27FC236}">
                <a16:creationId xmlns:a16="http://schemas.microsoft.com/office/drawing/2014/main" id="{07CFDA16-06A7-B375-9F93-E2F54D046C65}"/>
              </a:ext>
            </a:extLst>
          </p:cNvPr>
          <p:cNvSpPr>
            <a:spLocks noGrp="1"/>
          </p:cNvSpPr>
          <p:nvPr>
            <p:ph sz="half" idx="2"/>
          </p:nvPr>
        </p:nvSpPr>
        <p:spPr>
          <a:xfrm>
            <a:off x="4976030" y="3589866"/>
            <a:ext cx="6250940" cy="2304628"/>
          </a:xfrm>
        </p:spPr>
        <p:txBody>
          <a:bodyPr>
            <a:normAutofit/>
          </a:bodyPr>
          <a:lstStyle/>
          <a:p>
            <a:endParaRPr lang="fi-FI" sz="2000" dirty="0"/>
          </a:p>
        </p:txBody>
      </p:sp>
    </p:spTree>
    <p:extLst>
      <p:ext uri="{BB962C8B-B14F-4D97-AF65-F5344CB8AC3E}">
        <p14:creationId xmlns:p14="http://schemas.microsoft.com/office/powerpoint/2010/main" val="19564613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169AE3D5-2A4F-EFCD-75CB-6AEE6C55894E}"/>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4600" kern="1200">
                <a:solidFill>
                  <a:schemeClr val="tx1"/>
                </a:solidFill>
                <a:latin typeface="+mj-lt"/>
                <a:ea typeface="+mj-ea"/>
                <a:cs typeface="+mj-cs"/>
              </a:rPr>
              <a:t>Kpl 15. Determinismi</a:t>
            </a:r>
          </a:p>
        </p:txBody>
      </p:sp>
      <p:sp>
        <p:nvSpPr>
          <p:cNvPr id="2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A41DBCD2-8F30-716A-2EE1-DFE94B492F08}"/>
              </a:ext>
            </a:extLst>
          </p:cNvPr>
          <p:cNvSpPr>
            <a:spLocks noGrp="1"/>
          </p:cNvSpPr>
          <p:nvPr>
            <p:ph sz="half" idx="1"/>
          </p:nvPr>
        </p:nvSpPr>
        <p:spPr>
          <a:xfrm>
            <a:off x="159028" y="2807208"/>
            <a:ext cx="6414050" cy="3871888"/>
          </a:xfrm>
        </p:spPr>
        <p:txBody>
          <a:bodyPr vert="horz" lIns="91440" tIns="45720" rIns="91440" bIns="45720" rtlCol="0" anchor="t">
            <a:normAutofit/>
          </a:bodyPr>
          <a:lstStyle/>
          <a:p>
            <a:r>
              <a:rPr lang="en-US" sz="3200" dirty="0" err="1"/>
              <a:t>Todellisuutta</a:t>
            </a:r>
            <a:r>
              <a:rPr lang="en-US" sz="3200" dirty="0"/>
              <a:t> </a:t>
            </a:r>
            <a:r>
              <a:rPr lang="en-US" sz="3200" dirty="0" err="1"/>
              <a:t>ohjaavat</a:t>
            </a:r>
            <a:r>
              <a:rPr lang="en-US" sz="3200" dirty="0"/>
              <a:t> </a:t>
            </a:r>
            <a:r>
              <a:rPr lang="en-US" sz="3200" b="1" dirty="0" err="1"/>
              <a:t>luonnonlait</a:t>
            </a:r>
            <a:endParaRPr lang="en-US" sz="3200" b="1" dirty="0"/>
          </a:p>
          <a:p>
            <a:pPr lvl="1"/>
            <a:r>
              <a:rPr lang="en-US" sz="3200" b="1" dirty="0" err="1"/>
              <a:t>Kaikki</a:t>
            </a:r>
            <a:r>
              <a:rPr lang="en-US" sz="3200" b="1" dirty="0"/>
              <a:t> </a:t>
            </a:r>
            <a:r>
              <a:rPr lang="en-US" sz="3200" b="1" dirty="0" err="1"/>
              <a:t>tapahtuu</a:t>
            </a:r>
            <a:r>
              <a:rPr lang="en-US" sz="3200" b="1" dirty="0"/>
              <a:t> </a:t>
            </a:r>
            <a:r>
              <a:rPr lang="en-US" sz="3200" b="1" dirty="0" err="1"/>
              <a:t>vääjäämättä</a:t>
            </a:r>
            <a:r>
              <a:rPr lang="en-US" sz="3200" b="1" dirty="0"/>
              <a:t> </a:t>
            </a:r>
            <a:endParaRPr lang="en-US" sz="3200" dirty="0"/>
          </a:p>
          <a:p>
            <a:r>
              <a:rPr lang="en-US" sz="3200" dirty="0" err="1"/>
              <a:t>Tapahtumat</a:t>
            </a:r>
            <a:r>
              <a:rPr lang="en-US" sz="3200" dirty="0"/>
              <a:t> </a:t>
            </a:r>
            <a:r>
              <a:rPr lang="en-US" sz="3200" dirty="0" err="1"/>
              <a:t>määräytyvät</a:t>
            </a:r>
            <a:r>
              <a:rPr lang="en-US" sz="3200" dirty="0"/>
              <a:t> </a:t>
            </a:r>
            <a:r>
              <a:rPr lang="en-US" sz="3200" b="1" dirty="0" err="1"/>
              <a:t>kausaalisesti</a:t>
            </a:r>
            <a:r>
              <a:rPr lang="en-US" sz="3200" b="1" dirty="0"/>
              <a:t> </a:t>
            </a:r>
            <a:r>
              <a:rPr lang="en-US" sz="3200" dirty="0" err="1"/>
              <a:t>edeltävistä</a:t>
            </a:r>
            <a:r>
              <a:rPr lang="en-US" sz="3200" dirty="0"/>
              <a:t> </a:t>
            </a:r>
            <a:r>
              <a:rPr lang="en-US" sz="3200" dirty="0" err="1"/>
              <a:t>asiantiloista</a:t>
            </a:r>
            <a:r>
              <a:rPr lang="en-US" sz="3200" dirty="0"/>
              <a:t>.</a:t>
            </a:r>
          </a:p>
          <a:p>
            <a:pPr lvl="1"/>
            <a:r>
              <a:rPr lang="en-US" sz="3200" dirty="0" err="1"/>
              <a:t>Jokainen</a:t>
            </a:r>
            <a:r>
              <a:rPr lang="en-US" sz="3200" dirty="0"/>
              <a:t> </a:t>
            </a:r>
            <a:r>
              <a:rPr lang="en-US" sz="3200" dirty="0" err="1"/>
              <a:t>tapahtuma</a:t>
            </a:r>
            <a:r>
              <a:rPr lang="en-US" sz="3200" dirty="0"/>
              <a:t> </a:t>
            </a:r>
            <a:r>
              <a:rPr lang="en-US" sz="3200" dirty="0" err="1"/>
              <a:t>noudattaa</a:t>
            </a:r>
            <a:r>
              <a:rPr lang="en-US" sz="3200" dirty="0"/>
              <a:t> </a:t>
            </a:r>
            <a:r>
              <a:rPr lang="en-US" sz="3200" b="1" dirty="0" err="1"/>
              <a:t>syy-seuraus</a:t>
            </a:r>
            <a:r>
              <a:rPr lang="en-US" sz="3200" b="1" dirty="0"/>
              <a:t> -</a:t>
            </a:r>
            <a:r>
              <a:rPr lang="en-US" sz="3200" b="1" dirty="0" err="1"/>
              <a:t>suhdetta</a:t>
            </a:r>
            <a:endParaRPr lang="en-US" sz="3200" b="1" dirty="0"/>
          </a:p>
          <a:p>
            <a:pPr marL="0"/>
            <a:endParaRPr lang="en-US" sz="2400" b="1" dirty="0"/>
          </a:p>
        </p:txBody>
      </p:sp>
      <p:pic>
        <p:nvPicPr>
          <p:cNvPr id="6" name="Sisällön paikkamerkki 5">
            <a:extLst>
              <a:ext uri="{FF2B5EF4-FFF2-40B4-BE49-F238E27FC236}">
                <a16:creationId xmlns:a16="http://schemas.microsoft.com/office/drawing/2014/main" id="{05899A03-1C4C-DBC0-4B3D-C44A11B72DF2}"/>
              </a:ext>
            </a:extLst>
          </p:cNvPr>
          <p:cNvPicPr>
            <a:picLocks noGrp="1" noChangeAspect="1"/>
          </p:cNvPicPr>
          <p:nvPr>
            <p:ph sz="half" idx="2"/>
          </p:nvPr>
        </p:nvPicPr>
        <p:blipFill>
          <a:blip r:embed="rId2"/>
          <a:stretch>
            <a:fillRect/>
          </a:stretch>
        </p:blipFill>
        <p:spPr>
          <a:xfrm>
            <a:off x="6347790" y="1364974"/>
            <a:ext cx="5685183" cy="4195904"/>
          </a:xfrm>
          <a:prstGeom prst="rect">
            <a:avLst/>
          </a:prstGeom>
        </p:spPr>
      </p:pic>
    </p:spTree>
    <p:extLst>
      <p:ext uri="{BB962C8B-B14F-4D97-AF65-F5344CB8AC3E}">
        <p14:creationId xmlns:p14="http://schemas.microsoft.com/office/powerpoint/2010/main" val="48833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Otsikko 1">
            <a:extLst>
              <a:ext uri="{FF2B5EF4-FFF2-40B4-BE49-F238E27FC236}">
                <a16:creationId xmlns:a16="http://schemas.microsoft.com/office/drawing/2014/main" id="{3C5050A1-501C-E828-4913-75378262B158}"/>
              </a:ext>
            </a:extLst>
          </p:cNvPr>
          <p:cNvSpPr>
            <a:spLocks noGrp="1"/>
          </p:cNvSpPr>
          <p:nvPr>
            <p:ph type="title"/>
          </p:nvPr>
        </p:nvSpPr>
        <p:spPr>
          <a:xfrm>
            <a:off x="1137034" y="609600"/>
            <a:ext cx="4784796" cy="1330840"/>
          </a:xfrm>
        </p:spPr>
        <p:txBody>
          <a:bodyPr vert="horz" lIns="91440" tIns="45720" rIns="91440" bIns="45720" rtlCol="0" anchor="ctr">
            <a:normAutofit/>
          </a:bodyPr>
          <a:lstStyle/>
          <a:p>
            <a:r>
              <a:rPr lang="en-US" kern="1200">
                <a:solidFill>
                  <a:schemeClr val="tx1"/>
                </a:solidFill>
                <a:latin typeface="+mj-lt"/>
                <a:ea typeface="+mj-ea"/>
                <a:cs typeface="+mj-cs"/>
              </a:rPr>
              <a:t>Kpl 15. Indeterminismi</a:t>
            </a:r>
          </a:p>
        </p:txBody>
      </p:sp>
      <p:sp>
        <p:nvSpPr>
          <p:cNvPr id="3" name="Sisällön paikkamerkki 2">
            <a:extLst>
              <a:ext uri="{FF2B5EF4-FFF2-40B4-BE49-F238E27FC236}">
                <a16:creationId xmlns:a16="http://schemas.microsoft.com/office/drawing/2014/main" id="{7EC2774B-06BE-9AC1-5ECC-523E22962858}"/>
              </a:ext>
            </a:extLst>
          </p:cNvPr>
          <p:cNvSpPr>
            <a:spLocks noGrp="1"/>
          </p:cNvSpPr>
          <p:nvPr>
            <p:ph sz="half" idx="1"/>
          </p:nvPr>
        </p:nvSpPr>
        <p:spPr>
          <a:xfrm>
            <a:off x="387927" y="2194102"/>
            <a:ext cx="5187143" cy="4192843"/>
          </a:xfrm>
        </p:spPr>
        <p:txBody>
          <a:bodyPr vert="horz" lIns="91440" tIns="45720" rIns="91440" bIns="45720" rtlCol="0">
            <a:normAutofit lnSpcReduction="10000"/>
          </a:bodyPr>
          <a:lstStyle/>
          <a:p>
            <a:r>
              <a:rPr lang="en-US" sz="2400" dirty="0" err="1"/>
              <a:t>Determinismin</a:t>
            </a:r>
            <a:r>
              <a:rPr lang="en-US" sz="2400" dirty="0"/>
              <a:t> </a:t>
            </a:r>
            <a:r>
              <a:rPr lang="en-US" sz="2400" dirty="0" err="1"/>
              <a:t>vastakohta</a:t>
            </a:r>
            <a:r>
              <a:rPr lang="en-US" sz="2400" dirty="0"/>
              <a:t>.</a:t>
            </a:r>
          </a:p>
          <a:p>
            <a:pPr lvl="1"/>
            <a:r>
              <a:rPr lang="en-US" dirty="0" err="1"/>
              <a:t>Kaikki</a:t>
            </a:r>
            <a:r>
              <a:rPr lang="en-US" dirty="0"/>
              <a:t> </a:t>
            </a:r>
            <a:r>
              <a:rPr lang="en-US" dirty="0" err="1"/>
              <a:t>asiat</a:t>
            </a:r>
            <a:r>
              <a:rPr lang="en-US" dirty="0"/>
              <a:t> </a:t>
            </a:r>
            <a:r>
              <a:rPr lang="en-US" dirty="0" err="1"/>
              <a:t>eivät</a:t>
            </a:r>
            <a:r>
              <a:rPr lang="en-US" dirty="0"/>
              <a:t> </a:t>
            </a:r>
            <a:r>
              <a:rPr lang="en-US" dirty="0" err="1"/>
              <a:t>tapahdu</a:t>
            </a:r>
            <a:r>
              <a:rPr lang="en-US" dirty="0"/>
              <a:t> </a:t>
            </a:r>
            <a:r>
              <a:rPr lang="en-US" dirty="0" err="1"/>
              <a:t>vääjäämättömästi</a:t>
            </a:r>
            <a:endParaRPr lang="en-US" dirty="0"/>
          </a:p>
          <a:p>
            <a:r>
              <a:rPr lang="en-US" sz="2400" dirty="0"/>
              <a:t>On </a:t>
            </a:r>
            <a:r>
              <a:rPr lang="en-US" sz="2400" dirty="0" err="1"/>
              <a:t>olemassa</a:t>
            </a:r>
            <a:r>
              <a:rPr lang="en-US" sz="2400" dirty="0"/>
              <a:t> </a:t>
            </a:r>
            <a:r>
              <a:rPr lang="en-US" sz="2400" b="1" dirty="0" err="1"/>
              <a:t>sattumaa</a:t>
            </a:r>
            <a:endParaRPr lang="en-US" sz="2400" b="1" dirty="0"/>
          </a:p>
          <a:p>
            <a:pPr lvl="1"/>
            <a:r>
              <a:rPr lang="en-US" dirty="0" err="1"/>
              <a:t>Maailma</a:t>
            </a:r>
            <a:r>
              <a:rPr lang="en-US" dirty="0"/>
              <a:t> on </a:t>
            </a:r>
            <a:r>
              <a:rPr lang="en-US" b="1" dirty="0" err="1"/>
              <a:t>monimutkainen</a:t>
            </a:r>
            <a:r>
              <a:rPr lang="en-US" b="1" dirty="0"/>
              <a:t> </a:t>
            </a:r>
            <a:r>
              <a:rPr lang="en-US" dirty="0"/>
              <a:t>ja </a:t>
            </a:r>
            <a:r>
              <a:rPr lang="en-US" b="1" dirty="0" err="1"/>
              <a:t>muuttujia</a:t>
            </a:r>
            <a:r>
              <a:rPr lang="en-US" dirty="0"/>
              <a:t> on </a:t>
            </a:r>
            <a:r>
              <a:rPr lang="en-US" dirty="0" err="1"/>
              <a:t>paljon</a:t>
            </a:r>
            <a:endParaRPr lang="en-US" dirty="0"/>
          </a:p>
          <a:p>
            <a:pPr lvl="1"/>
            <a:r>
              <a:rPr lang="en-US" b="1" dirty="0" err="1"/>
              <a:t>Kaaosteoria</a:t>
            </a:r>
            <a:r>
              <a:rPr lang="en-US" dirty="0"/>
              <a:t> ja </a:t>
            </a:r>
            <a:r>
              <a:rPr lang="en-US" b="1" dirty="0" err="1"/>
              <a:t>perhosefekti</a:t>
            </a:r>
            <a:endParaRPr lang="en-US" b="1" dirty="0"/>
          </a:p>
          <a:p>
            <a:r>
              <a:rPr lang="en-US" sz="2400" dirty="0" err="1"/>
              <a:t>Indeterminismi</a:t>
            </a:r>
            <a:r>
              <a:rPr lang="en-US" sz="2400" dirty="0"/>
              <a:t> </a:t>
            </a:r>
            <a:r>
              <a:rPr lang="en-US" sz="2400" dirty="0" err="1"/>
              <a:t>saa</a:t>
            </a:r>
            <a:r>
              <a:rPr lang="en-US" sz="2400" dirty="0"/>
              <a:t> </a:t>
            </a:r>
            <a:r>
              <a:rPr lang="en-US" sz="2400" dirty="0" err="1"/>
              <a:t>tukea</a:t>
            </a:r>
            <a:r>
              <a:rPr lang="en-US" sz="2400" dirty="0"/>
              <a:t> </a:t>
            </a:r>
            <a:r>
              <a:rPr lang="en-US" sz="2400" b="1" dirty="0" err="1"/>
              <a:t>kvanttifysiikasta</a:t>
            </a:r>
            <a:r>
              <a:rPr lang="en-US" sz="2400" dirty="0"/>
              <a:t>.</a:t>
            </a:r>
          </a:p>
          <a:p>
            <a:pPr lvl="1"/>
            <a:r>
              <a:rPr lang="en-US" dirty="0" err="1"/>
              <a:t>Hiukkaset</a:t>
            </a:r>
            <a:r>
              <a:rPr lang="en-US" dirty="0"/>
              <a:t> </a:t>
            </a:r>
            <a:r>
              <a:rPr lang="en-US" dirty="0" err="1"/>
              <a:t>eivät</a:t>
            </a:r>
            <a:r>
              <a:rPr lang="en-US" dirty="0"/>
              <a:t> </a:t>
            </a:r>
            <a:r>
              <a:rPr lang="en-US" dirty="0" err="1"/>
              <a:t>noudata</a:t>
            </a:r>
            <a:r>
              <a:rPr lang="en-US" dirty="0"/>
              <a:t> </a:t>
            </a:r>
            <a:r>
              <a:rPr lang="en-US" dirty="0" err="1"/>
              <a:t>syy-seuraus</a:t>
            </a:r>
            <a:r>
              <a:rPr lang="en-US" dirty="0"/>
              <a:t> -</a:t>
            </a:r>
            <a:r>
              <a:rPr lang="en-US" dirty="0" err="1"/>
              <a:t>suhdetta</a:t>
            </a:r>
            <a:endParaRPr lang="en-US" b="1" dirty="0"/>
          </a:p>
          <a:p>
            <a:endParaRPr lang="en-US" sz="2000" dirty="0"/>
          </a:p>
        </p:txBody>
      </p:sp>
      <p:pic>
        <p:nvPicPr>
          <p:cNvPr id="9" name="Sisällön paikkamerkki 8">
            <a:extLst>
              <a:ext uri="{FF2B5EF4-FFF2-40B4-BE49-F238E27FC236}">
                <a16:creationId xmlns:a16="http://schemas.microsoft.com/office/drawing/2014/main" id="{9AD46EA5-EFE1-2A31-2A86-034360B25D1A}"/>
              </a:ext>
            </a:extLst>
          </p:cNvPr>
          <p:cNvPicPr>
            <a:picLocks noGrp="1" noChangeAspect="1"/>
          </p:cNvPicPr>
          <p:nvPr>
            <p:ph sz="half" idx="2"/>
          </p:nvPr>
        </p:nvPicPr>
        <p:blipFill rotWithShape="1">
          <a:blip r:embed="rId2"/>
          <a:srcRect r="-2" b="3387"/>
          <a:stretch/>
        </p:blipFill>
        <p:spPr>
          <a:xfrm>
            <a:off x="6881797" y="717012"/>
            <a:ext cx="4735276" cy="5446191"/>
          </a:xfrm>
          <a:prstGeom prst="rect">
            <a:avLst/>
          </a:prstGeom>
        </p:spPr>
      </p:pic>
    </p:spTree>
    <p:extLst>
      <p:ext uri="{BB962C8B-B14F-4D97-AF65-F5344CB8AC3E}">
        <p14:creationId xmlns:p14="http://schemas.microsoft.com/office/powerpoint/2010/main" val="341701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648B33A9-E365-59EF-1B43-B5EF198B3E91}"/>
              </a:ext>
            </a:extLst>
          </p:cNvPr>
          <p:cNvSpPr>
            <a:spLocks noGrp="1"/>
          </p:cNvSpPr>
          <p:nvPr>
            <p:ph type="title"/>
          </p:nvPr>
        </p:nvSpPr>
        <p:spPr>
          <a:xfrm>
            <a:off x="838200" y="963507"/>
            <a:ext cx="3494362" cy="4930986"/>
          </a:xfrm>
        </p:spPr>
        <p:txBody>
          <a:bodyPr>
            <a:normAutofit/>
          </a:bodyPr>
          <a:lstStyle/>
          <a:p>
            <a:pPr algn="r"/>
            <a:br>
              <a:rPr lang="fi-FI" dirty="0">
                <a:solidFill>
                  <a:schemeClr val="accent1"/>
                </a:solidFill>
              </a:rPr>
            </a:br>
            <a:br>
              <a:rPr lang="fi-FI" dirty="0">
                <a:solidFill>
                  <a:schemeClr val="accent1"/>
                </a:solidFill>
              </a:rPr>
            </a:br>
            <a:br>
              <a:rPr lang="fi-FI" dirty="0">
                <a:solidFill>
                  <a:schemeClr val="accent1"/>
                </a:solidFill>
              </a:rPr>
            </a:br>
            <a:br>
              <a:rPr lang="fi-FI" dirty="0">
                <a:solidFill>
                  <a:schemeClr val="accent1"/>
                </a:solidFill>
              </a:rPr>
            </a:br>
            <a:r>
              <a:rPr lang="fi-FI" dirty="0">
                <a:solidFill>
                  <a:schemeClr val="accent1"/>
                </a:solidFill>
              </a:rPr>
              <a:t>Kpl 15. Vapaa tahto</a:t>
            </a: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Sisällön paikkamerkki 2">
            <a:extLst>
              <a:ext uri="{FF2B5EF4-FFF2-40B4-BE49-F238E27FC236}">
                <a16:creationId xmlns:a16="http://schemas.microsoft.com/office/drawing/2014/main" id="{B7C9E3DD-92AB-C554-33BC-A065AD272720}"/>
              </a:ext>
            </a:extLst>
          </p:cNvPr>
          <p:cNvSpPr>
            <a:spLocks noGrp="1"/>
          </p:cNvSpPr>
          <p:nvPr>
            <p:ph sz="half" idx="1"/>
          </p:nvPr>
        </p:nvSpPr>
        <p:spPr>
          <a:xfrm>
            <a:off x="4976030" y="963507"/>
            <a:ext cx="6250940" cy="4310858"/>
          </a:xfrm>
        </p:spPr>
        <p:txBody>
          <a:bodyPr anchor="b">
            <a:normAutofit/>
          </a:bodyPr>
          <a:lstStyle/>
          <a:p>
            <a:r>
              <a:rPr lang="fi-FI" b="1" u="sng" dirty="0"/>
              <a:t>Vapaa tahto</a:t>
            </a:r>
          </a:p>
          <a:p>
            <a:pPr lvl="1"/>
            <a:r>
              <a:rPr lang="fi-FI" sz="2800" dirty="0"/>
              <a:t>= </a:t>
            </a:r>
            <a:r>
              <a:rPr lang="fi-FI" sz="2800" i="1" dirty="0"/>
              <a:t>Tunne siitä, että voi itse päättää asioistaan ja tehdä valintoja</a:t>
            </a:r>
          </a:p>
          <a:p>
            <a:pPr lvl="1"/>
            <a:r>
              <a:rPr lang="fi-FI" sz="2800" b="1" dirty="0"/>
              <a:t>Autonomia </a:t>
            </a:r>
            <a:r>
              <a:rPr lang="fi-FI" sz="2800" dirty="0"/>
              <a:t>eli itsemäärääminen</a:t>
            </a:r>
          </a:p>
          <a:p>
            <a:pPr lvl="1"/>
            <a:r>
              <a:rPr lang="fi-FI" sz="2800" b="1" dirty="0"/>
              <a:t>Kontrolli</a:t>
            </a:r>
            <a:r>
              <a:rPr lang="fi-FI" sz="2800" dirty="0"/>
              <a:t> eli hallinta, esim. moraali</a:t>
            </a:r>
          </a:p>
          <a:p>
            <a:pPr lvl="1"/>
            <a:endParaRPr lang="fi-FI" sz="2800" dirty="0"/>
          </a:p>
          <a:p>
            <a:pPr marL="457200" lvl="1" indent="0">
              <a:buNone/>
            </a:pPr>
            <a:r>
              <a:rPr lang="fi-FI" sz="2800" dirty="0">
                <a:sym typeface="Wingdings" panose="05000000000000000000" pitchFamily="2" charset="2"/>
              </a:rPr>
              <a:t> </a:t>
            </a:r>
            <a:r>
              <a:rPr lang="fi-FI" sz="2800" b="1" dirty="0">
                <a:sym typeface="Wingdings" panose="05000000000000000000" pitchFamily="2" charset="2"/>
              </a:rPr>
              <a:t>Lähdekokemus</a:t>
            </a:r>
            <a:r>
              <a:rPr lang="fi-FI" sz="2800" dirty="0">
                <a:sym typeface="Wingdings" panose="05000000000000000000" pitchFamily="2" charset="2"/>
              </a:rPr>
              <a:t> eli ihminen kokee olevansa itsensä herra</a:t>
            </a:r>
            <a:endParaRPr lang="fi-FI" sz="2800" dirty="0"/>
          </a:p>
        </p:txBody>
      </p:sp>
      <p:sp>
        <p:nvSpPr>
          <p:cNvPr id="4" name="Sisällön paikkamerkki 3">
            <a:extLst>
              <a:ext uri="{FF2B5EF4-FFF2-40B4-BE49-F238E27FC236}">
                <a16:creationId xmlns:a16="http://schemas.microsoft.com/office/drawing/2014/main" id="{920DF293-3C76-856E-B532-69ACCA836CB3}"/>
              </a:ext>
            </a:extLst>
          </p:cNvPr>
          <p:cNvSpPr>
            <a:spLocks noGrp="1"/>
          </p:cNvSpPr>
          <p:nvPr>
            <p:ph sz="half" idx="2"/>
          </p:nvPr>
        </p:nvSpPr>
        <p:spPr>
          <a:xfrm>
            <a:off x="4976030" y="3589866"/>
            <a:ext cx="6250940" cy="2304628"/>
          </a:xfrm>
        </p:spPr>
        <p:txBody>
          <a:bodyPr>
            <a:normAutofit/>
          </a:bodyPr>
          <a:lstStyle/>
          <a:p>
            <a:endParaRPr lang="fi-FI" sz="2000" dirty="0"/>
          </a:p>
        </p:txBody>
      </p:sp>
      <p:pic>
        <p:nvPicPr>
          <p:cNvPr id="5" name="Kuva 4">
            <a:extLst>
              <a:ext uri="{FF2B5EF4-FFF2-40B4-BE49-F238E27FC236}">
                <a16:creationId xmlns:a16="http://schemas.microsoft.com/office/drawing/2014/main" id="{CBF9AF5C-6B33-2F1E-7F4E-1AFCC7B585B4}"/>
              </a:ext>
            </a:extLst>
          </p:cNvPr>
          <p:cNvPicPr>
            <a:picLocks noChangeAspect="1"/>
          </p:cNvPicPr>
          <p:nvPr/>
        </p:nvPicPr>
        <p:blipFill>
          <a:blip r:embed="rId2"/>
          <a:stretch>
            <a:fillRect/>
          </a:stretch>
        </p:blipFill>
        <p:spPr>
          <a:xfrm>
            <a:off x="516467" y="887357"/>
            <a:ext cx="3880371" cy="2541643"/>
          </a:xfrm>
          <a:prstGeom prst="rect">
            <a:avLst/>
          </a:prstGeom>
        </p:spPr>
      </p:pic>
    </p:spTree>
    <p:extLst>
      <p:ext uri="{BB962C8B-B14F-4D97-AF65-F5344CB8AC3E}">
        <p14:creationId xmlns:p14="http://schemas.microsoft.com/office/powerpoint/2010/main" val="5401207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8FB5D293-5BB2-5AF1-46B5-67AE83C4BCBF}"/>
              </a:ext>
            </a:extLst>
          </p:cNvPr>
          <p:cNvSpPr>
            <a:spLocks noGrp="1"/>
          </p:cNvSpPr>
          <p:nvPr>
            <p:ph type="title"/>
          </p:nvPr>
        </p:nvSpPr>
        <p:spPr>
          <a:xfrm>
            <a:off x="838200" y="620742"/>
            <a:ext cx="10515600" cy="1325563"/>
          </a:xfrm>
        </p:spPr>
        <p:txBody>
          <a:bodyPr>
            <a:normAutofit/>
          </a:bodyPr>
          <a:lstStyle/>
          <a:p>
            <a:r>
              <a:rPr lang="fi-FI" dirty="0">
                <a:solidFill>
                  <a:srgbClr val="FFFFFF"/>
                </a:solidFill>
              </a:rPr>
              <a:t>Kpl 15. Vapaa tahto</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Sisällön paikkamerkki 2">
            <a:extLst>
              <a:ext uri="{FF2B5EF4-FFF2-40B4-BE49-F238E27FC236}">
                <a16:creationId xmlns:a16="http://schemas.microsoft.com/office/drawing/2014/main" id="{73E2E6F9-7C6B-BFA8-E9C5-2D7E07D971A9}"/>
              </a:ext>
            </a:extLst>
          </p:cNvPr>
          <p:cNvSpPr>
            <a:spLocks noGrp="1"/>
          </p:cNvSpPr>
          <p:nvPr>
            <p:ph sz="half" idx="1"/>
          </p:nvPr>
        </p:nvSpPr>
        <p:spPr>
          <a:xfrm>
            <a:off x="160020" y="2175962"/>
            <a:ext cx="5935980" cy="3910617"/>
          </a:xfrm>
        </p:spPr>
        <p:txBody>
          <a:bodyPr>
            <a:normAutofit/>
          </a:bodyPr>
          <a:lstStyle/>
          <a:p>
            <a:r>
              <a:rPr lang="fi-FI" sz="2400" dirty="0">
                <a:solidFill>
                  <a:srgbClr val="FFFFFF"/>
                </a:solidFill>
              </a:rPr>
              <a:t>Determinismin mukaan vapaata tahtoa ei ole</a:t>
            </a:r>
          </a:p>
          <a:p>
            <a:pPr lvl="1"/>
            <a:r>
              <a:rPr lang="fi-FI" b="1" dirty="0">
                <a:solidFill>
                  <a:srgbClr val="FFFFFF"/>
                </a:solidFill>
              </a:rPr>
              <a:t>Geenit</a:t>
            </a:r>
            <a:r>
              <a:rPr lang="fi-FI" dirty="0">
                <a:solidFill>
                  <a:srgbClr val="FFFFFF"/>
                </a:solidFill>
              </a:rPr>
              <a:t> määrittävät ihmistä</a:t>
            </a:r>
          </a:p>
          <a:p>
            <a:r>
              <a:rPr lang="fi-FI" sz="2400" dirty="0">
                <a:solidFill>
                  <a:srgbClr val="FFFFFF"/>
                </a:solidFill>
              </a:rPr>
              <a:t>Myöskään indeterminismistä ei löydy tukea vapaalle tahdolle</a:t>
            </a:r>
          </a:p>
        </p:txBody>
      </p:sp>
      <p:sp>
        <p:nvSpPr>
          <p:cNvPr id="4" name="Sisällön paikkamerkki 3">
            <a:extLst>
              <a:ext uri="{FF2B5EF4-FFF2-40B4-BE49-F238E27FC236}">
                <a16:creationId xmlns:a16="http://schemas.microsoft.com/office/drawing/2014/main" id="{AC8E329F-8FED-1849-AF4E-FA4B5F0BE08B}"/>
              </a:ext>
            </a:extLst>
          </p:cNvPr>
          <p:cNvSpPr>
            <a:spLocks noGrp="1"/>
          </p:cNvSpPr>
          <p:nvPr>
            <p:ph sz="half" idx="2"/>
          </p:nvPr>
        </p:nvSpPr>
        <p:spPr>
          <a:xfrm>
            <a:off x="6256019" y="1946305"/>
            <a:ext cx="5645035" cy="4571176"/>
          </a:xfrm>
        </p:spPr>
        <p:txBody>
          <a:bodyPr>
            <a:normAutofit/>
          </a:bodyPr>
          <a:lstStyle/>
          <a:p>
            <a:r>
              <a:rPr lang="fi-FI" b="1" u="sng" dirty="0" err="1">
                <a:solidFill>
                  <a:srgbClr val="FFFFFF"/>
                </a:solidFill>
              </a:rPr>
              <a:t>Kombatibilismi</a:t>
            </a:r>
            <a:r>
              <a:rPr lang="fi-FI" b="1" u="sng" dirty="0">
                <a:solidFill>
                  <a:srgbClr val="FFFFFF"/>
                </a:solidFill>
              </a:rPr>
              <a:t>:</a:t>
            </a:r>
          </a:p>
          <a:p>
            <a:r>
              <a:rPr lang="fi-FI" dirty="0">
                <a:solidFill>
                  <a:srgbClr val="FFFFFF"/>
                </a:solidFill>
              </a:rPr>
              <a:t>Maailma on deterministinen</a:t>
            </a:r>
          </a:p>
          <a:p>
            <a:pPr lvl="1"/>
            <a:r>
              <a:rPr lang="fi-FI" sz="2800" dirty="0">
                <a:solidFill>
                  <a:srgbClr val="FFFFFF"/>
                </a:solidFill>
              </a:rPr>
              <a:t>Estää ihmisen </a:t>
            </a:r>
            <a:r>
              <a:rPr lang="fi-FI" sz="2800" b="1" dirty="0">
                <a:solidFill>
                  <a:srgbClr val="FFFFFF"/>
                </a:solidFill>
              </a:rPr>
              <a:t>syvävapaudet</a:t>
            </a:r>
          </a:p>
          <a:p>
            <a:pPr lvl="1"/>
            <a:endParaRPr lang="fi-FI" sz="2800" dirty="0">
              <a:solidFill>
                <a:srgbClr val="FFFFFF"/>
              </a:solidFill>
            </a:endParaRPr>
          </a:p>
          <a:p>
            <a:r>
              <a:rPr lang="fi-FI" dirty="0">
                <a:solidFill>
                  <a:srgbClr val="FFFFFF"/>
                </a:solidFill>
              </a:rPr>
              <a:t>Ihmisellä kuitenkin vapaa tahto arjen tasolla</a:t>
            </a:r>
          </a:p>
          <a:p>
            <a:pPr lvl="1"/>
            <a:r>
              <a:rPr lang="fi-FI" sz="2800" dirty="0">
                <a:solidFill>
                  <a:srgbClr val="FFFFFF"/>
                </a:solidFill>
              </a:rPr>
              <a:t>Ns. </a:t>
            </a:r>
            <a:r>
              <a:rPr lang="fi-FI" sz="2800" b="1" dirty="0">
                <a:solidFill>
                  <a:srgbClr val="FFFFFF"/>
                </a:solidFill>
              </a:rPr>
              <a:t>pintavapaudet</a:t>
            </a:r>
          </a:p>
          <a:p>
            <a:pPr lvl="1"/>
            <a:r>
              <a:rPr lang="fi-FI" sz="2800" dirty="0">
                <a:solidFill>
                  <a:srgbClr val="FFFFFF"/>
                </a:solidFill>
              </a:rPr>
              <a:t>Esim. kyky tehdä päätöksiä, moraalisia valintoja..</a:t>
            </a:r>
          </a:p>
          <a:p>
            <a:endParaRPr lang="fi-FI" sz="2400" dirty="0">
              <a:solidFill>
                <a:srgbClr val="FFFFFF"/>
              </a:solidFill>
            </a:endParaRPr>
          </a:p>
        </p:txBody>
      </p:sp>
      <p:pic>
        <p:nvPicPr>
          <p:cNvPr id="6" name="Kuva 5">
            <a:extLst>
              <a:ext uri="{FF2B5EF4-FFF2-40B4-BE49-F238E27FC236}">
                <a16:creationId xmlns:a16="http://schemas.microsoft.com/office/drawing/2014/main" id="{F531F248-833C-78EE-71CA-87CEF49C35D1}"/>
              </a:ext>
            </a:extLst>
          </p:cNvPr>
          <p:cNvPicPr>
            <a:picLocks noChangeAspect="1"/>
          </p:cNvPicPr>
          <p:nvPr/>
        </p:nvPicPr>
        <p:blipFill>
          <a:blip r:embed="rId2"/>
          <a:stretch>
            <a:fillRect/>
          </a:stretch>
        </p:blipFill>
        <p:spPr>
          <a:xfrm>
            <a:off x="936914" y="4439443"/>
            <a:ext cx="4036868" cy="2078038"/>
          </a:xfrm>
          <a:prstGeom prst="rect">
            <a:avLst/>
          </a:prstGeom>
        </p:spPr>
      </p:pic>
      <p:pic>
        <p:nvPicPr>
          <p:cNvPr id="7" name="Kuva 6">
            <a:extLst>
              <a:ext uri="{FF2B5EF4-FFF2-40B4-BE49-F238E27FC236}">
                <a16:creationId xmlns:a16="http://schemas.microsoft.com/office/drawing/2014/main" id="{B8AA03B4-7C19-86A3-635E-841E8BE73293}"/>
              </a:ext>
            </a:extLst>
          </p:cNvPr>
          <p:cNvPicPr>
            <a:picLocks noChangeAspect="1"/>
          </p:cNvPicPr>
          <p:nvPr/>
        </p:nvPicPr>
        <p:blipFill>
          <a:blip r:embed="rId3"/>
          <a:stretch>
            <a:fillRect/>
          </a:stretch>
        </p:blipFill>
        <p:spPr>
          <a:xfrm flipH="1">
            <a:off x="6525490" y="384557"/>
            <a:ext cx="4371912" cy="1497231"/>
          </a:xfrm>
          <a:prstGeom prst="rect">
            <a:avLst/>
          </a:prstGeom>
        </p:spPr>
      </p:pic>
    </p:spTree>
    <p:extLst>
      <p:ext uri="{BB962C8B-B14F-4D97-AF65-F5344CB8AC3E}">
        <p14:creationId xmlns:p14="http://schemas.microsoft.com/office/powerpoint/2010/main" val="123069971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additive="base">
                                        <p:cTn id="3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 calcmode="lin" valueType="num">
                                      <p:cBhvr additive="base">
                                        <p:cTn id="4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 calcmode="lin" valueType="num">
                                      <p:cBhvr additive="base">
                                        <p:cTn id="4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 calcmode="lin" valueType="num">
                                      <p:cBhvr additive="base">
                                        <p:cTn id="5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1515</TotalTime>
  <Words>4538</Words>
  <Application>Microsoft Office PowerPoint</Application>
  <PresentationFormat>Laajakuva</PresentationFormat>
  <Paragraphs>655</Paragraphs>
  <Slides>94</Slides>
  <Notes>2</Notes>
  <HiddenSlides>0</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94</vt:i4>
      </vt:variant>
    </vt:vector>
  </HeadingPairs>
  <TitlesOfParts>
    <vt:vector size="101" baseType="lpstr">
      <vt:lpstr>Arial</vt:lpstr>
      <vt:lpstr>Calibri</vt:lpstr>
      <vt:lpstr>Calibri Light</vt:lpstr>
      <vt:lpstr>Open Sans</vt:lpstr>
      <vt:lpstr>Source Sans Pro</vt:lpstr>
      <vt:lpstr>Wingdings</vt:lpstr>
      <vt:lpstr>Office-teema</vt:lpstr>
      <vt:lpstr>FI1 Johdatus filosofiaan</vt:lpstr>
      <vt:lpstr>Kirja ja tehtävät</vt:lpstr>
      <vt:lpstr>Säännöt ja arviointi</vt:lpstr>
      <vt:lpstr>Filosofian opintojaksot</vt:lpstr>
      <vt:lpstr>Kurssin aiheet</vt:lpstr>
      <vt:lpstr>Ennakkokäsitykset filosofiasta</vt:lpstr>
      <vt:lpstr>August Landmesser oli telakkatyöläinen ja kuuluisa valokuvasta, jossa hän ainoana ei osallistu natsitervehdykseen laivan vesillelaskun yhteydessä v. 1936.   Myöhemmin hän avioitui juutalaisen naisen kanssa, jonka myötä molemmat joutuivat keskitysleirille.  Hän kuoli II maailmansodan aikana taistellessaan rangaistuspataljoonassa Kroatiassa.</vt:lpstr>
      <vt:lpstr>Kpl 1. Mitä on filosofia?</vt:lpstr>
      <vt:lpstr>Millainen ennakko-oletus suomalaisiin pikkujouluihin liittyy?</vt:lpstr>
      <vt:lpstr>Kpl 1. Ennakko-oletukset ja kyseenalaistaminen</vt:lpstr>
      <vt:lpstr>Kpl 2. Filosofian osa-alueet</vt:lpstr>
      <vt:lpstr>Kpl 2. Millaisia ovat filosofiset kysymykset?</vt:lpstr>
      <vt:lpstr>Yhteiskuntafilosofia</vt:lpstr>
      <vt:lpstr>Logiikka</vt:lpstr>
      <vt:lpstr>Etiikka</vt:lpstr>
      <vt:lpstr>Metafysiikka</vt:lpstr>
      <vt:lpstr>PowerPoint-esitys</vt:lpstr>
      <vt:lpstr>Kpl 3. Missä ja miten filosofia sai alkunsa?</vt:lpstr>
      <vt:lpstr>PowerPoint-esitys</vt:lpstr>
      <vt:lpstr>PowerPoint-esitys</vt:lpstr>
      <vt:lpstr>Kpl 3. Missä ja miten filosofia sai alkunsa?</vt:lpstr>
      <vt:lpstr>Sokrateen kuolemantuomio</vt:lpstr>
      <vt:lpstr>Kpl 3. Platon ja Aristoteles</vt:lpstr>
      <vt:lpstr>Kpl 3. Missä ovat filosofian historian naiset?</vt:lpstr>
      <vt:lpstr>Kysymyksiä</vt:lpstr>
      <vt:lpstr>Dunning-Kruger -efekti</vt:lpstr>
      <vt:lpstr>Kpl 4. Mitä hyötyä on filosofiasta?</vt:lpstr>
      <vt:lpstr>PowerPoint-esitys</vt:lpstr>
      <vt:lpstr>Arno Kotron kolumni (Opettaja-lehti, 2020)</vt:lpstr>
      <vt:lpstr>Kpl 5. Millaista on taitava ajattelu?</vt:lpstr>
      <vt:lpstr>PowerPoint-esitys</vt:lpstr>
      <vt:lpstr>Taitava ajattelu: ajatusharhat </vt:lpstr>
      <vt:lpstr>Taitava ajattelu: ajatusharhat</vt:lpstr>
      <vt:lpstr>Kpl 5. Millaista on taitava ajattelu?</vt:lpstr>
      <vt:lpstr>Esimerkki taitavasta ajattelusta: Mikä on elämän tarkoitus?</vt:lpstr>
      <vt:lpstr>Kpl 5. Millaista on taitava ajattelu?</vt:lpstr>
      <vt:lpstr>PowerPoint-esitys</vt:lpstr>
      <vt:lpstr>Kpl 6. Hyviä argumentteja </vt:lpstr>
      <vt:lpstr>Kpl 6. Argumentit kuntoon!</vt:lpstr>
      <vt:lpstr>Esimerkki argumentista</vt:lpstr>
      <vt:lpstr>Kpl 6. Argumentit kuntoon!</vt:lpstr>
      <vt:lpstr>Kpl 6. Argumentit kuntoon!</vt:lpstr>
      <vt:lpstr>Kpl 6. Argumentit kuntoon!</vt:lpstr>
      <vt:lpstr>Kpl 6. Argumentit kuntoon!</vt:lpstr>
      <vt:lpstr>Kpl 6. Argumentit kuntoon!</vt:lpstr>
      <vt:lpstr>Kpl 6: Argumentointivirheet</vt:lpstr>
      <vt:lpstr>Kpl 6: Argumentointivirheet</vt:lpstr>
      <vt:lpstr>Kpl 6: Argumentointivirheet</vt:lpstr>
      <vt:lpstr>Kpl 6. Argumentointivirheet</vt:lpstr>
      <vt:lpstr>Kpl 7. Miten kuvailisit tarinan eri osapuolten tapaa suhtautua tietoon? </vt:lpstr>
      <vt:lpstr>Kpl 7. Eri tapoja suhtautua tietoon</vt:lpstr>
      <vt:lpstr>PowerPoint-esitys</vt:lpstr>
      <vt:lpstr>PowerPoint-esitys</vt:lpstr>
      <vt:lpstr>Kpl 7. Eri tapoja suhtautua tietoon</vt:lpstr>
      <vt:lpstr>PowerPoint-esitys</vt:lpstr>
      <vt:lpstr>Kpl 8. Mistä tieteessä on kysymys?</vt:lpstr>
      <vt:lpstr>PowerPoint-esitys</vt:lpstr>
      <vt:lpstr>Yliopistotutkinnot</vt:lpstr>
      <vt:lpstr>Väitöstilaisuus ja tohtorin tutkinto</vt:lpstr>
      <vt:lpstr>Kpl 8. Tieteellinen selittäminen</vt:lpstr>
      <vt:lpstr>Kpl 8. Tieteen kriteerit </vt:lpstr>
      <vt:lpstr>Kpl 8. Kokeellinen tutkimus</vt:lpstr>
      <vt:lpstr>Kpl 8. Kvalitatiivinen ja kvantitatiivinen tutkimus</vt:lpstr>
      <vt:lpstr>Kpl 8. Pseudotiede</vt:lpstr>
      <vt:lpstr>Kvantitatiivinen tutkimus: Suomen sotasurmat –projekti 1914-22, tilasto sisällissodan 1918 uhreista. </vt:lpstr>
      <vt:lpstr>Kpl 9. Mitä tieto on?</vt:lpstr>
      <vt:lpstr>Disinformaatio ja misinformaatio</vt:lpstr>
      <vt:lpstr>Miten tietoa saadaan? (kpl 10-11.)</vt:lpstr>
      <vt:lpstr>PowerPoint-esitys</vt:lpstr>
      <vt:lpstr>Kpl 10. Skeptinen empirismi</vt:lpstr>
      <vt:lpstr>Kpl 11. Rationalismi</vt:lpstr>
      <vt:lpstr>Kpl 11. Rationalismi</vt:lpstr>
      <vt:lpstr>Descartes: Mistä tiedämme, ettemme ole sätkynukkeja, joita paha demoni ohjailee?</vt:lpstr>
      <vt:lpstr>Optinen harha, on illuusio, joka johtaa näköaistia harhaan.</vt:lpstr>
      <vt:lpstr>Pyörivät käärmeet, ”käärmeet” eivät oikeasti liiku.</vt:lpstr>
      <vt:lpstr>Kpl 12. Kantin tietoteoria</vt:lpstr>
      <vt:lpstr>Kpl 12. Kantin synteesi </vt:lpstr>
      <vt:lpstr>Kantin synteesi</vt:lpstr>
      <vt:lpstr>Kpl 13. Metafysiikka</vt:lpstr>
      <vt:lpstr>Olio</vt:lpstr>
      <vt:lpstr>PowerPoint-esitys</vt:lpstr>
      <vt:lpstr>Kpl 14. Metafysiikka</vt:lpstr>
      <vt:lpstr>Kpl 14. Materialismi</vt:lpstr>
      <vt:lpstr>Kpl 14. Idealismi</vt:lpstr>
      <vt:lpstr>Kpl 14. Substanssi </vt:lpstr>
      <vt:lpstr>Idealismi</vt:lpstr>
      <vt:lpstr>Platonin ideaoppi</vt:lpstr>
      <vt:lpstr>Dualismi (Rene Descartes)</vt:lpstr>
      <vt:lpstr>Popperin kolmen maailman teoria</vt:lpstr>
      <vt:lpstr>Kpl 15. Sattuma vai välttämättömyys?</vt:lpstr>
      <vt:lpstr>Kpl 15. Determinismi</vt:lpstr>
      <vt:lpstr>Kpl 15. Indeterminismi</vt:lpstr>
      <vt:lpstr>    Kpl 15. Vapaa tahto</vt:lpstr>
      <vt:lpstr>Kpl 15. Vapaa tahto</vt:lpstr>
    </vt:vector>
  </TitlesOfParts>
  <Company>Kotkan kaupunki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FI1 Johdatus filosofiaan</dc:title>
  <dc:creator>Anttila Petri Juha</dc:creator>
  <cp:lastModifiedBy>Anttila Petri Juha</cp:lastModifiedBy>
  <cp:revision>86</cp:revision>
  <dcterms:created xsi:type="dcterms:W3CDTF">2023-02-06T07:23:33Z</dcterms:created>
  <dcterms:modified xsi:type="dcterms:W3CDTF">2024-03-22T07:15:59Z</dcterms:modified>
</cp:coreProperties>
</file>