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  <p:sldId id="257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1AD37-EA46-48B4-8235-44F0C6C5C924}" v="2818" dt="2021-05-06T04:22:18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10.3.2023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.wikipedia.org/wiki/Tiet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Ryhmätyö tieto-opista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FF2F5A-06F5-8D16-A7B1-123B8031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Informaatio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84712C-DB44-B9F5-FFE5-A185BDEF3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fi-FI" dirty="0"/>
              <a:t>Määritelkää</a:t>
            </a:r>
          </a:p>
          <a:p>
            <a:pPr lvl="1"/>
            <a:r>
              <a:rPr lang="fi-FI" dirty="0"/>
              <a:t>Informaatio.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/>
              <a:t>Disinformaatio.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 err="1"/>
              <a:t>Misinformaatio</a:t>
            </a:r>
            <a:r>
              <a:rPr lang="fi-FI" dirty="0"/>
              <a:t>.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Miksi </a:t>
            </a:r>
            <a:r>
              <a:rPr lang="fi-FI" dirty="0" err="1"/>
              <a:t>dis-</a:t>
            </a:r>
            <a:r>
              <a:rPr lang="fi-FI" dirty="0"/>
              <a:t> ja </a:t>
            </a:r>
            <a:r>
              <a:rPr lang="fi-FI" dirty="0" err="1"/>
              <a:t>misinformaatio</a:t>
            </a:r>
            <a:r>
              <a:rPr lang="fi-FI" dirty="0"/>
              <a:t> eivät ole tietoa?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Keksikää esimerkit </a:t>
            </a:r>
            <a:r>
              <a:rPr lang="fi-FI" dirty="0" err="1"/>
              <a:t>dis-</a:t>
            </a:r>
            <a:r>
              <a:rPr lang="fi-FI" dirty="0"/>
              <a:t> ja </a:t>
            </a:r>
            <a:r>
              <a:rPr lang="fi-FI" dirty="0" err="1"/>
              <a:t>misinformaatiosta</a:t>
            </a:r>
            <a:r>
              <a:rPr lang="fi-FI" dirty="0"/>
              <a:t>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5236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3AF68E1-5B76-4B4A-8A88-6DD9D45D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rgbClr val="FFFFFF"/>
                </a:solidFill>
                <a:cs typeface="Calibri Light"/>
              </a:rPr>
              <a:t>Tietoteoria ja tieto</a:t>
            </a:r>
            <a:endParaRPr lang="fi-FI" sz="4000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8CF3B1-57F9-4CDD-971D-AE76DCA40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5278"/>
            <a:ext cx="11029949" cy="4678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Mitä asioita pohtii </a:t>
            </a:r>
            <a:r>
              <a:rPr lang="fi-FI" i="1" dirty="0">
                <a:ea typeface="+mn-lt"/>
                <a:cs typeface="+mn-lt"/>
              </a:rPr>
              <a:t>epistemologia</a:t>
            </a:r>
            <a:r>
              <a:rPr lang="fi-FI" dirty="0">
                <a:ea typeface="+mn-lt"/>
                <a:cs typeface="+mn-lt"/>
              </a:rPr>
              <a:t>? </a:t>
            </a:r>
          </a:p>
          <a:p>
            <a:pPr marL="0" indent="0">
              <a:buNone/>
            </a:pPr>
            <a:endParaRPr lang="fi-FI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Mitä tieto tarkoittaa?</a:t>
            </a:r>
            <a:endParaRPr lang="fi-FI" dirty="0"/>
          </a:p>
          <a:p>
            <a:pPr lvl="1"/>
            <a:r>
              <a:rPr lang="fi-FI" sz="2000" dirty="0">
                <a:ea typeface="+mn-lt"/>
                <a:cs typeface="+mn-lt"/>
              </a:rPr>
              <a:t>Määrittele tieto (</a:t>
            </a:r>
            <a:r>
              <a:rPr lang="fi-FI" sz="2000" i="1" dirty="0">
                <a:ea typeface="+mn-lt"/>
                <a:cs typeface="+mn-lt"/>
              </a:rPr>
              <a:t>klassinen tiedon määritelmä</a:t>
            </a:r>
            <a:r>
              <a:rPr lang="fi-FI" sz="2000" dirty="0">
                <a:ea typeface="+mn-lt"/>
                <a:cs typeface="+mn-lt"/>
              </a:rPr>
              <a:t>). </a:t>
            </a:r>
          </a:p>
          <a:p>
            <a:pPr marL="457200" lvl="1" indent="0">
              <a:buNone/>
            </a:pPr>
            <a:endParaRPr lang="fi-FI" sz="2000" dirty="0">
              <a:ea typeface="+mn-lt"/>
              <a:cs typeface="+mn-lt"/>
            </a:endParaRPr>
          </a:p>
          <a:p>
            <a:pPr lvl="1"/>
            <a:r>
              <a:rPr lang="fi-FI" sz="2000" dirty="0">
                <a:ea typeface="+mn-lt"/>
                <a:cs typeface="+mn-lt"/>
              </a:rPr>
              <a:t>Miksi tietokone tai tietokirja ei tiedä mitään?</a:t>
            </a:r>
          </a:p>
          <a:p>
            <a:pPr marL="457200" lvl="1" indent="0">
              <a:buNone/>
            </a:pPr>
            <a:endParaRPr lang="fi-FI" sz="2000" dirty="0">
              <a:ea typeface="+mn-lt"/>
              <a:cs typeface="+mn-lt"/>
            </a:endParaRPr>
          </a:p>
          <a:p>
            <a:r>
              <a:rPr lang="fi-FI" sz="2000" dirty="0">
                <a:ea typeface="+mn-lt"/>
                <a:cs typeface="+mn-lt"/>
                <a:hlinkClick r:id="rId2"/>
              </a:rPr>
              <a:t>https://fi.wikipedia.org/wiki/Tieto</a:t>
            </a:r>
            <a:r>
              <a:rPr lang="fi-FI" sz="2000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</a:rPr>
              <a:t>lukekaa Wikipedia-artikkeli tiedosta.</a:t>
            </a:r>
            <a:endParaRPr lang="fi-FI" sz="2400" dirty="0"/>
          </a:p>
          <a:p>
            <a:pPr lvl="1"/>
            <a:r>
              <a:rPr lang="fi-FI" sz="2000" dirty="0">
                <a:cs typeface="Calibri"/>
              </a:rPr>
              <a:t>Mistä sanasta </a:t>
            </a:r>
            <a:r>
              <a:rPr lang="fi-FI" sz="2000" i="1" dirty="0">
                <a:cs typeface="Calibri"/>
              </a:rPr>
              <a:t>tieto</a:t>
            </a:r>
            <a:r>
              <a:rPr lang="fi-FI" sz="2000" dirty="0">
                <a:cs typeface="Calibri"/>
              </a:rPr>
              <a:t> on johdettu?</a:t>
            </a:r>
          </a:p>
          <a:p>
            <a:pPr marL="457200" lvl="1" indent="0">
              <a:buNone/>
            </a:pPr>
            <a:endParaRPr lang="fi-FI" sz="2000" dirty="0">
              <a:cs typeface="Calibri"/>
            </a:endParaRPr>
          </a:p>
          <a:p>
            <a:pPr lvl="1"/>
            <a:r>
              <a:rPr lang="fi-FI" sz="2000" dirty="0">
                <a:cs typeface="Calibri"/>
              </a:rPr>
              <a:t>Mitä se on alun perin tarkoittanut?</a:t>
            </a:r>
            <a:endParaRPr lang="fi-FI" sz="2000" dirty="0"/>
          </a:p>
          <a:p>
            <a:pPr marL="0" indent="0">
              <a:buNone/>
            </a:pPr>
            <a:endParaRPr lang="fi-FI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42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E1DF73D-6C8B-D45B-4D11-6660BE92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Tieto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232A5A-873D-887D-41F9-8607D5A57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fi-FI" i="0" u="none" strike="noStrike" dirty="0">
                <a:effectLst/>
                <a:latin typeface="Source Sans Pro" panose="020B0503030403020204" pitchFamily="34" charset="0"/>
              </a:rPr>
              <a:t>Keksikää esimerkki väitteestä, joka on</a:t>
            </a:r>
          </a:p>
          <a:p>
            <a:r>
              <a:rPr lang="fi-FI" sz="2000" i="0" dirty="0">
                <a:effectLst/>
                <a:latin typeface="Source Sans Pro" panose="020B0503030403020204" pitchFamily="34" charset="0"/>
              </a:rPr>
              <a:t>hyvin perusteltu mutta ei tosi.</a:t>
            </a:r>
          </a:p>
          <a:p>
            <a:endParaRPr lang="fi-FI" sz="2000" dirty="0">
              <a:latin typeface="Source Sans Pro" panose="020B0503030403020204" pitchFamily="34" charset="0"/>
            </a:endParaRPr>
          </a:p>
          <a:p>
            <a:endParaRPr lang="fi-FI" sz="2000" i="0" dirty="0">
              <a:effectLst/>
              <a:latin typeface="Source Sans Pro" panose="020B0503030403020204" pitchFamily="34" charset="0"/>
            </a:endParaRPr>
          </a:p>
          <a:p>
            <a:endParaRPr lang="fi-FI" sz="2000" dirty="0">
              <a:latin typeface="Source Sans Pro" panose="020B0503030403020204" pitchFamily="34" charset="0"/>
            </a:endParaRPr>
          </a:p>
          <a:p>
            <a:r>
              <a:rPr lang="fi-FI" sz="2000" b="0" i="0" dirty="0">
                <a:effectLst/>
                <a:latin typeface="Source Sans Pro" panose="020B0503030403020204" pitchFamily="34" charset="0"/>
              </a:rPr>
              <a:t>tosi mutta jolta puuttuvat hyvät perusteet.</a:t>
            </a:r>
            <a:endParaRPr lang="fi-FI" sz="2000" i="0" dirty="0">
              <a:effectLst/>
              <a:latin typeface="Source Sans Pro" panose="020B0503030403020204" pitchFamily="34" charset="0"/>
            </a:endParaRP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2638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6FD350-23EC-4ADB-AA5B-87D20EC84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812429"/>
          </a:xfrm>
        </p:spPr>
        <p:txBody>
          <a:bodyPr anchor="b">
            <a:normAutofit/>
          </a:bodyPr>
          <a:lstStyle/>
          <a:p>
            <a:r>
              <a:rPr lang="fi-FI" sz="4000" dirty="0">
                <a:cs typeface="Calibri Light"/>
              </a:rPr>
              <a:t>Mihin tieto perustuu? </a:t>
            </a:r>
            <a:endParaRPr lang="fi-FI" sz="4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295DC7-6A68-42B9-B898-930B9D26C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14450"/>
            <a:ext cx="10276053" cy="45583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Pohtikaa, mistä tiedätte, että olette nyt filosofian tunnilla?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Mihin tieto perustuu a. </a:t>
            </a:r>
            <a:r>
              <a:rPr lang="fi-FI" i="1" dirty="0">
                <a:ea typeface="+mn-lt"/>
                <a:cs typeface="+mn-lt"/>
              </a:rPr>
              <a:t>empirismin</a:t>
            </a:r>
            <a:r>
              <a:rPr lang="fi-FI" dirty="0">
                <a:ea typeface="+mn-lt"/>
                <a:cs typeface="+mn-lt"/>
              </a:rPr>
              <a:t> b. </a:t>
            </a:r>
            <a:r>
              <a:rPr lang="fi-FI" i="1" dirty="0">
                <a:ea typeface="+mn-lt"/>
                <a:cs typeface="+mn-lt"/>
              </a:rPr>
              <a:t>rationalismin </a:t>
            </a:r>
            <a:r>
              <a:rPr lang="fi-FI" dirty="0">
                <a:ea typeface="+mn-lt"/>
                <a:cs typeface="+mn-lt"/>
              </a:rPr>
              <a:t>mukaan? 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Mihin seuraavien lauseiden tieto perustuu (empirismiin vai rationalismiin)? Perustele.</a:t>
            </a:r>
          </a:p>
          <a:p>
            <a:pPr lvl="1"/>
            <a:r>
              <a:rPr lang="fi-FI" sz="2000" dirty="0">
                <a:ea typeface="+mn-lt"/>
                <a:cs typeface="+mn-lt"/>
              </a:rPr>
              <a:t>Esimerkki 1. </a:t>
            </a:r>
            <a:r>
              <a:rPr lang="fi-FI" sz="2000" i="1" dirty="0">
                <a:ea typeface="+mn-lt"/>
                <a:cs typeface="+mn-lt"/>
              </a:rPr>
              <a:t>Ulkona on pakkasta.</a:t>
            </a:r>
          </a:p>
          <a:p>
            <a:pPr marL="457200" lvl="1" indent="0">
              <a:buNone/>
            </a:pPr>
            <a:endParaRPr lang="fi-FI" sz="2000" dirty="0">
              <a:cs typeface="Calibri" panose="020F0502020204030204"/>
            </a:endParaRPr>
          </a:p>
          <a:p>
            <a:pPr lvl="1"/>
            <a:r>
              <a:rPr lang="fi-FI" sz="2000" dirty="0">
                <a:ea typeface="+mn-lt"/>
                <a:cs typeface="+mn-lt"/>
              </a:rPr>
              <a:t>Esimerkki 2. </a:t>
            </a:r>
            <a:r>
              <a:rPr lang="fi-FI" sz="2000" i="1" dirty="0">
                <a:ea typeface="+mn-lt"/>
                <a:cs typeface="+mn-lt"/>
              </a:rPr>
              <a:t>Esikoisella ei ole isoveljeä.</a:t>
            </a:r>
            <a:endParaRPr lang="fi-FI" sz="2000" dirty="0">
              <a:cs typeface="Calibri"/>
            </a:endParaRPr>
          </a:p>
          <a:p>
            <a:pPr lvl="1"/>
            <a:endParaRPr lang="fi-FI" sz="2000" i="1" dirty="0">
              <a:cs typeface="Calibri"/>
            </a:endParaRPr>
          </a:p>
          <a:p>
            <a:pPr marL="0" indent="0">
              <a:buNone/>
            </a:pPr>
            <a:endParaRPr lang="fi-FI" sz="2000" i="1" dirty="0">
              <a:cs typeface="Calibri"/>
            </a:endParaRPr>
          </a:p>
          <a:p>
            <a:endParaRPr lang="fi-FI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E55D5CC-1ED3-4504-B64B-90F08C475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  <a:cs typeface="Calibri Light"/>
              </a:rPr>
              <a:t>Tiedon merkitys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4ED922-3BC8-48A5-9D0E-425B48D0F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Raamatussa kerrotaan hyvän ja pahan tiedon puusta, josta ihmisen ei pidä syödä. Pohtikaa…</a:t>
            </a:r>
          </a:p>
          <a:p>
            <a:pPr marL="0" indent="0">
              <a:buNone/>
            </a:pPr>
            <a:endParaRPr lang="fi-FI" sz="2000" dirty="0">
              <a:ea typeface="+mn-lt"/>
              <a:cs typeface="+mn-lt"/>
            </a:endParaRPr>
          </a:p>
          <a:p>
            <a:pPr lvl="1"/>
            <a:r>
              <a:rPr lang="fi-FI" sz="2000" dirty="0">
                <a:ea typeface="+mn-lt"/>
                <a:cs typeface="+mn-lt"/>
              </a:rPr>
              <a:t>Millaisia asioita ette omassa elämässä halua tietää. Miksi?</a:t>
            </a:r>
          </a:p>
          <a:p>
            <a:pPr marL="457200" lvl="1" indent="0">
              <a:buNone/>
            </a:pPr>
            <a:endParaRPr lang="fi-FI" sz="2000" dirty="0">
              <a:ea typeface="+mn-lt"/>
              <a:cs typeface="+mn-lt"/>
            </a:endParaRPr>
          </a:p>
          <a:p>
            <a:pPr marL="457200" lvl="1" indent="0">
              <a:buNone/>
            </a:pPr>
            <a:endParaRPr lang="fi-FI" sz="2000" dirty="0">
              <a:ea typeface="+mn-lt"/>
              <a:cs typeface="+mn-lt"/>
            </a:endParaRPr>
          </a:p>
          <a:p>
            <a:pPr lvl="1"/>
            <a:r>
              <a:rPr lang="fi-FI" sz="2000" dirty="0">
                <a:ea typeface="+mn-lt"/>
                <a:cs typeface="+mn-lt"/>
              </a:rPr>
              <a:t>Mitkä tiedot ovat tarpeellisia ja välttämättömiä? </a:t>
            </a:r>
            <a:r>
              <a:rPr lang="fi-FI" sz="2000">
                <a:ea typeface="+mn-lt"/>
                <a:cs typeface="+mn-lt"/>
              </a:rPr>
              <a:t>Perustelkaa.</a:t>
            </a:r>
          </a:p>
          <a:p>
            <a:pPr marL="457200" lvl="1" indent="0">
              <a:buNone/>
            </a:pPr>
            <a:endParaRPr lang="fi-FI" sz="2000" dirty="0">
              <a:ea typeface="+mn-lt"/>
              <a:cs typeface="+mn-lt"/>
            </a:endParaRPr>
          </a:p>
          <a:p>
            <a:pPr marL="457200" lvl="1" indent="0">
              <a:buNone/>
            </a:pPr>
            <a:endParaRPr lang="fi-FI" sz="2000" dirty="0">
              <a:ea typeface="+mn-lt"/>
              <a:cs typeface="+mn-lt"/>
            </a:endParaRPr>
          </a:p>
          <a:p>
            <a:pPr lvl="1"/>
            <a:r>
              <a:rPr lang="fi-FI" sz="2000" dirty="0">
                <a:ea typeface="+mn-lt"/>
                <a:cs typeface="+mn-lt"/>
              </a:rPr>
              <a:t>Millainen tieto saattaa olla haitaksi koko ihmiskunnalle ja luonnolle?</a:t>
            </a:r>
          </a:p>
          <a:p>
            <a:pPr marL="0" indent="0">
              <a:buNone/>
            </a:pPr>
            <a:endParaRPr lang="fi-FI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256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199</Words>
  <Application>Microsoft Macintosh PowerPoint</Application>
  <PresentationFormat>Laajakuva</PresentationFormat>
  <Paragraphs>51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Source Sans Pro</vt:lpstr>
      <vt:lpstr>Office-teema</vt:lpstr>
      <vt:lpstr>Ryhmätyö tieto-opista</vt:lpstr>
      <vt:lpstr>Informaatio</vt:lpstr>
      <vt:lpstr>Tietoteoria ja tieto</vt:lpstr>
      <vt:lpstr>Tieto</vt:lpstr>
      <vt:lpstr>Mihin tieto perustuu? </vt:lpstr>
      <vt:lpstr>Tiedon merkitys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Ryhmä</dc:title>
  <dc:creator/>
  <cp:lastModifiedBy>Anttila Petri Juha</cp:lastModifiedBy>
  <cp:revision>176</cp:revision>
  <dcterms:created xsi:type="dcterms:W3CDTF">2021-05-06T03:26:20Z</dcterms:created>
  <dcterms:modified xsi:type="dcterms:W3CDTF">2023-03-10T06:16:56Z</dcterms:modified>
</cp:coreProperties>
</file>