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sldIdLst>
    <p:sldId id="256" r:id="rId5"/>
    <p:sldId id="257" r:id="rId6"/>
    <p:sldId id="258" r:id="rId7"/>
    <p:sldId id="261" r:id="rId8"/>
    <p:sldId id="260" r:id="rId9"/>
    <p:sldId id="269" r:id="rId10"/>
    <p:sldId id="262" r:id="rId11"/>
    <p:sldId id="264" r:id="rId12"/>
    <p:sldId id="268" r:id="rId13"/>
    <p:sldId id="259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81"/>
  </p:normalViewPr>
  <p:slideViewPr>
    <p:cSldViewPr snapToGrid="0" snapToObjects="1">
      <p:cViewPr varScale="1">
        <p:scale>
          <a:sx n="63" d="100"/>
          <a:sy n="63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156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91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3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346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1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9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951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98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53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656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85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557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>
            <a:extLst>
              <a:ext uri="{FF2B5EF4-FFF2-40B4-BE49-F238E27FC236}">
                <a16:creationId xmlns:a16="http://schemas.microsoft.com/office/drawing/2014/main" id="{77DE6626-A9FC-45B1-AE4B-AAA18F6CAC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446" b="-1"/>
          <a:stretch/>
        </p:blipFill>
        <p:spPr>
          <a:xfrm>
            <a:off x="16" y="10"/>
            <a:ext cx="7556889" cy="6857990"/>
          </a:xfrm>
          <a:prstGeom prst="rect">
            <a:avLst/>
          </a:prstGeom>
        </p:spPr>
      </p:pic>
      <p:sp>
        <p:nvSpPr>
          <p:cNvPr id="16" name="Rectangle 8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556905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9A81C79-CC48-3043-91C7-73FCC99A9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7939" y="640080"/>
            <a:ext cx="3659246" cy="2850320"/>
          </a:xfrm>
        </p:spPr>
        <p:txBody>
          <a:bodyPr>
            <a:normAutofit/>
          </a:bodyPr>
          <a:lstStyle/>
          <a:p>
            <a:pPr algn="ctr"/>
            <a:r>
              <a:rPr lang="fi-FI" sz="4600" dirty="0">
                <a:solidFill>
                  <a:srgbClr val="FFFFFF"/>
                </a:solidFill>
              </a:rPr>
              <a:t>Ryhmänohjaus 1 </a:t>
            </a:r>
            <a:r>
              <a:rPr lang="fi-FI" sz="4600" dirty="0" err="1">
                <a:solidFill>
                  <a:srgbClr val="FFFFFF"/>
                </a:solidFill>
              </a:rPr>
              <a:t>vsk</a:t>
            </a:r>
            <a:endParaRPr lang="fi-FI" sz="46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4D0C230-5AA7-C547-9DE7-66D0702D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7939" y="3812135"/>
            <a:ext cx="3659246" cy="1596655"/>
          </a:xfrm>
        </p:spPr>
        <p:txBody>
          <a:bodyPr>
            <a:normAutofit/>
          </a:bodyPr>
          <a:lstStyle/>
          <a:p>
            <a:r>
              <a:rPr lang="fi-FI" sz="1800" dirty="0">
                <a:solidFill>
                  <a:srgbClr val="FFFFFF"/>
                </a:solidFill>
              </a:rPr>
              <a:t>Karhulan lukio</a:t>
            </a:r>
          </a:p>
        </p:txBody>
      </p:sp>
      <p:cxnSp>
        <p:nvCxnSpPr>
          <p:cNvPr id="17" name="Straight Connector 10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85922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4140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043B5-269A-D448-BCA5-5A5419CD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443"/>
            <a:ext cx="12192000" cy="1450757"/>
          </a:xfrm>
        </p:spPr>
        <p:txBody>
          <a:bodyPr/>
          <a:lstStyle/>
          <a:p>
            <a:r>
              <a:rPr lang="fi-FI" dirty="0"/>
              <a:t>Syksyn päivämääriä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6DA415-CAEE-014F-899F-7EFB620FF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" y="2108201"/>
            <a:ext cx="12070080" cy="423684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800" dirty="0"/>
              <a:t>to 26.8. Ykkösten ryhmäytymisiltapäivä (iltapäivä) klo 12.15 &gt;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to-pe 4.9.-5.9. </a:t>
            </a:r>
            <a:r>
              <a:rPr lang="fi-FI" sz="2800" dirty="0" err="1"/>
              <a:t>Mate</a:t>
            </a:r>
            <a:r>
              <a:rPr lang="fi-FI" sz="2800" dirty="0"/>
              <a:t>-linjalaisten leiri Luovissa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to-pe 4.9-5.9. Y-linjalaisten innovaatioleiri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opiskelijakunnan yleiskokous (ajankohta auki)</a:t>
            </a:r>
            <a:br>
              <a:rPr lang="fi-FI" sz="2400" dirty="0"/>
            </a:b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494958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947D58F-6554-674E-90C0-395720678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626" y="18225"/>
            <a:ext cx="8144149" cy="1101608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accent1"/>
                </a:solidFill>
              </a:rPr>
              <a:t>7.8.2025 päivän aikataulu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CC0CBE-25D9-A541-A068-284324537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" y="1666240"/>
            <a:ext cx="8064404" cy="5100319"/>
          </a:xfrm>
        </p:spPr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600" b="1" dirty="0"/>
              <a:t>10.00 </a:t>
            </a:r>
            <a:r>
              <a:rPr lang="fi-FI" sz="2600" dirty="0"/>
              <a:t>Kokoontuminen pihalla ja ryhmiin jako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/>
              <a:t>10.15 </a:t>
            </a:r>
            <a:r>
              <a:rPr lang="fi-FI" sz="2600" dirty="0"/>
              <a:t>Ryhmänohjaus</a:t>
            </a:r>
          </a:p>
          <a:p>
            <a:pPr>
              <a:buFontTx/>
              <a:buChar char="-"/>
            </a:pPr>
            <a:r>
              <a:rPr lang="fi-FI" sz="2600" dirty="0"/>
              <a:t>Tutustuminen</a:t>
            </a:r>
          </a:p>
          <a:p>
            <a:pPr>
              <a:buFontTx/>
              <a:buChar char="-"/>
            </a:pPr>
            <a:r>
              <a:rPr lang="fi-FI" sz="2600" dirty="0">
                <a:solidFill>
                  <a:srgbClr val="000000">
                    <a:lumMod val="75000"/>
                    <a:lumOff val="25000"/>
                  </a:srgbClr>
                </a:solidFill>
                <a:latin typeface="Calibri" panose="020F0502020204030204"/>
              </a:rPr>
              <a:t>T</a:t>
            </a:r>
            <a:r>
              <a:rPr kumimoji="0" lang="fi-FI" sz="2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ietokoneiden</a:t>
            </a:r>
            <a:r>
              <a:rPr kumimoji="0" lang="fi-FI" sz="2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luovutus ryhmittäin</a:t>
            </a:r>
            <a:endParaRPr lang="fi-FI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/>
              <a:t>11.15-12.00 </a:t>
            </a:r>
            <a:r>
              <a:rPr lang="fi-FI" sz="2600" dirty="0"/>
              <a:t>Tutorit esittelevät koulun</a:t>
            </a:r>
          </a:p>
          <a:p>
            <a:pPr marL="0" indent="0">
              <a:buNone/>
            </a:pPr>
            <a:r>
              <a:rPr lang="fi-FI" sz="2600" i="1" dirty="0"/>
              <a:t>1A, B, C klo </a:t>
            </a:r>
            <a:r>
              <a:rPr lang="fi-FI" sz="2600" dirty="0"/>
              <a:t>11.15-12.30  tutorkierros &gt; ruokailu</a:t>
            </a:r>
          </a:p>
          <a:p>
            <a:pPr marL="0" indent="0">
              <a:buNone/>
            </a:pPr>
            <a:r>
              <a:rPr lang="fi-FI" sz="2600" i="1" dirty="0"/>
              <a:t>1D,E klo </a:t>
            </a:r>
            <a:r>
              <a:rPr lang="fi-FI" sz="2600" dirty="0"/>
              <a:t>11.45-13.00 ruokailu &gt; tutorkierros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/>
              <a:t>12.00-12.30 </a:t>
            </a:r>
            <a:r>
              <a:rPr lang="fi-FI" sz="2600" dirty="0"/>
              <a:t>Ruokailu – 1 vsk. Rauhalassa </a:t>
            </a:r>
            <a:r>
              <a:rPr lang="fi-FI" sz="2600" dirty="0" err="1"/>
              <a:t>ekana</a:t>
            </a:r>
            <a:r>
              <a:rPr lang="fi-FI" sz="2600" dirty="0"/>
              <a:t> päivänä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/>
              <a:t>12.30-14.00 </a:t>
            </a:r>
            <a:r>
              <a:rPr lang="fi-FI" sz="2600" dirty="0"/>
              <a:t>Ryhmänohjaus jatkuu</a:t>
            </a:r>
          </a:p>
          <a:p>
            <a:pPr lvl="1"/>
            <a:r>
              <a:rPr lang="fi-FI" sz="2600" dirty="0"/>
              <a:t>tarkistetaan Wilma -tunnusten toimivuus puhelimella</a:t>
            </a:r>
          </a:p>
          <a:p>
            <a:pPr lvl="1"/>
            <a:r>
              <a:rPr lang="fi-FI" sz="2600" dirty="0"/>
              <a:t>henkilötietolomakkeet (?)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tietokoneiden käyttöönotto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1 jakson opintojaksovalintojen tarkistus – kuitataan tehdyksi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pedanet –tunnukset (?)</a:t>
            </a:r>
          </a:p>
          <a:p>
            <a:pPr lvl="2">
              <a:buFontTx/>
              <a:buChar char="-"/>
            </a:pPr>
            <a:endParaRPr lang="fi-FI" sz="2600" dirty="0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4377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1A2FFC-D45F-134B-B6DF-8B7C5B602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443"/>
            <a:ext cx="12192000" cy="1013877"/>
          </a:xfrm>
        </p:spPr>
        <p:txBody>
          <a:bodyPr/>
          <a:lstStyle/>
          <a:p>
            <a:r>
              <a:rPr lang="fi-FI" dirty="0"/>
              <a:t>Ryhmänohjaaja ja ryhmänohjaus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1E3889-C7F4-9D40-9DBA-E5A433031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1910080"/>
            <a:ext cx="11978639" cy="4356905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</a:t>
            </a:r>
            <a:r>
              <a:rPr lang="fi-FI" sz="2600" b="1" dirty="0"/>
              <a:t>RO-tunti torstaisin klo 15.15-16.00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pakollinen osa opinto-ohjauksen </a:t>
            </a:r>
            <a:r>
              <a:rPr lang="fi-FI" sz="2600" i="1" dirty="0"/>
              <a:t>OP1 –opintojaksoa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/>
              <a:t> Ryhmänohjaaja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seuraa ryhmän opiskelijoiden opintomenestystä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auttaa ja opastaa ongelmissa eteenpäin (esim. rehtori, kuraattori, opo, terveydenhoitaja)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on yhteydessä huoltajiin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ohjaa opiskelutaidoissa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myöntää poissaolon (enintään 5 päivää), rehtori (yli 5 päivää)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600" dirty="0"/>
              <a:t>tiedottaa lukion tulevista tapahtumista</a:t>
            </a:r>
          </a:p>
          <a:p>
            <a:pPr marL="201168" lvl="1" indent="0">
              <a:buNone/>
            </a:pPr>
            <a:endParaRPr lang="fi-FI" sz="2600" b="1" dirty="0">
              <a:sym typeface="Wingdings" pitchFamily="2" charset="2"/>
            </a:endParaRPr>
          </a:p>
          <a:p>
            <a:pPr marL="201168" lvl="1" indent="0">
              <a:buNone/>
            </a:pPr>
            <a:r>
              <a:rPr lang="fi-FI" sz="2600" b="1" dirty="0">
                <a:sym typeface="Wingdings" pitchFamily="2" charset="2"/>
              </a:rPr>
              <a:t> Jos sinulla on lukio-opintoihin liittyviä ongelmia, kysyttävää ym. ota ensin yhteyttä omaan ryhmänohjaajaasi esim. Wilma-viestillä!</a:t>
            </a:r>
            <a:endParaRPr lang="fi-FI" sz="2600" b="1" dirty="0"/>
          </a:p>
        </p:txBody>
      </p:sp>
    </p:spTree>
    <p:extLst>
      <p:ext uri="{BB962C8B-B14F-4D97-AF65-F5344CB8AC3E}">
        <p14:creationId xmlns:p14="http://schemas.microsoft.com/office/powerpoint/2010/main" val="3549209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C95ED1-79AF-B944-B7BF-F46BDA48E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32603"/>
            <a:ext cx="12141200" cy="1450757"/>
          </a:xfrm>
        </p:spPr>
        <p:txBody>
          <a:bodyPr/>
          <a:lstStyle/>
          <a:p>
            <a:r>
              <a:rPr lang="fi-FI" sz="4800" dirty="0"/>
              <a:t>Lukion viralliset digitaaliset ympäristöt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D5FD4E-8B02-814C-9D1A-7E41AF2B4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" y="1950720"/>
            <a:ext cx="12141200" cy="446024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200" b="1" i="1" dirty="0"/>
              <a:t> </a:t>
            </a:r>
            <a:r>
              <a:rPr lang="fi-FI" sz="1800" b="1" i="1" u="sng" dirty="0"/>
              <a:t>Wilma</a:t>
            </a:r>
            <a:r>
              <a:rPr lang="fi-FI" sz="1800" b="1" dirty="0"/>
              <a:t> </a:t>
            </a:r>
            <a:r>
              <a:rPr lang="fi-FI" sz="1800" dirty="0">
                <a:sym typeface="Wingdings" pitchFamily="2" charset="2"/>
              </a:rPr>
              <a:t> tiedotus, viestintä, poissaolojen seuranta &amp; opintojaksojen arviointi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ym typeface="Wingdings" pitchFamily="2" charset="2"/>
              </a:rPr>
              <a:t>Asenna Wilma-sovellus puhelimeesi ja seuraa viestejä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ym typeface="Wingdings" pitchFamily="2" charset="2"/>
              </a:rPr>
              <a:t>Lisää vaihtoehtoinen sähköpostiosoite, johon saat tarvittaessa uuden salasanan – uusi salasana pitää tilata selainversiolla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1" i="1" dirty="0"/>
              <a:t> </a:t>
            </a:r>
            <a:r>
              <a:rPr lang="fi-FI" sz="1800" b="1" i="1" u="sng" dirty="0"/>
              <a:t>Peda.net </a:t>
            </a:r>
            <a:r>
              <a:rPr lang="fi-FI" sz="1800" b="1" i="1" u="sng" dirty="0">
                <a:sym typeface="Wingdings" pitchFamily="2" charset="2"/>
              </a:rPr>
              <a:t> </a:t>
            </a:r>
            <a:r>
              <a:rPr lang="fi-FI" sz="1800" i="1" u="sng" dirty="0">
                <a:sym typeface="Wingdings" panose="05000000000000000000" pitchFamily="2" charset="2"/>
              </a:rPr>
              <a:t> </a:t>
            </a:r>
            <a:r>
              <a:rPr lang="fi-FI" sz="1800" dirty="0">
                <a:sym typeface="Wingdings" pitchFamily="2" charset="2"/>
              </a:rPr>
              <a:t>kalenteri, opinto-opas, tiedotusta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0" lang="fi-FI" sz="18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itchFamily="2" charset="2"/>
              </a:rPr>
              <a:t>Joidenkin oppiaineiden oppimisympäristö ja tehtäviä</a:t>
            </a:r>
            <a:endParaRPr lang="fi-FI" sz="1800" dirty="0">
              <a:sym typeface="Wingdings" pitchFamily="2" charset="2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80AA9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8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itchFamily="2" charset="2"/>
              </a:rPr>
              <a:t>Tilaa Karhulan lukio omiin linkkeihin (kellosymboli)</a:t>
            </a:r>
            <a:endParaRPr lang="fi-FI" sz="1800" dirty="0">
              <a:sym typeface="Wingdings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1" i="1" dirty="0">
                <a:sym typeface="Wingdings" pitchFamily="2" charset="2"/>
              </a:rPr>
              <a:t> </a:t>
            </a:r>
            <a:r>
              <a:rPr lang="fi-FI" sz="1800" b="1" i="1" u="sng" dirty="0"/>
              <a:t>O365</a:t>
            </a:r>
            <a:r>
              <a:rPr lang="fi-FI" sz="1800" b="1" i="1" dirty="0"/>
              <a:t> </a:t>
            </a:r>
            <a:r>
              <a:rPr lang="fi-FI" sz="1800" b="1" dirty="0"/>
              <a:t>(Office-paketti) </a:t>
            </a:r>
            <a:r>
              <a:rPr lang="fi-FI" sz="1800" dirty="0">
                <a:sym typeface="Wingdings" pitchFamily="2" charset="2"/>
              </a:rPr>
              <a:t> Microsoft-ohjelmat, sähköposti, kirjallisten töiden palautus esim. kieliin</a:t>
            </a:r>
            <a:endParaRPr lang="fi-FI" sz="1800" dirty="0"/>
          </a:p>
          <a:p>
            <a:r>
              <a:rPr lang="fi-FI" sz="1800" dirty="0"/>
              <a:t>* Tietokoneiden luovutuksen jälkeen kirjaudutaan koneille</a:t>
            </a:r>
          </a:p>
          <a:p>
            <a:r>
              <a:rPr lang="fi-FI" sz="1800" dirty="0"/>
              <a:t>* Kaikilla on oltava tunnukset sähköisiin ympäristöihin</a:t>
            </a:r>
          </a:p>
          <a:p>
            <a:r>
              <a:rPr lang="fi-FI" sz="1800" dirty="0"/>
              <a:t>* Pidä koneesi lataus kunnossa oppitunteja varten</a:t>
            </a:r>
          </a:p>
          <a:p>
            <a:endParaRPr lang="fi-FI" dirty="0"/>
          </a:p>
          <a:p>
            <a:endParaRPr lang="fi-FI" sz="22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8872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31C227-8C79-6042-975D-32EC90405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fi-FI" dirty="0"/>
              <a:t>9 </a:t>
            </a:r>
            <a:r>
              <a:rPr lang="fi-FI" dirty="0" err="1"/>
              <a:t>lk</a:t>
            </a:r>
            <a:r>
              <a:rPr lang="fi-FI" dirty="0"/>
              <a:t> päättötodistukset, henkilötietolomakkeet ja erityisruokavaliot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8261DE-95B5-FD4B-AF8C-D7F7402C8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2108201"/>
            <a:ext cx="12019280" cy="412533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Palauta 9 </a:t>
            </a:r>
            <a:r>
              <a:rPr lang="fi-FI" sz="2400" dirty="0" err="1"/>
              <a:t>lk</a:t>
            </a:r>
            <a:r>
              <a:rPr lang="fi-FI" sz="2400" dirty="0"/>
              <a:t> päättötodistus ryhmänohjaajalle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Tarkista henkilötietosi ja myös huoltajien tiedot (</a:t>
            </a:r>
            <a:r>
              <a:rPr lang="fi-FI" sz="2400" dirty="0" err="1"/>
              <a:t>puh.nro</a:t>
            </a:r>
            <a:r>
              <a:rPr lang="fi-FI" sz="2400" dirty="0"/>
              <a:t>, osoite ym.) ja korjaa tarvittaessa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Henkilötietolomake tulee </a:t>
            </a:r>
            <a:r>
              <a:rPr lang="fi-FI" sz="2400" i="1" dirty="0"/>
              <a:t>käyttää kotona </a:t>
            </a:r>
            <a:r>
              <a:rPr lang="fi-FI" sz="2400" dirty="0"/>
              <a:t>ja </a:t>
            </a:r>
            <a:r>
              <a:rPr lang="fi-FI" sz="2400" i="1" dirty="0"/>
              <a:t>huoltajien</a:t>
            </a:r>
            <a:r>
              <a:rPr lang="fi-FI" sz="2400" dirty="0"/>
              <a:t> tulee </a:t>
            </a:r>
            <a:r>
              <a:rPr lang="fi-FI" sz="2400" i="1" dirty="0"/>
              <a:t>allekirjoittaa</a:t>
            </a:r>
            <a:r>
              <a:rPr lang="fi-FI" sz="2400" dirty="0"/>
              <a:t> 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Palauta lomake </a:t>
            </a:r>
            <a:r>
              <a:rPr lang="fi-FI" sz="2400" i="1" dirty="0"/>
              <a:t>ryhmänohjaajalle</a:t>
            </a:r>
            <a:r>
              <a:rPr lang="fi-FI" sz="2400" dirty="0"/>
              <a:t> sovittuna aikana!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Huoltajille tulee Wilmaan myös erillinen yhteystietolomake täydennettäväksi.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u="sng" dirty="0"/>
              <a:t>On välttämätöntä, että henkilötiedot ovat oikeat ja koulupäivän aikana nopeasti saatavilla!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Jos et ole täyttänyt erityisruokavaliosta lomaketta, te se nyt osoitteessa: makunne.fi/lomakkeet</a:t>
            </a:r>
          </a:p>
        </p:txBody>
      </p:sp>
    </p:spTree>
    <p:extLst>
      <p:ext uri="{BB962C8B-B14F-4D97-AF65-F5344CB8AC3E}">
        <p14:creationId xmlns:p14="http://schemas.microsoft.com/office/powerpoint/2010/main" val="2006958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1A2FFC-D45F-134B-B6DF-8B7C5B602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32603"/>
            <a:ext cx="12100558" cy="1450757"/>
          </a:xfrm>
        </p:spPr>
        <p:txBody>
          <a:bodyPr/>
          <a:lstStyle/>
          <a:p>
            <a:r>
              <a:rPr lang="fi-FI" dirty="0"/>
              <a:t>Tärkeitä käytännön asioita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1E3889-C7F4-9D40-9DBA-E5A433031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" y="1910080"/>
            <a:ext cx="12100559" cy="43467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i-FI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Opiskelijoiden pyörät Karhun pihan katokseen, muu pysäköinti liikuntahallin pihassa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Moduuleissa käynti luokkiin lähimmästä ovesta</a:t>
            </a:r>
          </a:p>
          <a:p>
            <a:pPr>
              <a:buFontTx/>
              <a:buChar char="-"/>
            </a:pPr>
            <a:r>
              <a:rPr lang="fi-FI" sz="2400" b="1" dirty="0"/>
              <a:t> Rauhalan moduulissa lukion tilat yläkerrassa</a:t>
            </a:r>
          </a:p>
          <a:p>
            <a:pPr>
              <a:buFontTx/>
              <a:buChar char="-"/>
            </a:pPr>
            <a:r>
              <a:rPr lang="fi-FI" sz="2400" b="1" dirty="0"/>
              <a:t> Karhun moduulissa kansliaan käynti keskiovesta, opoille ja rehtorille päätyovesta, kuvaamataito ja musiikki päätyovesta</a:t>
            </a:r>
          </a:p>
          <a:p>
            <a:pPr marL="0" indent="0">
              <a:buNone/>
            </a:pPr>
            <a:r>
              <a:rPr lang="fi-FI" sz="2400" b="1" dirty="0"/>
              <a:t>- Vihreät EXIT-kyltit ovat uloskäyntejä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Moduulien yksittäiset </a:t>
            </a:r>
            <a:r>
              <a:rPr lang="fi-FI" sz="2400" b="1" dirty="0" err="1"/>
              <a:t>WC:t</a:t>
            </a:r>
            <a:r>
              <a:rPr lang="fi-FI" sz="2400" b="1" dirty="0"/>
              <a:t> ovat unisex-vessoja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Erityisruokavaliot jatkossa vain Rauhalassa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Puhelimet eivät saa olla esillä oppitunnilla, ellei sitä opetuksessa käytetä. Myös tietokoneita käytetään oppitunnilla opiskeluun.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14579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A6BA2C-C485-5D4F-AC54-015B771E0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23"/>
            <a:ext cx="12192000" cy="1450757"/>
          </a:xfrm>
        </p:spPr>
        <p:txBody>
          <a:bodyPr/>
          <a:lstStyle/>
          <a:p>
            <a:r>
              <a:rPr lang="fi-FI" dirty="0"/>
              <a:t>Valintojen tarkistaminen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61B0E7-518B-4148-B8F6-6D812E7D6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" y="2108201"/>
            <a:ext cx="12120880" cy="4169936"/>
          </a:xfrm>
        </p:spPr>
        <p:txBody>
          <a:bodyPr>
            <a:noAutofit/>
          </a:bodyPr>
          <a:lstStyle/>
          <a:p>
            <a:r>
              <a:rPr lang="fi-FI" sz="2400" b="1" dirty="0"/>
              <a:t>Tarkista ensimmäisen jakson opintojaksovalintasi Wilmasta: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kaikilla opiskelijoilla tulee olla valittuna MAY1, ENA1+2, PS1, OP1, ÄI1 tai S21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Valittuna tulee olla myös joko </a:t>
            </a:r>
            <a:r>
              <a:rPr lang="fi-FI" sz="2400" b="1" dirty="0"/>
              <a:t>KU1 tai LI1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Urheilijakoulutukseen</a:t>
            </a:r>
            <a:r>
              <a:rPr lang="fi-FI" sz="2400" dirty="0"/>
              <a:t> valituilla tulee olla valittuna </a:t>
            </a:r>
            <a:r>
              <a:rPr lang="fi-FI" sz="2400" b="1" dirty="0"/>
              <a:t>URK1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Jos sinulla on ollut peruskoulussa haasteita ruotsin kielessä, on hyvä valita peruskoulun ruotsi kertaa opintojakso RUB18 (valinnainen) (jos sinulla ei ole opintojaksoa valittuna, voit pyytää sitä omalta opolta)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loppulukuvuoden valinnat tehdään syyskuun alussa opinto-ohjaajan ja ryhmänohjaajan ohjeistamana</a:t>
            </a:r>
          </a:p>
        </p:txBody>
      </p:sp>
    </p:spTree>
    <p:extLst>
      <p:ext uri="{BB962C8B-B14F-4D97-AF65-F5344CB8AC3E}">
        <p14:creationId xmlns:p14="http://schemas.microsoft.com/office/powerpoint/2010/main" val="3724119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878C94-8866-DC4E-B2F7-24935EA96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" y="77065"/>
            <a:ext cx="10058400" cy="850821"/>
          </a:xfrm>
        </p:spPr>
        <p:txBody>
          <a:bodyPr/>
          <a:lstStyle/>
          <a:p>
            <a:r>
              <a:rPr lang="fi-FI" dirty="0"/>
              <a:t>Poissaolot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E5DA01-0DDA-C144-A113-BF662C57E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32001"/>
            <a:ext cx="12087922" cy="4335346"/>
          </a:xfrm>
        </p:spPr>
        <p:txBody>
          <a:bodyPr>
            <a:normAutofit/>
          </a:bodyPr>
          <a:lstStyle/>
          <a:p>
            <a:r>
              <a:rPr lang="fi-FI" dirty="0"/>
              <a:t>- </a:t>
            </a:r>
            <a:r>
              <a:rPr lang="fi-FI" b="1" dirty="0"/>
              <a:t>Tunneilta ei voi olla kevein perustein pois. </a:t>
            </a:r>
          </a:p>
          <a:p>
            <a:pPr lvl="1"/>
            <a:r>
              <a:rPr lang="fi-FI" sz="2000" dirty="0"/>
              <a:t>hyväksyttäviä syitä poissaololle ovat esim. </a:t>
            </a:r>
            <a:r>
              <a:rPr lang="fi-FI" sz="2000" b="1" dirty="0"/>
              <a:t>sairastuminen</a:t>
            </a:r>
            <a:r>
              <a:rPr lang="fi-FI" sz="2000" dirty="0"/>
              <a:t> tai </a:t>
            </a:r>
            <a:r>
              <a:rPr lang="fi-FI" sz="2000" b="1" dirty="0"/>
              <a:t>välttämätön meno</a:t>
            </a:r>
          </a:p>
          <a:p>
            <a:pPr lvl="1"/>
            <a:r>
              <a:rPr lang="fi-FI" sz="2000" b="1" dirty="0"/>
              <a:t>huoltajien tulee selvittää poissaolot </a:t>
            </a:r>
            <a:r>
              <a:rPr lang="fi-FI" sz="2000" i="1" dirty="0"/>
              <a:t>viikon kuluessa </a:t>
            </a:r>
            <a:r>
              <a:rPr lang="fi-FI" sz="2000" dirty="0"/>
              <a:t>Wilmaan</a:t>
            </a:r>
          </a:p>
          <a:p>
            <a:pPr lvl="1"/>
            <a:r>
              <a:rPr lang="fi-FI" sz="2000" dirty="0"/>
              <a:t>kolmen</a:t>
            </a:r>
            <a:r>
              <a:rPr lang="fi-FI" sz="2000" i="1" dirty="0"/>
              <a:t> poissaolon </a:t>
            </a:r>
            <a:r>
              <a:rPr lang="fi-FI" sz="2000" dirty="0"/>
              <a:t>jälkeen opintojakson opettaja keskustelee opiskelijan kanssa + antaa lisätehtäviä</a:t>
            </a:r>
          </a:p>
          <a:p>
            <a:pPr lvl="1"/>
            <a:r>
              <a:rPr lang="fi-FI" sz="2000" b="1" dirty="0"/>
              <a:t>selvittämättömien poissaolojen jatkuessa opintojakso katkeaa, eikä sitä arvioida eikä näin ollen voida uusia</a:t>
            </a:r>
            <a:endParaRPr lang="fi-FI" sz="2000" dirty="0"/>
          </a:p>
          <a:p>
            <a:r>
              <a:rPr lang="fi-FI" b="1" dirty="0"/>
              <a:t>- Opiskelijan on otettava itse selvää opintojakson opettajalta esim. Wilma-viestillä mitä poissaolon aikana tunneilla on tehty</a:t>
            </a:r>
          </a:p>
          <a:p>
            <a:r>
              <a:rPr lang="fi-FI" dirty="0"/>
              <a:t>- </a:t>
            </a:r>
            <a:r>
              <a:rPr lang="fi-FI" b="1" dirty="0"/>
              <a:t>Jos poissaolo on tiedossa etukäteen, tulee kysyä lupa ryhmänohjaajalta</a:t>
            </a:r>
            <a:r>
              <a:rPr lang="fi-FI" dirty="0"/>
              <a:t> (</a:t>
            </a:r>
            <a:r>
              <a:rPr lang="fi-FI" i="1" u="sng" dirty="0"/>
              <a:t>korkeintaan 5 arkipvää</a:t>
            </a:r>
            <a:r>
              <a:rPr lang="fi-FI" dirty="0"/>
              <a:t>) </a:t>
            </a:r>
            <a:r>
              <a:rPr lang="fi-FI" b="1" dirty="0"/>
              <a:t>tai rehtorilta</a:t>
            </a:r>
            <a:r>
              <a:rPr lang="fi-FI" dirty="0"/>
              <a:t> (</a:t>
            </a:r>
            <a:r>
              <a:rPr lang="fi-FI" i="1" u="sng" dirty="0"/>
              <a:t>yli viikon</a:t>
            </a:r>
            <a:r>
              <a:rPr lang="fi-FI" dirty="0"/>
              <a:t>) ja </a:t>
            </a:r>
            <a:r>
              <a:rPr lang="fi-FI" b="1" dirty="0"/>
              <a:t>lisäksi kurssien opettajilta tulee pyytää </a:t>
            </a:r>
            <a:r>
              <a:rPr lang="fi-FI" b="1" i="1" u="sng" dirty="0"/>
              <a:t>tehtävät</a:t>
            </a:r>
          </a:p>
          <a:p>
            <a:r>
              <a:rPr lang="fi-FI" dirty="0"/>
              <a:t>- </a:t>
            </a:r>
            <a:r>
              <a:rPr lang="fi-FI" b="1" i="1" dirty="0"/>
              <a:t>Koeviikolta</a:t>
            </a:r>
            <a:r>
              <a:rPr lang="fi-FI" b="1" dirty="0"/>
              <a:t> ei voi olla poissa, paitsi sairastapauksissa. </a:t>
            </a:r>
            <a:r>
              <a:rPr lang="fi-FI" dirty="0"/>
              <a:t>Tällöin kurssin opettajalle tulee aina lähettää viesti ennen kokeen alkamista!</a:t>
            </a:r>
          </a:p>
        </p:txBody>
      </p:sp>
    </p:spTree>
    <p:extLst>
      <p:ext uri="{BB962C8B-B14F-4D97-AF65-F5344CB8AC3E}">
        <p14:creationId xmlns:p14="http://schemas.microsoft.com/office/powerpoint/2010/main" val="1241610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8A3028-042A-5B41-8E56-98421238E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fi-FI" dirty="0"/>
              <a:t>Oppilaskunta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6E7234-2439-A545-A8FC-EF2A11213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40560"/>
            <a:ext cx="12192000" cy="4419599"/>
          </a:xfrm>
        </p:spPr>
        <p:txBody>
          <a:bodyPr>
            <a:noAutofit/>
          </a:bodyPr>
          <a:lstStyle/>
          <a:p>
            <a:r>
              <a:rPr lang="fi-FI" sz="2800" dirty="0"/>
              <a:t>- Jokaisesta ryhmänohjausryhmästä valitaan </a:t>
            </a:r>
            <a:r>
              <a:rPr lang="fi-FI" sz="2800" b="1" dirty="0"/>
              <a:t>1-2 edustajaa </a:t>
            </a:r>
            <a:r>
              <a:rPr lang="fi-FI" sz="2800" dirty="0"/>
              <a:t>oppilaskuntaan – tutustukaa toisiinne ja miettikää ehdokkaita</a:t>
            </a:r>
          </a:p>
          <a:p>
            <a:r>
              <a:rPr lang="fi-FI" sz="2800" dirty="0"/>
              <a:t>- Oppilaskunta pyrkii lisäämään opiskelijoiden </a:t>
            </a:r>
            <a:r>
              <a:rPr lang="fi-FI" sz="2800" b="1" dirty="0"/>
              <a:t>viihtyvyyttä</a:t>
            </a:r>
            <a:r>
              <a:rPr lang="fi-FI" sz="2800" dirty="0"/>
              <a:t> ja on mukana esim. </a:t>
            </a:r>
            <a:r>
              <a:rPr lang="fi-FI" sz="2800" b="1" dirty="0"/>
              <a:t>opettajainkokouksessa</a:t>
            </a:r>
            <a:r>
              <a:rPr lang="fi-FI" sz="2800" dirty="0"/>
              <a:t> ja joskus myös </a:t>
            </a:r>
            <a:r>
              <a:rPr lang="fi-FI" sz="2800" b="1" dirty="0"/>
              <a:t>opiskelijahuoltoryhmässä</a:t>
            </a:r>
          </a:p>
          <a:p>
            <a:r>
              <a:rPr lang="fi-FI" sz="2800" dirty="0"/>
              <a:t>- Oppilaskunta pitää tulevina viikkoina </a:t>
            </a:r>
            <a:r>
              <a:rPr lang="fi-FI" sz="2800" b="1" dirty="0"/>
              <a:t>syyskokouksen</a:t>
            </a:r>
            <a:r>
              <a:rPr lang="fi-FI" sz="2800" dirty="0"/>
              <a:t>, jossa hallitus esittäytyy ja puheenjohtaja valitaan</a:t>
            </a:r>
          </a:p>
          <a:p>
            <a:r>
              <a:rPr lang="fi-FI" sz="2800" dirty="0"/>
              <a:t>- Oppilaskuntatoiminnasta saa yhden </a:t>
            </a:r>
            <a:r>
              <a:rPr lang="fi-FI" sz="2800" b="1" dirty="0"/>
              <a:t>soveltavan opintojaksosuorituksen (2op)</a:t>
            </a:r>
          </a:p>
        </p:txBody>
      </p:sp>
    </p:spTree>
    <p:extLst>
      <p:ext uri="{BB962C8B-B14F-4D97-AF65-F5344CB8AC3E}">
        <p14:creationId xmlns:p14="http://schemas.microsoft.com/office/powerpoint/2010/main" val="42355839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412425"/>
      </a:dk2>
      <a:lt2>
        <a:srgbClr val="E8E2E4"/>
      </a:lt2>
      <a:accent1>
        <a:srgbClr val="80AA9F"/>
      </a:accent1>
      <a:accent2>
        <a:srgbClr val="75AC87"/>
      </a:accent2>
      <a:accent3>
        <a:srgbClr val="86AB81"/>
      </a:accent3>
      <a:accent4>
        <a:srgbClr val="90AA74"/>
      </a:accent4>
      <a:accent5>
        <a:srgbClr val="A1A47C"/>
      </a:accent5>
      <a:accent6>
        <a:srgbClr val="B29F7A"/>
      </a:accent6>
      <a:hlink>
        <a:srgbClr val="AE697C"/>
      </a:hlink>
      <a:folHlink>
        <a:srgbClr val="7F7F7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9CADC839008954E823558A14CA2B028" ma:contentTypeVersion="17" ma:contentTypeDescription="Luo uusi asiakirja." ma:contentTypeScope="" ma:versionID="4480a1ac196d1c1584a4ea82ef1e68e5">
  <xsd:schema xmlns:xsd="http://www.w3.org/2001/XMLSchema" xmlns:xs="http://www.w3.org/2001/XMLSchema" xmlns:p="http://schemas.microsoft.com/office/2006/metadata/properties" xmlns:ns3="1d6cd59b-97b1-4caa-8b61-79f71384a86d" xmlns:ns4="02ef0ff2-8b9b-41ba-b0e8-9e6a8f15fed3" targetNamespace="http://schemas.microsoft.com/office/2006/metadata/properties" ma:root="true" ma:fieldsID="4283d25be9f5c18637f1a7768ef0c7dd" ns3:_="" ns4:_="">
    <xsd:import namespace="1d6cd59b-97b1-4caa-8b61-79f71384a86d"/>
    <xsd:import namespace="02ef0ff2-8b9b-41ba-b0e8-9e6a8f15fed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SearchProperties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6cd59b-97b1-4caa-8b61-79f71384a8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ef0ff2-8b9b-41ba-b0e8-9e6a8f15fed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d6cd59b-97b1-4caa-8b61-79f71384a86d" xsi:nil="true"/>
  </documentManagement>
</p:properties>
</file>

<file path=customXml/itemProps1.xml><?xml version="1.0" encoding="utf-8"?>
<ds:datastoreItem xmlns:ds="http://schemas.openxmlformats.org/officeDocument/2006/customXml" ds:itemID="{8633FA11-789E-4123-8777-780EC27DE4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FE67D6-0FC3-48BC-9F01-5E599034A8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6cd59b-97b1-4caa-8b61-79f71384a86d"/>
    <ds:schemaRef ds:uri="02ef0ff2-8b9b-41ba-b0e8-9e6a8f15fe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990270-CA95-4953-9100-064AACDF52A3}">
  <ds:schemaRefs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02ef0ff2-8b9b-41ba-b0e8-9e6a8f15fed3"/>
    <ds:schemaRef ds:uri="1d6cd59b-97b1-4caa-8b61-79f71384a86d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709</Words>
  <Application>Microsoft Office PowerPoint</Application>
  <PresentationFormat>Laajakuva</PresentationFormat>
  <Paragraphs>85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RetrospectVTI</vt:lpstr>
      <vt:lpstr>Ryhmänohjaus 1 vsk</vt:lpstr>
      <vt:lpstr>7.8.2025 päivän aikataulu</vt:lpstr>
      <vt:lpstr>Ryhmänohjaaja ja ryhmänohjaus</vt:lpstr>
      <vt:lpstr>Lukion viralliset digitaaliset ympäristöt</vt:lpstr>
      <vt:lpstr>9 lk päättötodistukset, henkilötietolomakkeet ja erityisruokavaliot</vt:lpstr>
      <vt:lpstr>Tärkeitä käytännön asioita</vt:lpstr>
      <vt:lpstr>Valintojen tarkistaminen</vt:lpstr>
      <vt:lpstr>Poissaolot</vt:lpstr>
      <vt:lpstr>Oppilaskunta</vt:lpstr>
      <vt:lpstr>Syksyn päivämääriä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Ryhmänohjaus 8.8.2019</dc:title>
  <dc:creator>Anttila Petri Juha</dc:creator>
  <cp:lastModifiedBy>Sirola Sannaleena</cp:lastModifiedBy>
  <cp:revision>36</cp:revision>
  <dcterms:created xsi:type="dcterms:W3CDTF">2019-08-07T19:04:31Z</dcterms:created>
  <dcterms:modified xsi:type="dcterms:W3CDTF">2025-08-06T11:59:15Z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0x010100F9CADC839008954E823558A14CA2B028</vt:lpwstr>
  </property>
</Properties>
</file>